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 id="2147483705" r:id="rId6"/>
  </p:sldMasterIdLst>
  <p:notesMasterIdLst>
    <p:notesMasterId r:id="rId94"/>
  </p:notesMasterIdLst>
  <p:handoutMasterIdLst>
    <p:handoutMasterId r:id="rId95"/>
  </p:handoutMasterIdLst>
  <p:sldIdLst>
    <p:sldId id="302" r:id="rId7"/>
    <p:sldId id="2134804175" r:id="rId8"/>
    <p:sldId id="2134804254" r:id="rId9"/>
    <p:sldId id="2134804256" r:id="rId10"/>
    <p:sldId id="2134804247" r:id="rId11"/>
    <p:sldId id="2134804190" r:id="rId12"/>
    <p:sldId id="2134804197" r:id="rId13"/>
    <p:sldId id="2134804269" r:id="rId14"/>
    <p:sldId id="2134804143" r:id="rId15"/>
    <p:sldId id="2134804144" r:id="rId16"/>
    <p:sldId id="2134804189" r:id="rId17"/>
    <p:sldId id="2134804248" r:id="rId18"/>
    <p:sldId id="2134804249" r:id="rId19"/>
    <p:sldId id="2134804250" r:id="rId20"/>
    <p:sldId id="2134804258" r:id="rId21"/>
    <p:sldId id="2134804259" r:id="rId22"/>
    <p:sldId id="430" r:id="rId23"/>
    <p:sldId id="2134804246" r:id="rId24"/>
    <p:sldId id="2134804235" r:id="rId25"/>
    <p:sldId id="2134804238" r:id="rId26"/>
    <p:sldId id="2134804232" r:id="rId27"/>
    <p:sldId id="2134804188" r:id="rId28"/>
    <p:sldId id="2134804227" r:id="rId29"/>
    <p:sldId id="2134804255" r:id="rId30"/>
    <p:sldId id="2134804176" r:id="rId31"/>
    <p:sldId id="2134804260" r:id="rId32"/>
    <p:sldId id="2134804263" r:id="rId33"/>
    <p:sldId id="2134804264" r:id="rId34"/>
    <p:sldId id="2134804265" r:id="rId35"/>
    <p:sldId id="2134804192" r:id="rId36"/>
    <p:sldId id="307" r:id="rId37"/>
    <p:sldId id="306" r:id="rId38"/>
    <p:sldId id="2134804174" r:id="rId39"/>
    <p:sldId id="2134804257" r:id="rId40"/>
    <p:sldId id="2134804251" r:id="rId41"/>
    <p:sldId id="2134804252" r:id="rId42"/>
    <p:sldId id="2134804253" r:id="rId43"/>
    <p:sldId id="2134804179" r:id="rId44"/>
    <p:sldId id="2134804237" r:id="rId45"/>
    <p:sldId id="2134804180" r:id="rId46"/>
    <p:sldId id="2134804182" r:id="rId47"/>
    <p:sldId id="2134804183" r:id="rId48"/>
    <p:sldId id="2134804266" r:id="rId49"/>
    <p:sldId id="2134804191" r:id="rId50"/>
    <p:sldId id="2134804244" r:id="rId51"/>
    <p:sldId id="2134804245" r:id="rId52"/>
    <p:sldId id="2134804236" r:id="rId53"/>
    <p:sldId id="261" r:id="rId54"/>
    <p:sldId id="257" r:id="rId55"/>
    <p:sldId id="2134804199" r:id="rId56"/>
    <p:sldId id="2134804200" r:id="rId57"/>
    <p:sldId id="2134804208" r:id="rId58"/>
    <p:sldId id="2134804207" r:id="rId59"/>
    <p:sldId id="2134804210" r:id="rId60"/>
    <p:sldId id="2134804209" r:id="rId61"/>
    <p:sldId id="2134804211" r:id="rId62"/>
    <p:sldId id="2134804241" r:id="rId63"/>
    <p:sldId id="2134804242" r:id="rId64"/>
    <p:sldId id="2134804212" r:id="rId65"/>
    <p:sldId id="2134804194" r:id="rId66"/>
    <p:sldId id="2134804195" r:id="rId67"/>
    <p:sldId id="2134804261" r:id="rId68"/>
    <p:sldId id="2134804262" r:id="rId69"/>
    <p:sldId id="327" r:id="rId70"/>
    <p:sldId id="2134804142" r:id="rId71"/>
    <p:sldId id="2134804146" r:id="rId72"/>
    <p:sldId id="2134804136" r:id="rId73"/>
    <p:sldId id="2134804234" r:id="rId74"/>
    <p:sldId id="2134804215" r:id="rId75"/>
    <p:sldId id="2134804240" r:id="rId76"/>
    <p:sldId id="2134804216" r:id="rId77"/>
    <p:sldId id="2134804226" r:id="rId78"/>
    <p:sldId id="2134804214" r:id="rId79"/>
    <p:sldId id="2134804223" r:id="rId80"/>
    <p:sldId id="2134804225" r:id="rId81"/>
    <p:sldId id="2134804224" r:id="rId82"/>
    <p:sldId id="2134804233" r:id="rId83"/>
    <p:sldId id="2134804228" r:id="rId84"/>
    <p:sldId id="2134804229" r:id="rId85"/>
    <p:sldId id="2134804230" r:id="rId86"/>
    <p:sldId id="2134804239" r:id="rId87"/>
    <p:sldId id="2134804205" r:id="rId88"/>
    <p:sldId id="2134804173" r:id="rId89"/>
    <p:sldId id="284" r:id="rId90"/>
    <p:sldId id="2134804178" r:id="rId91"/>
    <p:sldId id="2134804181" r:id="rId92"/>
    <p:sldId id="2134804184" r:id="rId9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678C00-C178-4A78-81FD-845D4CDCDC46}">
          <p14:sldIdLst>
            <p14:sldId id="302"/>
          </p14:sldIdLst>
        </p14:section>
        <p14:section name="Intro" id="{9CE0CEB7-ACA3-41F1-B075-71DE7870DD2C}">
          <p14:sldIdLst>
            <p14:sldId id="2134804175"/>
            <p14:sldId id="2134804254"/>
            <p14:sldId id="2134804256"/>
            <p14:sldId id="2134804247"/>
            <p14:sldId id="2134804190"/>
            <p14:sldId id="2134804197"/>
            <p14:sldId id="2134804269"/>
            <p14:sldId id="2134804143"/>
            <p14:sldId id="2134804144"/>
            <p14:sldId id="2134804189"/>
            <p14:sldId id="2134804248"/>
            <p14:sldId id="2134804249"/>
            <p14:sldId id="2134804250"/>
            <p14:sldId id="2134804258"/>
            <p14:sldId id="2134804259"/>
            <p14:sldId id="430"/>
            <p14:sldId id="2134804246"/>
          </p14:sldIdLst>
        </p14:section>
        <p14:section name="Backup" id="{51730D2E-202E-4ED7-9D59-2BC8CC658937}">
          <p14:sldIdLst>
            <p14:sldId id="2134804235"/>
            <p14:sldId id="2134804238"/>
            <p14:sldId id="2134804232"/>
            <p14:sldId id="2134804188"/>
            <p14:sldId id="2134804227"/>
          </p14:sldIdLst>
        </p14:section>
        <p14:section name="Avionics Network" id="{2E57561F-0573-4D51-9A17-6A081BFCC2A0}">
          <p14:sldIdLst>
            <p14:sldId id="2134804255"/>
            <p14:sldId id="2134804176"/>
            <p14:sldId id="2134804260"/>
            <p14:sldId id="2134804263"/>
            <p14:sldId id="2134804264"/>
            <p14:sldId id="2134804265"/>
            <p14:sldId id="2134804192"/>
            <p14:sldId id="307"/>
            <p14:sldId id="306"/>
            <p14:sldId id="2134804174"/>
            <p14:sldId id="2134804257"/>
            <p14:sldId id="2134804251"/>
            <p14:sldId id="2134804252"/>
            <p14:sldId id="2134804253"/>
            <p14:sldId id="2134804179"/>
            <p14:sldId id="2134804237"/>
            <p14:sldId id="2134804180"/>
            <p14:sldId id="2134804182"/>
            <p14:sldId id="2134804183"/>
          </p14:sldIdLst>
        </p14:section>
        <p14:section name="Backup" id="{776603FC-2FE7-47A2-AEFD-8611385BBB29}">
          <p14:sldIdLst>
            <p14:sldId id="2134804266"/>
            <p14:sldId id="2134804191"/>
            <p14:sldId id="2134804244"/>
            <p14:sldId id="2134804245"/>
            <p14:sldId id="2134804236"/>
            <p14:sldId id="261"/>
            <p14:sldId id="257"/>
            <p14:sldId id="2134804199"/>
            <p14:sldId id="2134804200"/>
            <p14:sldId id="2134804208"/>
            <p14:sldId id="2134804207"/>
            <p14:sldId id="2134804210"/>
            <p14:sldId id="2134804209"/>
            <p14:sldId id="2134804211"/>
            <p14:sldId id="2134804241"/>
            <p14:sldId id="2134804242"/>
            <p14:sldId id="2134804212"/>
            <p14:sldId id="2134804194"/>
            <p14:sldId id="2134804195"/>
            <p14:sldId id="2134804261"/>
            <p14:sldId id="2134804262"/>
            <p14:sldId id="327"/>
            <p14:sldId id="2134804142"/>
            <p14:sldId id="2134804146"/>
            <p14:sldId id="2134804136"/>
            <p14:sldId id="2134804234"/>
            <p14:sldId id="2134804215"/>
            <p14:sldId id="2134804240"/>
            <p14:sldId id="2134804216"/>
            <p14:sldId id="2134804226"/>
            <p14:sldId id="2134804214"/>
            <p14:sldId id="2134804223"/>
            <p14:sldId id="2134804225"/>
            <p14:sldId id="2134804224"/>
            <p14:sldId id="2134804233"/>
            <p14:sldId id="2134804228"/>
            <p14:sldId id="2134804229"/>
            <p14:sldId id="2134804230"/>
          </p14:sldIdLst>
        </p14:section>
        <p14:section name="Demo" id="{68775FBF-ED71-4979-914E-6F013DD8AE2A}">
          <p14:sldIdLst>
            <p14:sldId id="2134804239"/>
          </p14:sldIdLst>
        </p14:section>
        <p14:section name="Backup" id="{769988A0-E117-4A58-B61D-EE3C3AA6B9E3}">
          <p14:sldIdLst>
            <p14:sldId id="2134804205"/>
            <p14:sldId id="2134804173"/>
            <p14:sldId id="284"/>
            <p14:sldId id="2134804178"/>
            <p14:sldId id="2134804181"/>
            <p14:sldId id="2134804184"/>
          </p14:sldIdLst>
        </p14:section>
      </p14:sectionLst>
    </p:ex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1040388-9857-A530-156E-9699CD085BDB}" name="Stone, Andrew P." initials="SAP" userId="S::astone@draper.com::5b73cd8a-7893-46a3-9960-ff78de32183b" providerId="AD"/>
  <p188:author id="{5E97C7CD-A4BC-0AB4-3371-429651A4019A}" name="Leveille, Eric A." initials="LEA" userId="S::eleveille@draper.com::2502119f-bcfe-4ec5-9f57-cb4288d443fb" providerId="AD"/>
  <p188:author id="{8DC022E1-73BB-48EB-D5CD-A941312B1632}" name="Clower, Hamilton L." initials="CHL" userId="S::hclower@draper.com::c164a43b-edec-407f-88ee-ff6418fccf6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woopes, Chelse R." initials="SCR" lastIdx="1" clrIdx="1">
    <p:extLst>
      <p:ext uri="{19B8F6BF-5375-455C-9EA6-DF929625EA0E}">
        <p15:presenceInfo xmlns:p15="http://schemas.microsoft.com/office/powerpoint/2012/main" userId="S-1-5-21-1143607628-1104960534-1947940980-111241" providerId="AD"/>
      </p:ext>
    </p:extLst>
  </p:cmAuthor>
  <p:cmAuthor id="2" name="Jamula, Matthew T." initials="JMT" lastIdx="9" clrIdx="2">
    <p:extLst>
      <p:ext uri="{19B8F6BF-5375-455C-9EA6-DF929625EA0E}">
        <p15:presenceInfo xmlns:p15="http://schemas.microsoft.com/office/powerpoint/2012/main" userId="Jamula, Matthew 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612"/>
    <a:srgbClr val="11171F"/>
    <a:srgbClr val="0072BD"/>
    <a:srgbClr val="FF512E"/>
    <a:srgbClr val="1118FF"/>
    <a:srgbClr val="EA331C"/>
    <a:srgbClr val="0F1318"/>
    <a:srgbClr val="FF461B"/>
    <a:srgbClr val="EA381B"/>
    <a:srgbClr val="1118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A8AB12-04ED-47CE-A45F-5782D143A600}" v="22" vWet="24" dt="2023-10-04T17:35:58.097"/>
    <p1510:client id="{A53D0A40-DAA7-474D-96FC-F707F073DE28}" v="1657" dt="2023-10-06T17:38:43.8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guide/>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microsoft.com/office/2015/10/relationships/revisionInfo" Target="revisionInfo.xml"/><Relationship Id="rId5" Type="http://schemas.openxmlformats.org/officeDocument/2006/relationships/slideMaster" Target="slideMasters/slideMaster1.xml"/><Relationship Id="rId90" Type="http://schemas.openxmlformats.org/officeDocument/2006/relationships/slide" Target="slides/slide84.xml"/><Relationship Id="rId95" Type="http://schemas.openxmlformats.org/officeDocument/2006/relationships/handoutMaster" Target="handoutMasters/handoutMaster1.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microsoft.com/office/2018/10/relationships/authors" Targe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notesMaster" Target="notesMasters/notesMaster1.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one, Andrew P." userId="5b73cd8a-7893-46a3-9960-ff78de32183b" providerId="ADAL" clId="{A53D0A40-DAA7-474D-96FC-F707F073DE28}"/>
    <pc:docChg chg="undo custSel addSld delSld modSld sldOrd modSection">
      <pc:chgData name="Stone, Andrew P." userId="5b73cd8a-7893-46a3-9960-ff78de32183b" providerId="ADAL" clId="{A53D0A40-DAA7-474D-96FC-F707F073DE28}" dt="2023-10-06T17:38:43.893" v="1668" actId="14734"/>
      <pc:docMkLst>
        <pc:docMk/>
      </pc:docMkLst>
      <pc:sldChg chg="modSp mod">
        <pc:chgData name="Stone, Andrew P." userId="5b73cd8a-7893-46a3-9960-ff78de32183b" providerId="ADAL" clId="{A53D0A40-DAA7-474D-96FC-F707F073DE28}" dt="2023-10-04T17:41:54.910" v="1664" actId="20577"/>
        <pc:sldMkLst>
          <pc:docMk/>
          <pc:sldMk cId="1759201962" sldId="307"/>
        </pc:sldMkLst>
        <pc:spChg chg="mod">
          <ac:chgData name="Stone, Andrew P." userId="5b73cd8a-7893-46a3-9960-ff78de32183b" providerId="ADAL" clId="{A53D0A40-DAA7-474D-96FC-F707F073DE28}" dt="2023-10-04T17:41:54.910" v="1664" actId="20577"/>
          <ac:spMkLst>
            <pc:docMk/>
            <pc:sldMk cId="1759201962" sldId="307"/>
            <ac:spMk id="96" creationId="{513205BB-F556-3285-E09E-26EDCB033066}"/>
          </ac:spMkLst>
        </pc:spChg>
      </pc:sldChg>
      <pc:sldChg chg="addSp modSp mod">
        <pc:chgData name="Stone, Andrew P." userId="5b73cd8a-7893-46a3-9960-ff78de32183b" providerId="ADAL" clId="{A53D0A40-DAA7-474D-96FC-F707F073DE28}" dt="2023-10-04T15:38:03.462" v="1567" actId="14100"/>
        <pc:sldMkLst>
          <pc:docMk/>
          <pc:sldMk cId="1254737026" sldId="2134804174"/>
        </pc:sldMkLst>
        <pc:spChg chg="add mod">
          <ac:chgData name="Stone, Andrew P." userId="5b73cd8a-7893-46a3-9960-ff78de32183b" providerId="ADAL" clId="{A53D0A40-DAA7-474D-96FC-F707F073DE28}" dt="2023-10-04T15:38:03.462" v="1567" actId="14100"/>
          <ac:spMkLst>
            <pc:docMk/>
            <pc:sldMk cId="1254737026" sldId="2134804174"/>
            <ac:spMk id="3" creationId="{393E8F65-0928-6672-BEBE-3AFB4D5EFB2C}"/>
          </ac:spMkLst>
        </pc:spChg>
      </pc:sldChg>
      <pc:sldChg chg="modSp mod ord">
        <pc:chgData name="Stone, Andrew P." userId="5b73cd8a-7893-46a3-9960-ff78de32183b" providerId="ADAL" clId="{A53D0A40-DAA7-474D-96FC-F707F073DE28}" dt="2023-10-04T15:29:05.103" v="1262" actId="113"/>
        <pc:sldMkLst>
          <pc:docMk/>
          <pc:sldMk cId="679539819" sldId="2134804176"/>
        </pc:sldMkLst>
        <pc:spChg chg="mod">
          <ac:chgData name="Stone, Andrew P." userId="5b73cd8a-7893-46a3-9960-ff78de32183b" providerId="ADAL" clId="{A53D0A40-DAA7-474D-96FC-F707F073DE28}" dt="2023-10-04T15:29:05.103" v="1262" actId="113"/>
          <ac:spMkLst>
            <pc:docMk/>
            <pc:sldMk cId="679539819" sldId="2134804176"/>
            <ac:spMk id="3" creationId="{4E37996F-9C21-C62F-FDEF-21FD5D318F72}"/>
          </ac:spMkLst>
        </pc:spChg>
      </pc:sldChg>
      <pc:sldChg chg="modSp mod delCm modCm">
        <pc:chgData name="Stone, Andrew P." userId="5b73cd8a-7893-46a3-9960-ff78de32183b" providerId="ADAL" clId="{A53D0A40-DAA7-474D-96FC-F707F073DE28}" dt="2023-10-04T17:35:53.556" v="1573"/>
        <pc:sldMkLst>
          <pc:docMk/>
          <pc:sldMk cId="516091490" sldId="2134804197"/>
        </pc:sldMkLst>
        <pc:spChg chg="mod">
          <ac:chgData name="Stone, Andrew P." userId="5b73cd8a-7893-46a3-9960-ff78de32183b" providerId="ADAL" clId="{A53D0A40-DAA7-474D-96FC-F707F073DE28}" dt="2023-10-04T17:35:42.855" v="1571" actId="20577"/>
          <ac:spMkLst>
            <pc:docMk/>
            <pc:sldMk cId="516091490" sldId="2134804197"/>
            <ac:spMk id="3" creationId="{CBD4D7AB-602D-B3CE-C4B6-6FADD9AE8455}"/>
          </ac:spMkLst>
        </pc:spChg>
        <pc:graphicFrameChg chg="modGraphic">
          <ac:chgData name="Stone, Andrew P." userId="5b73cd8a-7893-46a3-9960-ff78de32183b" providerId="ADAL" clId="{A53D0A40-DAA7-474D-96FC-F707F073DE28}" dt="2023-10-04T15:32:25.345" v="1302" actId="20577"/>
          <ac:graphicFrameMkLst>
            <pc:docMk/>
            <pc:sldMk cId="516091490" sldId="2134804197"/>
            <ac:graphicFrameMk id="6" creationId="{10CE79D9-D752-9675-DA50-78EFFB9B500E}"/>
          </ac:graphicFrameMkLst>
        </pc:graphicFrameChg>
      </pc:sldChg>
      <pc:sldChg chg="modSp mod">
        <pc:chgData name="Stone, Andrew P." userId="5b73cd8a-7893-46a3-9960-ff78de32183b" providerId="ADAL" clId="{A53D0A40-DAA7-474D-96FC-F707F073DE28}" dt="2023-10-06T17:38:43.893" v="1668" actId="14734"/>
        <pc:sldMkLst>
          <pc:docMk/>
          <pc:sldMk cId="398128390" sldId="2134804232"/>
        </pc:sldMkLst>
        <pc:graphicFrameChg chg="modGraphic">
          <ac:chgData name="Stone, Andrew P." userId="5b73cd8a-7893-46a3-9960-ff78de32183b" providerId="ADAL" clId="{A53D0A40-DAA7-474D-96FC-F707F073DE28}" dt="2023-10-06T17:38:43.893" v="1668" actId="14734"/>
          <ac:graphicFrameMkLst>
            <pc:docMk/>
            <pc:sldMk cId="398128390" sldId="2134804232"/>
            <ac:graphicFrameMk id="7" creationId="{8AAA4F32-6145-362F-7478-D15B44E00984}"/>
          </ac:graphicFrameMkLst>
        </pc:graphicFrameChg>
      </pc:sldChg>
      <pc:sldChg chg="modSp mod">
        <pc:chgData name="Stone, Andrew P." userId="5b73cd8a-7893-46a3-9960-ff78de32183b" providerId="ADAL" clId="{A53D0A40-DAA7-474D-96FC-F707F073DE28}" dt="2023-10-06T17:33:09.592" v="1666" actId="14100"/>
        <pc:sldMkLst>
          <pc:docMk/>
          <pc:sldMk cId="3418781904" sldId="2134804247"/>
        </pc:sldMkLst>
        <pc:spChg chg="mod">
          <ac:chgData name="Stone, Andrew P." userId="5b73cd8a-7893-46a3-9960-ff78de32183b" providerId="ADAL" clId="{A53D0A40-DAA7-474D-96FC-F707F073DE28}" dt="2023-10-06T17:33:09.592" v="1666" actId="14100"/>
          <ac:spMkLst>
            <pc:docMk/>
            <pc:sldMk cId="3418781904" sldId="2134804247"/>
            <ac:spMk id="3" creationId="{05524D34-1BBC-8786-62A3-152560FAC210}"/>
          </ac:spMkLst>
        </pc:spChg>
      </pc:sldChg>
      <pc:sldChg chg="modSp mod">
        <pc:chgData name="Stone, Andrew P." userId="5b73cd8a-7893-46a3-9960-ff78de32183b" providerId="ADAL" clId="{A53D0A40-DAA7-474D-96FC-F707F073DE28}" dt="2023-10-06T16:59:01.617" v="1665" actId="14100"/>
        <pc:sldMkLst>
          <pc:docMk/>
          <pc:sldMk cId="3732105462" sldId="2134804248"/>
        </pc:sldMkLst>
        <pc:spChg chg="mod">
          <ac:chgData name="Stone, Andrew P." userId="5b73cd8a-7893-46a3-9960-ff78de32183b" providerId="ADAL" clId="{A53D0A40-DAA7-474D-96FC-F707F073DE28}" dt="2023-10-06T16:59:01.617" v="1665" actId="14100"/>
          <ac:spMkLst>
            <pc:docMk/>
            <pc:sldMk cId="3732105462" sldId="2134804248"/>
            <ac:spMk id="3" creationId="{9985DEBD-B4C1-15A5-51DE-20657CBE19AF}"/>
          </ac:spMkLst>
        </pc:spChg>
      </pc:sldChg>
      <pc:sldChg chg="addSp delSp mod">
        <pc:chgData name="Stone, Andrew P." userId="5b73cd8a-7893-46a3-9960-ff78de32183b" providerId="ADAL" clId="{A53D0A40-DAA7-474D-96FC-F707F073DE28}" dt="2023-10-04T15:11:18.322" v="697" actId="22"/>
        <pc:sldMkLst>
          <pc:docMk/>
          <pc:sldMk cId="1196701536" sldId="2134804252"/>
        </pc:sldMkLst>
        <pc:picChg chg="del">
          <ac:chgData name="Stone, Andrew P." userId="5b73cd8a-7893-46a3-9960-ff78de32183b" providerId="ADAL" clId="{A53D0A40-DAA7-474D-96FC-F707F073DE28}" dt="2023-10-04T15:11:17.849" v="696" actId="478"/>
          <ac:picMkLst>
            <pc:docMk/>
            <pc:sldMk cId="1196701536" sldId="2134804252"/>
            <ac:picMk id="8" creationId="{7547E851-0C4D-8BAB-FAAD-935307018D2A}"/>
          </ac:picMkLst>
        </pc:picChg>
        <pc:picChg chg="add">
          <ac:chgData name="Stone, Andrew P." userId="5b73cd8a-7893-46a3-9960-ff78de32183b" providerId="ADAL" clId="{A53D0A40-DAA7-474D-96FC-F707F073DE28}" dt="2023-10-04T15:11:18.322" v="697" actId="22"/>
          <ac:picMkLst>
            <pc:docMk/>
            <pc:sldMk cId="1196701536" sldId="2134804252"/>
            <ac:picMk id="10" creationId="{A50EB577-7E12-A813-1585-3C951B41AF96}"/>
          </ac:picMkLst>
        </pc:picChg>
      </pc:sldChg>
      <pc:sldChg chg="addSp modSp mod">
        <pc:chgData name="Stone, Andrew P." userId="5b73cd8a-7893-46a3-9960-ff78de32183b" providerId="ADAL" clId="{A53D0A40-DAA7-474D-96FC-F707F073DE28}" dt="2023-10-04T15:37:26.840" v="1510" actId="20577"/>
        <pc:sldMkLst>
          <pc:docMk/>
          <pc:sldMk cId="2815970601" sldId="2134804253"/>
        </pc:sldMkLst>
        <pc:spChg chg="mod">
          <ac:chgData name="Stone, Andrew P." userId="5b73cd8a-7893-46a3-9960-ff78de32183b" providerId="ADAL" clId="{A53D0A40-DAA7-474D-96FC-F707F073DE28}" dt="2023-10-04T15:36:24.538" v="1481" actId="20577"/>
          <ac:spMkLst>
            <pc:docMk/>
            <pc:sldMk cId="2815970601" sldId="2134804253"/>
            <ac:spMk id="2" creationId="{3D1C552B-A641-D330-A5EC-2AB302F2DF9E}"/>
          </ac:spMkLst>
        </pc:spChg>
        <pc:spChg chg="add mod">
          <ac:chgData name="Stone, Andrew P." userId="5b73cd8a-7893-46a3-9960-ff78de32183b" providerId="ADAL" clId="{A53D0A40-DAA7-474D-96FC-F707F073DE28}" dt="2023-10-04T15:37:26.840" v="1510" actId="20577"/>
          <ac:spMkLst>
            <pc:docMk/>
            <pc:sldMk cId="2815970601" sldId="2134804253"/>
            <ac:spMk id="7" creationId="{791CDF9C-28EF-F61F-525A-374640C47F5A}"/>
          </ac:spMkLst>
        </pc:spChg>
      </pc:sldChg>
      <pc:sldChg chg="modSp mod">
        <pc:chgData name="Stone, Andrew P." userId="5b73cd8a-7893-46a3-9960-ff78de32183b" providerId="ADAL" clId="{A53D0A40-DAA7-474D-96FC-F707F073DE28}" dt="2023-10-04T15:34:11.926" v="1380" actId="20577"/>
        <pc:sldMkLst>
          <pc:docMk/>
          <pc:sldMk cId="4247880196" sldId="2134804257"/>
        </pc:sldMkLst>
        <pc:spChg chg="mod">
          <ac:chgData name="Stone, Andrew P." userId="5b73cd8a-7893-46a3-9960-ff78de32183b" providerId="ADAL" clId="{A53D0A40-DAA7-474D-96FC-F707F073DE28}" dt="2023-10-04T15:34:11.926" v="1380" actId="20577"/>
          <ac:spMkLst>
            <pc:docMk/>
            <pc:sldMk cId="4247880196" sldId="2134804257"/>
            <ac:spMk id="3" creationId="{0693E480-97B5-2DA5-0C8D-3AB3AB29D5C7}"/>
          </ac:spMkLst>
        </pc:spChg>
      </pc:sldChg>
      <pc:sldChg chg="modSp mod">
        <pc:chgData name="Stone, Andrew P." userId="5b73cd8a-7893-46a3-9960-ff78de32183b" providerId="ADAL" clId="{A53D0A40-DAA7-474D-96FC-F707F073DE28}" dt="2023-10-04T15:01:21.467" v="503" actId="20577"/>
        <pc:sldMkLst>
          <pc:docMk/>
          <pc:sldMk cId="2854023960" sldId="2134804259"/>
        </pc:sldMkLst>
        <pc:spChg chg="mod">
          <ac:chgData name="Stone, Andrew P." userId="5b73cd8a-7893-46a3-9960-ff78de32183b" providerId="ADAL" clId="{A53D0A40-DAA7-474D-96FC-F707F073DE28}" dt="2023-10-04T15:01:21.467" v="503" actId="20577"/>
          <ac:spMkLst>
            <pc:docMk/>
            <pc:sldMk cId="2854023960" sldId="2134804259"/>
            <ac:spMk id="3" creationId="{461B70C3-CF4C-D357-D1D2-AE2C21F7B755}"/>
          </ac:spMkLst>
        </pc:spChg>
        <pc:graphicFrameChg chg="modGraphic">
          <ac:chgData name="Stone, Andrew P." userId="5b73cd8a-7893-46a3-9960-ff78de32183b" providerId="ADAL" clId="{A53D0A40-DAA7-474D-96FC-F707F073DE28}" dt="2023-10-04T15:01:06.965" v="491" actId="20577"/>
          <ac:graphicFrameMkLst>
            <pc:docMk/>
            <pc:sldMk cId="2854023960" sldId="2134804259"/>
            <ac:graphicFrameMk id="15" creationId="{4D087CC6-588C-B9AB-F945-90DD3FD9DB2B}"/>
          </ac:graphicFrameMkLst>
        </pc:graphicFrameChg>
      </pc:sldChg>
      <pc:sldChg chg="modSp mod">
        <pc:chgData name="Stone, Andrew P." userId="5b73cd8a-7893-46a3-9960-ff78de32183b" providerId="ADAL" clId="{A53D0A40-DAA7-474D-96FC-F707F073DE28}" dt="2023-10-04T15:15:10.303" v="947" actId="20577"/>
        <pc:sldMkLst>
          <pc:docMk/>
          <pc:sldMk cId="3179128228" sldId="2134804260"/>
        </pc:sldMkLst>
        <pc:spChg chg="mod">
          <ac:chgData name="Stone, Andrew P." userId="5b73cd8a-7893-46a3-9960-ff78de32183b" providerId="ADAL" clId="{A53D0A40-DAA7-474D-96FC-F707F073DE28}" dt="2023-10-04T15:03:06.114" v="538" actId="20577"/>
          <ac:spMkLst>
            <pc:docMk/>
            <pc:sldMk cId="3179128228" sldId="2134804260"/>
            <ac:spMk id="2" creationId="{BB79B176-5073-E6A5-BCC7-3FB7E93DC602}"/>
          </ac:spMkLst>
        </pc:spChg>
        <pc:spChg chg="mod">
          <ac:chgData name="Stone, Andrew P." userId="5b73cd8a-7893-46a3-9960-ff78de32183b" providerId="ADAL" clId="{A53D0A40-DAA7-474D-96FC-F707F073DE28}" dt="2023-10-04T15:15:10.303" v="947" actId="20577"/>
          <ac:spMkLst>
            <pc:docMk/>
            <pc:sldMk cId="3179128228" sldId="2134804260"/>
            <ac:spMk id="3" creationId="{58582846-ACCB-82D9-9320-0F433BD26C28}"/>
          </ac:spMkLst>
        </pc:spChg>
      </pc:sldChg>
      <pc:sldChg chg="ord">
        <pc:chgData name="Stone, Andrew P." userId="5b73cd8a-7893-46a3-9960-ff78de32183b" providerId="ADAL" clId="{A53D0A40-DAA7-474D-96FC-F707F073DE28}" dt="2023-10-04T15:06:26.158" v="639"/>
        <pc:sldMkLst>
          <pc:docMk/>
          <pc:sldMk cId="2792207865" sldId="2134804261"/>
        </pc:sldMkLst>
      </pc:sldChg>
      <pc:sldChg chg="ord">
        <pc:chgData name="Stone, Andrew P." userId="5b73cd8a-7893-46a3-9960-ff78de32183b" providerId="ADAL" clId="{A53D0A40-DAA7-474D-96FC-F707F073DE28}" dt="2023-10-04T15:06:26.158" v="639"/>
        <pc:sldMkLst>
          <pc:docMk/>
          <pc:sldMk cId="3311735748" sldId="2134804262"/>
        </pc:sldMkLst>
      </pc:sldChg>
      <pc:sldChg chg="modSp mod">
        <pc:chgData name="Stone, Andrew P." userId="5b73cd8a-7893-46a3-9960-ff78de32183b" providerId="ADAL" clId="{A53D0A40-DAA7-474D-96FC-F707F073DE28}" dt="2023-10-04T15:25:07.318" v="1128" actId="20577"/>
        <pc:sldMkLst>
          <pc:docMk/>
          <pc:sldMk cId="1733857025" sldId="2134804263"/>
        </pc:sldMkLst>
        <pc:spChg chg="mod">
          <ac:chgData name="Stone, Andrew P." userId="5b73cd8a-7893-46a3-9960-ff78de32183b" providerId="ADAL" clId="{A53D0A40-DAA7-474D-96FC-F707F073DE28}" dt="2023-10-04T15:25:07.318" v="1128" actId="20577"/>
          <ac:spMkLst>
            <pc:docMk/>
            <pc:sldMk cId="1733857025" sldId="2134804263"/>
            <ac:spMk id="3" creationId="{4C62DF18-4E3D-6B2D-05F8-44F7D80AE66D}"/>
          </ac:spMkLst>
        </pc:spChg>
      </pc:sldChg>
      <pc:sldChg chg="addSp modSp mod">
        <pc:chgData name="Stone, Andrew P." userId="5b73cd8a-7893-46a3-9960-ff78de32183b" providerId="ADAL" clId="{A53D0A40-DAA7-474D-96FC-F707F073DE28}" dt="2023-10-04T15:16:30.187" v="975" actId="20577"/>
        <pc:sldMkLst>
          <pc:docMk/>
          <pc:sldMk cId="4263002201" sldId="2134804264"/>
        </pc:sldMkLst>
        <pc:spChg chg="mod">
          <ac:chgData name="Stone, Andrew P." userId="5b73cd8a-7893-46a3-9960-ff78de32183b" providerId="ADAL" clId="{A53D0A40-DAA7-474D-96FC-F707F073DE28}" dt="2023-10-04T15:16:30.187" v="975" actId="20577"/>
          <ac:spMkLst>
            <pc:docMk/>
            <pc:sldMk cId="4263002201" sldId="2134804264"/>
            <ac:spMk id="2" creationId="{A3D8BBC5-F6C4-99C5-0AD6-E84F3EA1E625}"/>
          </ac:spMkLst>
        </pc:spChg>
        <pc:spChg chg="mod">
          <ac:chgData name="Stone, Andrew P." userId="5b73cd8a-7893-46a3-9960-ff78de32183b" providerId="ADAL" clId="{A53D0A40-DAA7-474D-96FC-F707F073DE28}" dt="2023-10-04T14:43:48.665" v="28" actId="20577"/>
          <ac:spMkLst>
            <pc:docMk/>
            <pc:sldMk cId="4263002201" sldId="2134804264"/>
            <ac:spMk id="3" creationId="{64399B27-1527-EFE5-ECA2-EF8E344476C4}"/>
          </ac:spMkLst>
        </pc:spChg>
        <pc:graphicFrameChg chg="add mod modGraphic">
          <ac:chgData name="Stone, Andrew P." userId="5b73cd8a-7893-46a3-9960-ff78de32183b" providerId="ADAL" clId="{A53D0A40-DAA7-474D-96FC-F707F073DE28}" dt="2023-10-04T14:44:22.541" v="33" actId="1076"/>
          <ac:graphicFrameMkLst>
            <pc:docMk/>
            <pc:sldMk cId="4263002201" sldId="2134804264"/>
            <ac:graphicFrameMk id="5" creationId="{D6438C7B-8A04-FD45-5201-AA31E4BA8261}"/>
          </ac:graphicFrameMkLst>
        </pc:graphicFrameChg>
        <pc:graphicFrameChg chg="add mod modGraphic">
          <ac:chgData name="Stone, Andrew P." userId="5b73cd8a-7893-46a3-9960-ff78de32183b" providerId="ADAL" clId="{A53D0A40-DAA7-474D-96FC-F707F073DE28}" dt="2023-10-04T14:43:58.299" v="29" actId="1076"/>
          <ac:graphicFrameMkLst>
            <pc:docMk/>
            <pc:sldMk cId="4263002201" sldId="2134804264"/>
            <ac:graphicFrameMk id="6" creationId="{B0E1242A-96E6-EA10-4C2A-4B90B87B0D7E}"/>
          </ac:graphicFrameMkLst>
        </pc:graphicFrameChg>
      </pc:sldChg>
      <pc:sldChg chg="addSp delSp modSp add mod">
        <pc:chgData name="Stone, Andrew P." userId="5b73cd8a-7893-46a3-9960-ff78de32183b" providerId="ADAL" clId="{A53D0A40-DAA7-474D-96FC-F707F073DE28}" dt="2023-10-04T15:16:53.402" v="986" actId="20577"/>
        <pc:sldMkLst>
          <pc:docMk/>
          <pc:sldMk cId="1081168038" sldId="2134804265"/>
        </pc:sldMkLst>
        <pc:spChg chg="mod">
          <ac:chgData name="Stone, Andrew P." userId="5b73cd8a-7893-46a3-9960-ff78de32183b" providerId="ADAL" clId="{A53D0A40-DAA7-474D-96FC-F707F073DE28}" dt="2023-10-04T14:52:12.069" v="252" actId="20577"/>
          <ac:spMkLst>
            <pc:docMk/>
            <pc:sldMk cId="1081168038" sldId="2134804265"/>
            <ac:spMk id="2" creationId="{A3D8BBC5-F6C4-99C5-0AD6-E84F3EA1E625}"/>
          </ac:spMkLst>
        </pc:spChg>
        <pc:spChg chg="mod">
          <ac:chgData name="Stone, Andrew P." userId="5b73cd8a-7893-46a3-9960-ff78de32183b" providerId="ADAL" clId="{A53D0A40-DAA7-474D-96FC-F707F073DE28}" dt="2023-10-04T15:16:53.402" v="986" actId="20577"/>
          <ac:spMkLst>
            <pc:docMk/>
            <pc:sldMk cId="1081168038" sldId="2134804265"/>
            <ac:spMk id="3" creationId="{64399B27-1527-EFE5-ECA2-EF8E344476C4}"/>
          </ac:spMkLst>
        </pc:spChg>
        <pc:graphicFrameChg chg="del">
          <ac:chgData name="Stone, Andrew P." userId="5b73cd8a-7893-46a3-9960-ff78de32183b" providerId="ADAL" clId="{A53D0A40-DAA7-474D-96FC-F707F073DE28}" dt="2023-10-04T14:44:57.333" v="40" actId="478"/>
          <ac:graphicFrameMkLst>
            <pc:docMk/>
            <pc:sldMk cId="1081168038" sldId="2134804265"/>
            <ac:graphicFrameMk id="5" creationId="{D6438C7B-8A04-FD45-5201-AA31E4BA8261}"/>
          </ac:graphicFrameMkLst>
        </pc:graphicFrameChg>
        <pc:graphicFrameChg chg="del">
          <ac:chgData name="Stone, Andrew P." userId="5b73cd8a-7893-46a3-9960-ff78de32183b" providerId="ADAL" clId="{A53D0A40-DAA7-474D-96FC-F707F073DE28}" dt="2023-10-04T14:44:54.578" v="39" actId="478"/>
          <ac:graphicFrameMkLst>
            <pc:docMk/>
            <pc:sldMk cId="1081168038" sldId="2134804265"/>
            <ac:graphicFrameMk id="6" creationId="{B0E1242A-96E6-EA10-4C2A-4B90B87B0D7E}"/>
          </ac:graphicFrameMkLst>
        </pc:graphicFrameChg>
        <pc:picChg chg="add mod">
          <ac:chgData name="Stone, Andrew P." userId="5b73cd8a-7893-46a3-9960-ff78de32183b" providerId="ADAL" clId="{A53D0A40-DAA7-474D-96FC-F707F073DE28}" dt="2023-10-04T14:55:59.406" v="344" actId="1076"/>
          <ac:picMkLst>
            <pc:docMk/>
            <pc:sldMk cId="1081168038" sldId="2134804265"/>
            <ac:picMk id="8" creationId="{A82CD9F3-52DC-5A1C-A729-4F6DD10A5BF5}"/>
          </ac:picMkLst>
        </pc:picChg>
        <pc:picChg chg="add mod">
          <ac:chgData name="Stone, Andrew P." userId="5b73cd8a-7893-46a3-9960-ff78de32183b" providerId="ADAL" clId="{A53D0A40-DAA7-474D-96FC-F707F073DE28}" dt="2023-10-04T14:55:27.158" v="302" actId="1076"/>
          <ac:picMkLst>
            <pc:docMk/>
            <pc:sldMk cId="1081168038" sldId="2134804265"/>
            <ac:picMk id="3074" creationId="{D1E121CE-927F-FF5E-820F-BCE4ADBC8A3B}"/>
          </ac:picMkLst>
        </pc:picChg>
        <pc:picChg chg="add mod">
          <ac:chgData name="Stone, Andrew P." userId="5b73cd8a-7893-46a3-9960-ff78de32183b" providerId="ADAL" clId="{A53D0A40-DAA7-474D-96FC-F707F073DE28}" dt="2023-10-04T14:55:29.454" v="303" actId="1076"/>
          <ac:picMkLst>
            <pc:docMk/>
            <pc:sldMk cId="1081168038" sldId="2134804265"/>
            <ac:picMk id="3076" creationId="{BFF47BE3-87EB-693F-EE82-9A94B641ABED}"/>
          </ac:picMkLst>
        </pc:picChg>
        <pc:picChg chg="add mod">
          <ac:chgData name="Stone, Andrew P." userId="5b73cd8a-7893-46a3-9960-ff78de32183b" providerId="ADAL" clId="{A53D0A40-DAA7-474D-96FC-F707F073DE28}" dt="2023-10-04T14:56:07.197" v="348" actId="1076"/>
          <ac:picMkLst>
            <pc:docMk/>
            <pc:sldMk cId="1081168038" sldId="2134804265"/>
            <ac:picMk id="3078" creationId="{93CDF83C-EFE5-1B69-0FA0-F9F8E0309D53}"/>
          </ac:picMkLst>
        </pc:picChg>
      </pc:sldChg>
      <pc:sldChg chg="addSp delSp modSp new mod ord modClrScheme chgLayout">
        <pc:chgData name="Stone, Andrew P." userId="5b73cd8a-7893-46a3-9960-ff78de32183b" providerId="ADAL" clId="{A53D0A40-DAA7-474D-96FC-F707F073DE28}" dt="2023-10-04T15:34:46.198" v="1396" actId="20577"/>
        <pc:sldMkLst>
          <pc:docMk/>
          <pc:sldMk cId="2440715036" sldId="2134804266"/>
        </pc:sldMkLst>
        <pc:spChg chg="del mod ord">
          <ac:chgData name="Stone, Andrew P." userId="5b73cd8a-7893-46a3-9960-ff78de32183b" providerId="ADAL" clId="{A53D0A40-DAA7-474D-96FC-F707F073DE28}" dt="2023-10-04T15:34:43.372" v="1384" actId="700"/>
          <ac:spMkLst>
            <pc:docMk/>
            <pc:sldMk cId="2440715036" sldId="2134804266"/>
            <ac:spMk id="2" creationId="{5760CBD7-9549-35B7-476A-B8A469FFB95B}"/>
          </ac:spMkLst>
        </pc:spChg>
        <pc:spChg chg="del mod ord">
          <ac:chgData name="Stone, Andrew P." userId="5b73cd8a-7893-46a3-9960-ff78de32183b" providerId="ADAL" clId="{A53D0A40-DAA7-474D-96FC-F707F073DE28}" dt="2023-10-04T15:34:43.372" v="1384" actId="700"/>
          <ac:spMkLst>
            <pc:docMk/>
            <pc:sldMk cId="2440715036" sldId="2134804266"/>
            <ac:spMk id="3" creationId="{D59E265A-5182-D20F-CDA9-6B85EED398F0}"/>
          </ac:spMkLst>
        </pc:spChg>
        <pc:spChg chg="mod ord">
          <ac:chgData name="Stone, Andrew P." userId="5b73cd8a-7893-46a3-9960-ff78de32183b" providerId="ADAL" clId="{A53D0A40-DAA7-474D-96FC-F707F073DE28}" dt="2023-10-04T15:34:43.372" v="1384" actId="700"/>
          <ac:spMkLst>
            <pc:docMk/>
            <pc:sldMk cId="2440715036" sldId="2134804266"/>
            <ac:spMk id="4" creationId="{09791F96-97BA-C077-4DAF-90F99027BCD3}"/>
          </ac:spMkLst>
        </pc:spChg>
        <pc:spChg chg="add mod ord">
          <ac:chgData name="Stone, Andrew P." userId="5b73cd8a-7893-46a3-9960-ff78de32183b" providerId="ADAL" clId="{A53D0A40-DAA7-474D-96FC-F707F073DE28}" dt="2023-10-04T15:34:46.198" v="1396" actId="20577"/>
          <ac:spMkLst>
            <pc:docMk/>
            <pc:sldMk cId="2440715036" sldId="2134804266"/>
            <ac:spMk id="5" creationId="{6823EACD-CE47-A6DA-9A2B-2AAE189EDC22}"/>
          </ac:spMkLst>
        </pc:spChg>
        <pc:spChg chg="add mod ord">
          <ac:chgData name="Stone, Andrew P." userId="5b73cd8a-7893-46a3-9960-ff78de32183b" providerId="ADAL" clId="{A53D0A40-DAA7-474D-96FC-F707F073DE28}" dt="2023-10-04T15:34:43.372" v="1384" actId="700"/>
          <ac:spMkLst>
            <pc:docMk/>
            <pc:sldMk cId="2440715036" sldId="2134804266"/>
            <ac:spMk id="6" creationId="{C5F6F440-345B-DE95-812E-9C7460EAB72F}"/>
          </ac:spMkLst>
        </pc:spChg>
      </pc:sldChg>
      <pc:sldChg chg="del">
        <pc:chgData name="Stone, Andrew P." userId="5b73cd8a-7893-46a3-9960-ff78de32183b" providerId="ADAL" clId="{A53D0A40-DAA7-474D-96FC-F707F073DE28}" dt="2023-10-04T17:38:43.422" v="1575" actId="47"/>
        <pc:sldMkLst>
          <pc:docMk/>
          <pc:sldMk cId="381651276" sldId="2134804268"/>
        </pc:sldMkLst>
      </pc:sldChg>
      <pc:sldChg chg="delSp mod">
        <pc:chgData name="Stone, Andrew P." userId="5b73cd8a-7893-46a3-9960-ff78de32183b" providerId="ADAL" clId="{A53D0A40-DAA7-474D-96FC-F707F073DE28}" dt="2023-10-04T17:38:38.967" v="1574" actId="478"/>
        <pc:sldMkLst>
          <pc:docMk/>
          <pc:sldMk cId="2709490601" sldId="2134804269"/>
        </pc:sldMkLst>
        <pc:picChg chg="del">
          <ac:chgData name="Stone, Andrew P." userId="5b73cd8a-7893-46a3-9960-ff78de32183b" providerId="ADAL" clId="{A53D0A40-DAA7-474D-96FC-F707F073DE28}" dt="2023-10-04T17:38:38.967" v="1574" actId="478"/>
          <ac:picMkLst>
            <pc:docMk/>
            <pc:sldMk cId="2709490601" sldId="2134804269"/>
            <ac:picMk id="8" creationId="{869A0702-D9A6-E5A8-4D81-EB426B3818E6}"/>
          </ac:picMkLst>
        </pc:picChg>
      </pc:sldChg>
    </pc:docChg>
  </pc:docChgLst>
  <pc:docChgLst>
    <pc:chgData name="Leveille, Eric A." userId="2502119f-bcfe-4ec5-9f57-cb4288d443fb" providerId="ADAL" clId="{95A8AB12-04ED-47CE-A45F-5782D143A600}"/>
    <pc:docChg chg="custSel addSld delSld modSld sldOrd modSection">
      <pc:chgData name="Leveille, Eric A." userId="2502119f-bcfe-4ec5-9f57-cb4288d443fb" providerId="ADAL" clId="{95A8AB12-04ED-47CE-A45F-5782D143A600}" dt="2023-10-04T16:59:12.055" v="521" actId="1076"/>
      <pc:docMkLst>
        <pc:docMk/>
      </pc:docMkLst>
      <pc:sldChg chg="modSp add del mod ord">
        <pc:chgData name="Leveille, Eric A." userId="2502119f-bcfe-4ec5-9f57-cb4288d443fb" providerId="ADAL" clId="{95A8AB12-04ED-47CE-A45F-5782D143A600}" dt="2023-10-04T16:51:54.497" v="512" actId="2696"/>
        <pc:sldMkLst>
          <pc:docMk/>
          <pc:sldMk cId="2235795849" sldId="2134804143"/>
        </pc:sldMkLst>
        <pc:graphicFrameChg chg="mod modGraphic">
          <ac:chgData name="Leveille, Eric A." userId="2502119f-bcfe-4ec5-9f57-cb4288d443fb" providerId="ADAL" clId="{95A8AB12-04ED-47CE-A45F-5782D143A600}" dt="2023-10-04T16:45:03.881" v="151" actId="14100"/>
          <ac:graphicFrameMkLst>
            <pc:docMk/>
            <pc:sldMk cId="2235795849" sldId="2134804143"/>
            <ac:graphicFrameMk id="6" creationId="{7339C95B-76C1-CA90-1723-276956C04677}"/>
          </ac:graphicFrameMkLst>
        </pc:graphicFrameChg>
      </pc:sldChg>
      <pc:sldChg chg="add">
        <pc:chgData name="Leveille, Eric A." userId="2502119f-bcfe-4ec5-9f57-cb4288d443fb" providerId="ADAL" clId="{95A8AB12-04ED-47CE-A45F-5782D143A600}" dt="2023-10-04T16:52:06.491" v="513"/>
        <pc:sldMkLst>
          <pc:docMk/>
          <pc:sldMk cId="3424699941" sldId="2134804143"/>
        </pc:sldMkLst>
      </pc:sldChg>
      <pc:sldChg chg="add">
        <pc:chgData name="Leveille, Eric A." userId="2502119f-bcfe-4ec5-9f57-cb4288d443fb" providerId="ADAL" clId="{95A8AB12-04ED-47CE-A45F-5782D143A600}" dt="2023-10-04T16:52:06.491" v="513"/>
        <pc:sldMkLst>
          <pc:docMk/>
          <pc:sldMk cId="793795117" sldId="2134804144"/>
        </pc:sldMkLst>
      </pc:sldChg>
      <pc:sldChg chg="modSp add del mod ord">
        <pc:chgData name="Leveille, Eric A." userId="2502119f-bcfe-4ec5-9f57-cb4288d443fb" providerId="ADAL" clId="{95A8AB12-04ED-47CE-A45F-5782D143A600}" dt="2023-10-04T16:51:54.497" v="512" actId="2696"/>
        <pc:sldMkLst>
          <pc:docMk/>
          <pc:sldMk cId="2871382626" sldId="2134804144"/>
        </pc:sldMkLst>
        <pc:graphicFrameChg chg="modGraphic">
          <ac:chgData name="Leveille, Eric A." userId="2502119f-bcfe-4ec5-9f57-cb4288d443fb" providerId="ADAL" clId="{95A8AB12-04ED-47CE-A45F-5782D143A600}" dt="2023-10-04T16:47:56.617" v="344" actId="20577"/>
          <ac:graphicFrameMkLst>
            <pc:docMk/>
            <pc:sldMk cId="2871382626" sldId="2134804144"/>
            <ac:graphicFrameMk id="6" creationId="{7339C95B-76C1-CA90-1723-276956C04677}"/>
          </ac:graphicFrameMkLst>
        </pc:graphicFrameChg>
      </pc:sldChg>
      <pc:sldChg chg="addCm">
        <pc:chgData name="Leveille, Eric A." userId="2502119f-bcfe-4ec5-9f57-cb4288d443fb" providerId="ADAL" clId="{95A8AB12-04ED-47CE-A45F-5782D143A600}" dt="2023-10-04T14:47:15.448" v="4"/>
        <pc:sldMkLst>
          <pc:docMk/>
          <pc:sldMk cId="516091490" sldId="2134804197"/>
        </pc:sldMkLst>
      </pc:sldChg>
      <pc:sldChg chg="modSp mod">
        <pc:chgData name="Leveille, Eric A." userId="2502119f-bcfe-4ec5-9f57-cb4288d443fb" providerId="ADAL" clId="{95A8AB12-04ED-47CE-A45F-5782D143A600}" dt="2023-10-04T14:41:10.583" v="3" actId="20577"/>
        <pc:sldMkLst>
          <pc:docMk/>
          <pc:sldMk cId="593576602" sldId="2134804254"/>
        </pc:sldMkLst>
        <pc:spChg chg="mod">
          <ac:chgData name="Leveille, Eric A." userId="2502119f-bcfe-4ec5-9f57-cb4288d443fb" providerId="ADAL" clId="{95A8AB12-04ED-47CE-A45F-5782D143A600}" dt="2023-10-04T14:41:10.583" v="3" actId="20577"/>
          <ac:spMkLst>
            <pc:docMk/>
            <pc:sldMk cId="593576602" sldId="2134804254"/>
            <ac:spMk id="3" creationId="{58582846-ACCB-82D9-9320-0F433BD26C28}"/>
          </ac:spMkLst>
        </pc:spChg>
      </pc:sldChg>
      <pc:sldChg chg="add del">
        <pc:chgData name="Leveille, Eric A." userId="2502119f-bcfe-4ec5-9f57-cb4288d443fb" providerId="ADAL" clId="{95A8AB12-04ED-47CE-A45F-5782D143A600}" dt="2023-10-04T16:44:46.167" v="134" actId="47"/>
        <pc:sldMkLst>
          <pc:docMk/>
          <pc:sldMk cId="311744521" sldId="2134804267"/>
        </pc:sldMkLst>
      </pc:sldChg>
      <pc:sldChg chg="add del ord">
        <pc:chgData name="Leveille, Eric A." userId="2502119f-bcfe-4ec5-9f57-cb4288d443fb" providerId="ADAL" clId="{95A8AB12-04ED-47CE-A45F-5782D143A600}" dt="2023-10-04T16:51:54.497" v="512" actId="2696"/>
        <pc:sldMkLst>
          <pc:docMk/>
          <pc:sldMk cId="273705652" sldId="2134804268"/>
        </pc:sldMkLst>
      </pc:sldChg>
      <pc:sldChg chg="add">
        <pc:chgData name="Leveille, Eric A." userId="2502119f-bcfe-4ec5-9f57-cb4288d443fb" providerId="ADAL" clId="{95A8AB12-04ED-47CE-A45F-5782D143A600}" dt="2023-10-04T16:52:06.491" v="513"/>
        <pc:sldMkLst>
          <pc:docMk/>
          <pc:sldMk cId="381651276" sldId="2134804268"/>
        </pc:sldMkLst>
      </pc:sldChg>
      <pc:sldChg chg="modSp new del mod ord">
        <pc:chgData name="Leveille, Eric A." userId="2502119f-bcfe-4ec5-9f57-cb4288d443fb" providerId="ADAL" clId="{95A8AB12-04ED-47CE-A45F-5782D143A600}" dt="2023-10-04T16:51:54.497" v="512" actId="2696"/>
        <pc:sldMkLst>
          <pc:docMk/>
          <pc:sldMk cId="897278752" sldId="2134804269"/>
        </pc:sldMkLst>
        <pc:spChg chg="mod">
          <ac:chgData name="Leveille, Eric A." userId="2502119f-bcfe-4ec5-9f57-cb4288d443fb" providerId="ADAL" clId="{95A8AB12-04ED-47CE-A45F-5782D143A600}" dt="2023-10-04T16:48:58.673" v="363" actId="20577"/>
          <ac:spMkLst>
            <pc:docMk/>
            <pc:sldMk cId="897278752" sldId="2134804269"/>
            <ac:spMk id="2" creationId="{82A63E5C-1A4E-94A5-53A4-A970BB1927E2}"/>
          </ac:spMkLst>
        </pc:spChg>
        <pc:spChg chg="mod">
          <ac:chgData name="Leveille, Eric A." userId="2502119f-bcfe-4ec5-9f57-cb4288d443fb" providerId="ADAL" clId="{95A8AB12-04ED-47CE-A45F-5782D143A600}" dt="2023-10-04T16:51:09.058" v="511" actId="20577"/>
          <ac:spMkLst>
            <pc:docMk/>
            <pc:sldMk cId="897278752" sldId="2134804269"/>
            <ac:spMk id="3" creationId="{FA4DF3E1-17B1-A447-9C25-74C2A4ADCDD1}"/>
          </ac:spMkLst>
        </pc:spChg>
      </pc:sldChg>
      <pc:sldChg chg="addSp delSp modSp add mod">
        <pc:chgData name="Leveille, Eric A." userId="2502119f-bcfe-4ec5-9f57-cb4288d443fb" providerId="ADAL" clId="{95A8AB12-04ED-47CE-A45F-5782D143A600}" dt="2023-10-04T16:59:12.055" v="521" actId="1076"/>
        <pc:sldMkLst>
          <pc:docMk/>
          <pc:sldMk cId="2709490601" sldId="2134804269"/>
        </pc:sldMkLst>
        <pc:picChg chg="add del mod">
          <ac:chgData name="Leveille, Eric A." userId="2502119f-bcfe-4ec5-9f57-cb4288d443fb" providerId="ADAL" clId="{95A8AB12-04ED-47CE-A45F-5782D143A600}" dt="2023-10-04T16:59:06.833" v="518" actId="478"/>
          <ac:picMkLst>
            <pc:docMk/>
            <pc:sldMk cId="2709490601" sldId="2134804269"/>
            <ac:picMk id="6" creationId="{305014CA-C830-A0F9-57A0-D9A8FE8553E7}"/>
          </ac:picMkLst>
        </pc:picChg>
        <pc:picChg chg="add mod">
          <ac:chgData name="Leveille, Eric A." userId="2502119f-bcfe-4ec5-9f57-cb4288d443fb" providerId="ADAL" clId="{95A8AB12-04ED-47CE-A45F-5782D143A600}" dt="2023-10-04T16:59:12.055" v="521" actId="1076"/>
          <ac:picMkLst>
            <pc:docMk/>
            <pc:sldMk cId="2709490601" sldId="2134804269"/>
            <ac:picMk id="8" creationId="{869A0702-D9A6-E5A8-4D81-EB426B3818E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hqc4072\Desktop\Projects\LE2%20Comms%20&amp;%20Timing\Subscriber%20scope%20data\Processed%20data.txt"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qc4072\Desktop\Projects\LE2%20Comms%20&amp;%20Timing\Subscriber%20scope%20data\Processed%20data.txt"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_7F3E86D2_9B82CBC9.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accent1"/>
              </a:solidFill>
              <a:round/>
            </a:ln>
            <a:effectLst/>
          </c:spPr>
          <c:marker>
            <c:symbol val="none"/>
          </c:marker>
          <c:xVal>
            <c:numRef>
              <c:f>'Processed data'!$E$82:$E$2081</c:f>
              <c:numCache>
                <c:formatCode>0.0</c:formatCode>
                <c:ptCount val="2000"/>
                <c:pt idx="0">
                  <c:v>0</c:v>
                </c:pt>
                <c:pt idx="1">
                  <c:v>0.10000000000000243</c:v>
                </c:pt>
                <c:pt idx="2">
                  <c:v>0.1999999999999981</c:v>
                </c:pt>
                <c:pt idx="3">
                  <c:v>0.30000000000000049</c:v>
                </c:pt>
                <c:pt idx="4">
                  <c:v>0.40000000000000296</c:v>
                </c:pt>
                <c:pt idx="5">
                  <c:v>0.49999999999999861</c:v>
                </c:pt>
                <c:pt idx="6">
                  <c:v>0.60000000000000098</c:v>
                </c:pt>
                <c:pt idx="7">
                  <c:v>0.70000000000000351</c:v>
                </c:pt>
                <c:pt idx="8">
                  <c:v>0.79999999999999916</c:v>
                </c:pt>
                <c:pt idx="9">
                  <c:v>0.90000000000000158</c:v>
                </c:pt>
                <c:pt idx="10">
                  <c:v>0.99999999999999722</c:v>
                </c:pt>
                <c:pt idx="11">
                  <c:v>1.0999999999999996</c:v>
                </c:pt>
                <c:pt idx="12">
                  <c:v>1.200000000000002</c:v>
                </c:pt>
                <c:pt idx="13">
                  <c:v>1.2999999999999978</c:v>
                </c:pt>
                <c:pt idx="14">
                  <c:v>1.4000000000000001</c:v>
                </c:pt>
                <c:pt idx="15">
                  <c:v>1.5000000000000027</c:v>
                </c:pt>
                <c:pt idx="16">
                  <c:v>1.5999999999999983</c:v>
                </c:pt>
                <c:pt idx="17">
                  <c:v>1.7000000000000006</c:v>
                </c:pt>
                <c:pt idx="18">
                  <c:v>1.8000000000000032</c:v>
                </c:pt>
                <c:pt idx="19">
                  <c:v>1.8999999999999988</c:v>
                </c:pt>
                <c:pt idx="20">
                  <c:v>2.0000000000000013</c:v>
                </c:pt>
                <c:pt idx="21">
                  <c:v>2.1000000000000036</c:v>
                </c:pt>
                <c:pt idx="22">
                  <c:v>2.1999999999999993</c:v>
                </c:pt>
                <c:pt idx="23">
                  <c:v>2.3000000000000016</c:v>
                </c:pt>
                <c:pt idx="24">
                  <c:v>2.3999999999999972</c:v>
                </c:pt>
                <c:pt idx="25">
                  <c:v>2.5</c:v>
                </c:pt>
                <c:pt idx="26">
                  <c:v>2.6000000000000023</c:v>
                </c:pt>
                <c:pt idx="27">
                  <c:v>2.699999999999998</c:v>
                </c:pt>
                <c:pt idx="28">
                  <c:v>2.8000000000000003</c:v>
                </c:pt>
                <c:pt idx="29">
                  <c:v>2.9000000000000026</c:v>
                </c:pt>
                <c:pt idx="30">
                  <c:v>2.9999999999999982</c:v>
                </c:pt>
                <c:pt idx="31">
                  <c:v>3.100000000000001</c:v>
                </c:pt>
                <c:pt idx="32">
                  <c:v>3.2000000000000033</c:v>
                </c:pt>
                <c:pt idx="33">
                  <c:v>3.2999999999999989</c:v>
                </c:pt>
                <c:pt idx="34">
                  <c:v>3.4000000000000012</c:v>
                </c:pt>
                <c:pt idx="35">
                  <c:v>3.5000000000000036</c:v>
                </c:pt>
                <c:pt idx="36">
                  <c:v>3.5999999999999992</c:v>
                </c:pt>
                <c:pt idx="37">
                  <c:v>3.700000000000002</c:v>
                </c:pt>
                <c:pt idx="38">
                  <c:v>3.7999999999999976</c:v>
                </c:pt>
                <c:pt idx="39">
                  <c:v>3.9</c:v>
                </c:pt>
                <c:pt idx="40">
                  <c:v>4.0000000000000027</c:v>
                </c:pt>
                <c:pt idx="41">
                  <c:v>4.0999999999999979</c:v>
                </c:pt>
                <c:pt idx="42">
                  <c:v>4.2</c:v>
                </c:pt>
                <c:pt idx="43">
                  <c:v>4.3000000000000025</c:v>
                </c:pt>
                <c:pt idx="44">
                  <c:v>4.3999999999999986</c:v>
                </c:pt>
                <c:pt idx="45">
                  <c:v>4.5000000000000009</c:v>
                </c:pt>
                <c:pt idx="46">
                  <c:v>4.6000000000000032</c:v>
                </c:pt>
                <c:pt idx="47">
                  <c:v>4.6999999999999993</c:v>
                </c:pt>
                <c:pt idx="48">
                  <c:v>4.8000000000000016</c:v>
                </c:pt>
                <c:pt idx="49">
                  <c:v>4.8999999999999968</c:v>
                </c:pt>
                <c:pt idx="50">
                  <c:v>5</c:v>
                </c:pt>
                <c:pt idx="51">
                  <c:v>5.1000000000000023</c:v>
                </c:pt>
                <c:pt idx="52">
                  <c:v>5.1999999999999975</c:v>
                </c:pt>
                <c:pt idx="53">
                  <c:v>5.3</c:v>
                </c:pt>
                <c:pt idx="54">
                  <c:v>5.4000000000000021</c:v>
                </c:pt>
                <c:pt idx="55">
                  <c:v>5.4999999999999982</c:v>
                </c:pt>
                <c:pt idx="56">
                  <c:v>5.6000000000000005</c:v>
                </c:pt>
                <c:pt idx="57">
                  <c:v>5.7000000000000028</c:v>
                </c:pt>
                <c:pt idx="58">
                  <c:v>5.7999999999999989</c:v>
                </c:pt>
                <c:pt idx="59">
                  <c:v>5.9000000000000012</c:v>
                </c:pt>
                <c:pt idx="60">
                  <c:v>6.0000000000000036</c:v>
                </c:pt>
                <c:pt idx="61">
                  <c:v>6.0999999999999988</c:v>
                </c:pt>
                <c:pt idx="62">
                  <c:v>6.200000000000002</c:v>
                </c:pt>
                <c:pt idx="63">
                  <c:v>6.2999999999999972</c:v>
                </c:pt>
                <c:pt idx="64">
                  <c:v>6.3999999999999995</c:v>
                </c:pt>
                <c:pt idx="65">
                  <c:v>6.5000000000000018</c:v>
                </c:pt>
                <c:pt idx="66">
                  <c:v>6.5999999999999979</c:v>
                </c:pt>
                <c:pt idx="67">
                  <c:v>6.7</c:v>
                </c:pt>
                <c:pt idx="68">
                  <c:v>6.8000000000000025</c:v>
                </c:pt>
                <c:pt idx="69">
                  <c:v>6.8999999999999986</c:v>
                </c:pt>
                <c:pt idx="70">
                  <c:v>7.0000000000000009</c:v>
                </c:pt>
                <c:pt idx="71">
                  <c:v>7.1000000000000032</c:v>
                </c:pt>
                <c:pt idx="72">
                  <c:v>7.1999999999999984</c:v>
                </c:pt>
                <c:pt idx="73">
                  <c:v>7.3000000000000016</c:v>
                </c:pt>
                <c:pt idx="74">
                  <c:v>7.4000000000000039</c:v>
                </c:pt>
                <c:pt idx="75">
                  <c:v>7.4999999999999991</c:v>
                </c:pt>
                <c:pt idx="76">
                  <c:v>7.6000000000000014</c:v>
                </c:pt>
                <c:pt idx="77">
                  <c:v>7.6999999999999975</c:v>
                </c:pt>
                <c:pt idx="78">
                  <c:v>7.8</c:v>
                </c:pt>
                <c:pt idx="79">
                  <c:v>7.9000000000000021</c:v>
                </c:pt>
                <c:pt idx="80">
                  <c:v>7.9999999999999982</c:v>
                </c:pt>
                <c:pt idx="81">
                  <c:v>8.1</c:v>
                </c:pt>
                <c:pt idx="82">
                  <c:v>8.2000000000000028</c:v>
                </c:pt>
                <c:pt idx="83">
                  <c:v>8.2999999999999989</c:v>
                </c:pt>
                <c:pt idx="84">
                  <c:v>8.4</c:v>
                </c:pt>
                <c:pt idx="85">
                  <c:v>8.5000000000000036</c:v>
                </c:pt>
                <c:pt idx="86">
                  <c:v>8.6</c:v>
                </c:pt>
                <c:pt idx="87">
                  <c:v>8.7000000000000011</c:v>
                </c:pt>
                <c:pt idx="88">
                  <c:v>8.8000000000000043</c:v>
                </c:pt>
                <c:pt idx="89">
                  <c:v>8.9</c:v>
                </c:pt>
                <c:pt idx="90">
                  <c:v>9.0000000000000018</c:v>
                </c:pt>
                <c:pt idx="91">
                  <c:v>9.0999999999999979</c:v>
                </c:pt>
                <c:pt idx="92">
                  <c:v>9.1999999999999993</c:v>
                </c:pt>
                <c:pt idx="93">
                  <c:v>9.3000000000000025</c:v>
                </c:pt>
                <c:pt idx="94">
                  <c:v>9.3999999999999986</c:v>
                </c:pt>
                <c:pt idx="95">
                  <c:v>9.5</c:v>
                </c:pt>
                <c:pt idx="96">
                  <c:v>9.6000000000000032</c:v>
                </c:pt>
                <c:pt idx="97">
                  <c:v>9.6999999999999993</c:v>
                </c:pt>
                <c:pt idx="98">
                  <c:v>9.8000000000000007</c:v>
                </c:pt>
                <c:pt idx="99">
                  <c:v>9.9000000000000039</c:v>
                </c:pt>
                <c:pt idx="100">
                  <c:v>10</c:v>
                </c:pt>
                <c:pt idx="101">
                  <c:v>10.100000000000001</c:v>
                </c:pt>
                <c:pt idx="102">
                  <c:v>10.199999999999998</c:v>
                </c:pt>
                <c:pt idx="103">
                  <c:v>10.299999999999999</c:v>
                </c:pt>
                <c:pt idx="104">
                  <c:v>10.400000000000002</c:v>
                </c:pt>
                <c:pt idx="105">
                  <c:v>10.499999999999998</c:v>
                </c:pt>
                <c:pt idx="106">
                  <c:v>10.6</c:v>
                </c:pt>
                <c:pt idx="107">
                  <c:v>10.700000000000003</c:v>
                </c:pt>
                <c:pt idx="108">
                  <c:v>10.799999999999999</c:v>
                </c:pt>
                <c:pt idx="109">
                  <c:v>10.9</c:v>
                </c:pt>
                <c:pt idx="110">
                  <c:v>11.000000000000004</c:v>
                </c:pt>
                <c:pt idx="111">
                  <c:v>11.099999999999998</c:v>
                </c:pt>
                <c:pt idx="112">
                  <c:v>11.200000000000001</c:v>
                </c:pt>
                <c:pt idx="113">
                  <c:v>11.300000000000004</c:v>
                </c:pt>
                <c:pt idx="114">
                  <c:v>11.399999999999999</c:v>
                </c:pt>
                <c:pt idx="115">
                  <c:v>11.500000000000002</c:v>
                </c:pt>
                <c:pt idx="116">
                  <c:v>11.599999999999998</c:v>
                </c:pt>
                <c:pt idx="117">
                  <c:v>11.7</c:v>
                </c:pt>
                <c:pt idx="118">
                  <c:v>11.800000000000002</c:v>
                </c:pt>
                <c:pt idx="119">
                  <c:v>11.899999999999999</c:v>
                </c:pt>
                <c:pt idx="120">
                  <c:v>12</c:v>
                </c:pt>
                <c:pt idx="121">
                  <c:v>12.100000000000003</c:v>
                </c:pt>
                <c:pt idx="122">
                  <c:v>12.199999999999998</c:v>
                </c:pt>
                <c:pt idx="123">
                  <c:v>12.3</c:v>
                </c:pt>
                <c:pt idx="124">
                  <c:v>12.400000000000004</c:v>
                </c:pt>
                <c:pt idx="125">
                  <c:v>12.499999999999998</c:v>
                </c:pt>
                <c:pt idx="126">
                  <c:v>12.600000000000001</c:v>
                </c:pt>
                <c:pt idx="127">
                  <c:v>12.700000000000005</c:v>
                </c:pt>
                <c:pt idx="128">
                  <c:v>12.799999999999999</c:v>
                </c:pt>
                <c:pt idx="129">
                  <c:v>12.900000000000002</c:v>
                </c:pt>
                <c:pt idx="130">
                  <c:v>12.999999999999998</c:v>
                </c:pt>
                <c:pt idx="131">
                  <c:v>13.1</c:v>
                </c:pt>
                <c:pt idx="132">
                  <c:v>13.200000000000003</c:v>
                </c:pt>
                <c:pt idx="133">
                  <c:v>13.299999999999997</c:v>
                </c:pt>
                <c:pt idx="134">
                  <c:v>13.4</c:v>
                </c:pt>
                <c:pt idx="135">
                  <c:v>13.500000000000004</c:v>
                </c:pt>
                <c:pt idx="136">
                  <c:v>13.599999999999998</c:v>
                </c:pt>
                <c:pt idx="137">
                  <c:v>13.700000000000001</c:v>
                </c:pt>
                <c:pt idx="138">
                  <c:v>13.800000000000004</c:v>
                </c:pt>
                <c:pt idx="139">
                  <c:v>13.899999999999999</c:v>
                </c:pt>
                <c:pt idx="140">
                  <c:v>14.000000000000002</c:v>
                </c:pt>
                <c:pt idx="141">
                  <c:v>14.099999999999998</c:v>
                </c:pt>
                <c:pt idx="142">
                  <c:v>14.2</c:v>
                </c:pt>
                <c:pt idx="143">
                  <c:v>14.300000000000002</c:v>
                </c:pt>
                <c:pt idx="144">
                  <c:v>14.399999999999997</c:v>
                </c:pt>
                <c:pt idx="145">
                  <c:v>14.5</c:v>
                </c:pt>
                <c:pt idx="146">
                  <c:v>14.600000000000003</c:v>
                </c:pt>
                <c:pt idx="147">
                  <c:v>14.699999999999998</c:v>
                </c:pt>
                <c:pt idx="148">
                  <c:v>14.8</c:v>
                </c:pt>
                <c:pt idx="149">
                  <c:v>14.900000000000004</c:v>
                </c:pt>
                <c:pt idx="150">
                  <c:v>14.999999999999998</c:v>
                </c:pt>
                <c:pt idx="151">
                  <c:v>15.100000000000001</c:v>
                </c:pt>
                <c:pt idx="152">
                  <c:v>15.200000000000003</c:v>
                </c:pt>
                <c:pt idx="153">
                  <c:v>15.299999999999999</c:v>
                </c:pt>
                <c:pt idx="154">
                  <c:v>15.400000000000002</c:v>
                </c:pt>
                <c:pt idx="155">
                  <c:v>15.499999999999996</c:v>
                </c:pt>
                <c:pt idx="156">
                  <c:v>15.6</c:v>
                </c:pt>
                <c:pt idx="157">
                  <c:v>15.700000000000003</c:v>
                </c:pt>
                <c:pt idx="158">
                  <c:v>15.799999999999997</c:v>
                </c:pt>
                <c:pt idx="159">
                  <c:v>15.9</c:v>
                </c:pt>
                <c:pt idx="160">
                  <c:v>16.000000000000004</c:v>
                </c:pt>
                <c:pt idx="161">
                  <c:v>16.099999999999998</c:v>
                </c:pt>
                <c:pt idx="162">
                  <c:v>16.2</c:v>
                </c:pt>
                <c:pt idx="163">
                  <c:v>16.300000000000004</c:v>
                </c:pt>
                <c:pt idx="164">
                  <c:v>16.399999999999999</c:v>
                </c:pt>
                <c:pt idx="165">
                  <c:v>16.5</c:v>
                </c:pt>
                <c:pt idx="166">
                  <c:v>16.600000000000005</c:v>
                </c:pt>
                <c:pt idx="167">
                  <c:v>16.7</c:v>
                </c:pt>
                <c:pt idx="168">
                  <c:v>16.8</c:v>
                </c:pt>
                <c:pt idx="169">
                  <c:v>16.899999999999999</c:v>
                </c:pt>
                <c:pt idx="170">
                  <c:v>17</c:v>
                </c:pt>
                <c:pt idx="171">
                  <c:v>17.100000000000001</c:v>
                </c:pt>
                <c:pt idx="172">
                  <c:v>17.2</c:v>
                </c:pt>
                <c:pt idx="173">
                  <c:v>17.3</c:v>
                </c:pt>
                <c:pt idx="174">
                  <c:v>17.400000000000002</c:v>
                </c:pt>
                <c:pt idx="175">
                  <c:v>17.5</c:v>
                </c:pt>
                <c:pt idx="176">
                  <c:v>17.600000000000001</c:v>
                </c:pt>
                <c:pt idx="177">
                  <c:v>17.700000000000003</c:v>
                </c:pt>
                <c:pt idx="178">
                  <c:v>17.8</c:v>
                </c:pt>
                <c:pt idx="179">
                  <c:v>17.900000000000002</c:v>
                </c:pt>
                <c:pt idx="180">
                  <c:v>18.000000000000004</c:v>
                </c:pt>
                <c:pt idx="181">
                  <c:v>18.099999999999998</c:v>
                </c:pt>
                <c:pt idx="182">
                  <c:v>18.200000000000003</c:v>
                </c:pt>
                <c:pt idx="183">
                  <c:v>18.299999999999997</c:v>
                </c:pt>
                <c:pt idx="184">
                  <c:v>18.399999999999999</c:v>
                </c:pt>
                <c:pt idx="185">
                  <c:v>18.500000000000004</c:v>
                </c:pt>
                <c:pt idx="186">
                  <c:v>18.599999999999998</c:v>
                </c:pt>
                <c:pt idx="187">
                  <c:v>18.7</c:v>
                </c:pt>
                <c:pt idx="188">
                  <c:v>18.800000000000004</c:v>
                </c:pt>
                <c:pt idx="189">
                  <c:v>18.899999999999999</c:v>
                </c:pt>
                <c:pt idx="190">
                  <c:v>19</c:v>
                </c:pt>
                <c:pt idx="191">
                  <c:v>19.100000000000005</c:v>
                </c:pt>
                <c:pt idx="192">
                  <c:v>19.2</c:v>
                </c:pt>
                <c:pt idx="193">
                  <c:v>19.3</c:v>
                </c:pt>
                <c:pt idx="194">
                  <c:v>19.399999999999999</c:v>
                </c:pt>
                <c:pt idx="195">
                  <c:v>19.5</c:v>
                </c:pt>
                <c:pt idx="196">
                  <c:v>19.600000000000001</c:v>
                </c:pt>
                <c:pt idx="197">
                  <c:v>19.7</c:v>
                </c:pt>
                <c:pt idx="198">
                  <c:v>19.8</c:v>
                </c:pt>
                <c:pt idx="199">
                  <c:v>19.900000000000002</c:v>
                </c:pt>
                <c:pt idx="200">
                  <c:v>20</c:v>
                </c:pt>
                <c:pt idx="201">
                  <c:v>20.100000000000001</c:v>
                </c:pt>
                <c:pt idx="202">
                  <c:v>20.200000000000003</c:v>
                </c:pt>
                <c:pt idx="203">
                  <c:v>20.299999999999997</c:v>
                </c:pt>
                <c:pt idx="204">
                  <c:v>20.400000000000002</c:v>
                </c:pt>
                <c:pt idx="205">
                  <c:v>20.500000000000004</c:v>
                </c:pt>
                <c:pt idx="206">
                  <c:v>20.599999999999998</c:v>
                </c:pt>
                <c:pt idx="207">
                  <c:v>20.700000000000003</c:v>
                </c:pt>
                <c:pt idx="208">
                  <c:v>20.799999999999997</c:v>
                </c:pt>
                <c:pt idx="209">
                  <c:v>20.9</c:v>
                </c:pt>
                <c:pt idx="210">
                  <c:v>21.000000000000004</c:v>
                </c:pt>
                <c:pt idx="211">
                  <c:v>21.099999999999998</c:v>
                </c:pt>
                <c:pt idx="212">
                  <c:v>21.2</c:v>
                </c:pt>
                <c:pt idx="213">
                  <c:v>21.300000000000004</c:v>
                </c:pt>
                <c:pt idx="214">
                  <c:v>21.4</c:v>
                </c:pt>
                <c:pt idx="215">
                  <c:v>21.5</c:v>
                </c:pt>
                <c:pt idx="216">
                  <c:v>21.600000000000005</c:v>
                </c:pt>
                <c:pt idx="217">
                  <c:v>21.7</c:v>
                </c:pt>
                <c:pt idx="218">
                  <c:v>21.8</c:v>
                </c:pt>
                <c:pt idx="219">
                  <c:v>21.900000000000002</c:v>
                </c:pt>
                <c:pt idx="220">
                  <c:v>22</c:v>
                </c:pt>
                <c:pt idx="221">
                  <c:v>22.1</c:v>
                </c:pt>
                <c:pt idx="222">
                  <c:v>22.199999999999996</c:v>
                </c:pt>
                <c:pt idx="223">
                  <c:v>22.3</c:v>
                </c:pt>
                <c:pt idx="224">
                  <c:v>22.400000000000002</c:v>
                </c:pt>
                <c:pt idx="225">
                  <c:v>22.499999999999996</c:v>
                </c:pt>
                <c:pt idx="226">
                  <c:v>22.6</c:v>
                </c:pt>
                <c:pt idx="227">
                  <c:v>22.700000000000003</c:v>
                </c:pt>
                <c:pt idx="228">
                  <c:v>22.799999999999997</c:v>
                </c:pt>
                <c:pt idx="229">
                  <c:v>22.900000000000002</c:v>
                </c:pt>
                <c:pt idx="230">
                  <c:v>23.000000000000004</c:v>
                </c:pt>
                <c:pt idx="231">
                  <c:v>23.099999999999998</c:v>
                </c:pt>
                <c:pt idx="232">
                  <c:v>23.200000000000003</c:v>
                </c:pt>
                <c:pt idx="233">
                  <c:v>23.299999999999997</c:v>
                </c:pt>
                <c:pt idx="234">
                  <c:v>23.4</c:v>
                </c:pt>
                <c:pt idx="235">
                  <c:v>23.500000000000004</c:v>
                </c:pt>
                <c:pt idx="236">
                  <c:v>23.599999999999998</c:v>
                </c:pt>
                <c:pt idx="237">
                  <c:v>23.7</c:v>
                </c:pt>
                <c:pt idx="238">
                  <c:v>23.800000000000004</c:v>
                </c:pt>
                <c:pt idx="239">
                  <c:v>23.9</c:v>
                </c:pt>
                <c:pt idx="240">
                  <c:v>24</c:v>
                </c:pt>
                <c:pt idx="241">
                  <c:v>24.1</c:v>
                </c:pt>
                <c:pt idx="242">
                  <c:v>24.2</c:v>
                </c:pt>
                <c:pt idx="243">
                  <c:v>24.3</c:v>
                </c:pt>
                <c:pt idx="244">
                  <c:v>24.400000000000002</c:v>
                </c:pt>
                <c:pt idx="245">
                  <c:v>24.5</c:v>
                </c:pt>
                <c:pt idx="246">
                  <c:v>24.6</c:v>
                </c:pt>
                <c:pt idx="247">
                  <c:v>24.699999999999996</c:v>
                </c:pt>
                <c:pt idx="248">
                  <c:v>24.8</c:v>
                </c:pt>
                <c:pt idx="249">
                  <c:v>24.900000000000002</c:v>
                </c:pt>
                <c:pt idx="250">
                  <c:v>24.999999999999996</c:v>
                </c:pt>
                <c:pt idx="251">
                  <c:v>25.1</c:v>
                </c:pt>
                <c:pt idx="252">
                  <c:v>25.200000000000003</c:v>
                </c:pt>
                <c:pt idx="253">
                  <c:v>25.299999999999997</c:v>
                </c:pt>
                <c:pt idx="254">
                  <c:v>25.400000000000002</c:v>
                </c:pt>
                <c:pt idx="255">
                  <c:v>25.500000000000004</c:v>
                </c:pt>
                <c:pt idx="256">
                  <c:v>25.599999999999998</c:v>
                </c:pt>
                <c:pt idx="257">
                  <c:v>25.700000000000003</c:v>
                </c:pt>
                <c:pt idx="258">
                  <c:v>25.800000000000004</c:v>
                </c:pt>
                <c:pt idx="259">
                  <c:v>25.9</c:v>
                </c:pt>
                <c:pt idx="260">
                  <c:v>26.000000000000004</c:v>
                </c:pt>
                <c:pt idx="261">
                  <c:v>26.099999999999998</c:v>
                </c:pt>
                <c:pt idx="262">
                  <c:v>26.2</c:v>
                </c:pt>
                <c:pt idx="263">
                  <c:v>26.3</c:v>
                </c:pt>
                <c:pt idx="264">
                  <c:v>26.4</c:v>
                </c:pt>
                <c:pt idx="265">
                  <c:v>26.5</c:v>
                </c:pt>
                <c:pt idx="266">
                  <c:v>26.6</c:v>
                </c:pt>
                <c:pt idx="267">
                  <c:v>26.7</c:v>
                </c:pt>
                <c:pt idx="268">
                  <c:v>26.8</c:v>
                </c:pt>
                <c:pt idx="269">
                  <c:v>26.900000000000002</c:v>
                </c:pt>
                <c:pt idx="270">
                  <c:v>27</c:v>
                </c:pt>
                <c:pt idx="271">
                  <c:v>27.1</c:v>
                </c:pt>
                <c:pt idx="272">
                  <c:v>27.200000000000003</c:v>
                </c:pt>
                <c:pt idx="273">
                  <c:v>27.3</c:v>
                </c:pt>
                <c:pt idx="274">
                  <c:v>27.400000000000002</c:v>
                </c:pt>
                <c:pt idx="275">
                  <c:v>27.499999999999996</c:v>
                </c:pt>
                <c:pt idx="276">
                  <c:v>27.6</c:v>
                </c:pt>
                <c:pt idx="277">
                  <c:v>27.700000000000003</c:v>
                </c:pt>
                <c:pt idx="278">
                  <c:v>27.799999999999997</c:v>
                </c:pt>
                <c:pt idx="279">
                  <c:v>27.900000000000002</c:v>
                </c:pt>
                <c:pt idx="280">
                  <c:v>28.000000000000004</c:v>
                </c:pt>
                <c:pt idx="281">
                  <c:v>28.099999999999998</c:v>
                </c:pt>
                <c:pt idx="282">
                  <c:v>28.2</c:v>
                </c:pt>
                <c:pt idx="283">
                  <c:v>28.300000000000004</c:v>
                </c:pt>
                <c:pt idx="284">
                  <c:v>28.4</c:v>
                </c:pt>
                <c:pt idx="285">
                  <c:v>28.5</c:v>
                </c:pt>
                <c:pt idx="286">
                  <c:v>28.599999999999998</c:v>
                </c:pt>
                <c:pt idx="287">
                  <c:v>28.7</c:v>
                </c:pt>
                <c:pt idx="288">
                  <c:v>28.8</c:v>
                </c:pt>
                <c:pt idx="289">
                  <c:v>28.9</c:v>
                </c:pt>
                <c:pt idx="290">
                  <c:v>29</c:v>
                </c:pt>
                <c:pt idx="291">
                  <c:v>29.099999999999998</c:v>
                </c:pt>
                <c:pt idx="292">
                  <c:v>29.200000000000003</c:v>
                </c:pt>
                <c:pt idx="293">
                  <c:v>29.3</c:v>
                </c:pt>
                <c:pt idx="294">
                  <c:v>29.4</c:v>
                </c:pt>
                <c:pt idx="295">
                  <c:v>29.500000000000004</c:v>
                </c:pt>
                <c:pt idx="296">
                  <c:v>29.6</c:v>
                </c:pt>
                <c:pt idx="297">
                  <c:v>29.7</c:v>
                </c:pt>
                <c:pt idx="298">
                  <c:v>29.8</c:v>
                </c:pt>
                <c:pt idx="299">
                  <c:v>29.900000000000002</c:v>
                </c:pt>
                <c:pt idx="300">
                  <c:v>30</c:v>
                </c:pt>
                <c:pt idx="301">
                  <c:v>30.1</c:v>
                </c:pt>
                <c:pt idx="302">
                  <c:v>30.2</c:v>
                </c:pt>
                <c:pt idx="303">
                  <c:v>30.3</c:v>
                </c:pt>
                <c:pt idx="304">
                  <c:v>30.4</c:v>
                </c:pt>
                <c:pt idx="305">
                  <c:v>30.5</c:v>
                </c:pt>
                <c:pt idx="306">
                  <c:v>30.599999999999998</c:v>
                </c:pt>
                <c:pt idx="307">
                  <c:v>30.7</c:v>
                </c:pt>
                <c:pt idx="308">
                  <c:v>30.800000000000004</c:v>
                </c:pt>
                <c:pt idx="309">
                  <c:v>30.9</c:v>
                </c:pt>
                <c:pt idx="310">
                  <c:v>31</c:v>
                </c:pt>
                <c:pt idx="311">
                  <c:v>31.099999999999998</c:v>
                </c:pt>
                <c:pt idx="312">
                  <c:v>31.2</c:v>
                </c:pt>
                <c:pt idx="313">
                  <c:v>31.3</c:v>
                </c:pt>
                <c:pt idx="314">
                  <c:v>31.400000000000006</c:v>
                </c:pt>
                <c:pt idx="315">
                  <c:v>31.5</c:v>
                </c:pt>
                <c:pt idx="316">
                  <c:v>31.599999999999994</c:v>
                </c:pt>
                <c:pt idx="317">
                  <c:v>31.7</c:v>
                </c:pt>
                <c:pt idx="318">
                  <c:v>31.8</c:v>
                </c:pt>
                <c:pt idx="319">
                  <c:v>31.900000000000002</c:v>
                </c:pt>
                <c:pt idx="320">
                  <c:v>32.000000000000007</c:v>
                </c:pt>
                <c:pt idx="321">
                  <c:v>32.1</c:v>
                </c:pt>
                <c:pt idx="322">
                  <c:v>32.199999999999996</c:v>
                </c:pt>
                <c:pt idx="323">
                  <c:v>32.299999999999997</c:v>
                </c:pt>
                <c:pt idx="324">
                  <c:v>32.4</c:v>
                </c:pt>
                <c:pt idx="325">
                  <c:v>32.500000000000007</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33.699999999999996</c:v>
                </c:pt>
                <c:pt idx="338">
                  <c:v>33.800000000000004</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35.300000000000004</c:v>
                </c:pt>
                <c:pt idx="354">
                  <c:v>35.4</c:v>
                </c:pt>
                <c:pt idx="355">
                  <c:v>35.499999999999993</c:v>
                </c:pt>
                <c:pt idx="356">
                  <c:v>35.6</c:v>
                </c:pt>
                <c:pt idx="357">
                  <c:v>35.700000000000003</c:v>
                </c:pt>
                <c:pt idx="358">
                  <c:v>35.800000000000004</c:v>
                </c:pt>
                <c:pt idx="359">
                  <c:v>35.900000000000006</c:v>
                </c:pt>
                <c:pt idx="360">
                  <c:v>36</c:v>
                </c:pt>
                <c:pt idx="361">
                  <c:v>36.099999999999994</c:v>
                </c:pt>
                <c:pt idx="362">
                  <c:v>36.199999999999996</c:v>
                </c:pt>
                <c:pt idx="363">
                  <c:v>36.300000000000004</c:v>
                </c:pt>
                <c:pt idx="364">
                  <c:v>36.400000000000006</c:v>
                </c:pt>
                <c:pt idx="365">
                  <c:v>36.5</c:v>
                </c:pt>
                <c:pt idx="366">
                  <c:v>36.6</c:v>
                </c:pt>
                <c:pt idx="367">
                  <c:v>36.699999999999996</c:v>
                </c:pt>
                <c:pt idx="368">
                  <c:v>36.799999999999997</c:v>
                </c:pt>
                <c:pt idx="369">
                  <c:v>36.900000000000006</c:v>
                </c:pt>
                <c:pt idx="370">
                  <c:v>37.000000000000007</c:v>
                </c:pt>
                <c:pt idx="371">
                  <c:v>37.1</c:v>
                </c:pt>
                <c:pt idx="372">
                  <c:v>37.199999999999996</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38.800000000000004</c:v>
                </c:pt>
                <c:pt idx="389">
                  <c:v>38.9</c:v>
                </c:pt>
                <c:pt idx="390">
                  <c:v>39</c:v>
                </c:pt>
                <c:pt idx="391">
                  <c:v>39.1</c:v>
                </c:pt>
                <c:pt idx="392">
                  <c:v>39.200000000000003</c:v>
                </c:pt>
                <c:pt idx="393">
                  <c:v>39.299999999999997</c:v>
                </c:pt>
                <c:pt idx="394">
                  <c:v>39.4</c:v>
                </c:pt>
                <c:pt idx="395">
                  <c:v>39.5</c:v>
                </c:pt>
                <c:pt idx="396">
                  <c:v>39.6</c:v>
                </c:pt>
                <c:pt idx="397">
                  <c:v>39.700000000000003</c:v>
                </c:pt>
                <c:pt idx="398">
                  <c:v>39.800000000000004</c:v>
                </c:pt>
                <c:pt idx="399">
                  <c:v>39.9</c:v>
                </c:pt>
                <c:pt idx="400">
                  <c:v>40</c:v>
                </c:pt>
                <c:pt idx="401">
                  <c:v>40.1</c:v>
                </c:pt>
                <c:pt idx="402">
                  <c:v>40.200000000000003</c:v>
                </c:pt>
                <c:pt idx="403">
                  <c:v>40.300000000000004</c:v>
                </c:pt>
                <c:pt idx="404">
                  <c:v>40.4</c:v>
                </c:pt>
                <c:pt idx="405">
                  <c:v>40.5</c:v>
                </c:pt>
                <c:pt idx="406">
                  <c:v>40.599999999999994</c:v>
                </c:pt>
                <c:pt idx="407">
                  <c:v>40.700000000000003</c:v>
                </c:pt>
                <c:pt idx="408">
                  <c:v>40.800000000000004</c:v>
                </c:pt>
                <c:pt idx="409">
                  <c:v>40.900000000000006</c:v>
                </c:pt>
                <c:pt idx="410">
                  <c:v>41</c:v>
                </c:pt>
                <c:pt idx="411">
                  <c:v>41.099999999999994</c:v>
                </c:pt>
                <c:pt idx="412">
                  <c:v>41.199999999999996</c:v>
                </c:pt>
                <c:pt idx="413">
                  <c:v>41.300000000000004</c:v>
                </c:pt>
                <c:pt idx="414">
                  <c:v>41.400000000000006</c:v>
                </c:pt>
                <c:pt idx="415">
                  <c:v>41.5</c:v>
                </c:pt>
                <c:pt idx="416">
                  <c:v>41.6</c:v>
                </c:pt>
                <c:pt idx="417">
                  <c:v>41.699999999999996</c:v>
                </c:pt>
                <c:pt idx="418">
                  <c:v>41.8</c:v>
                </c:pt>
                <c:pt idx="419">
                  <c:v>41.9</c:v>
                </c:pt>
                <c:pt idx="420">
                  <c:v>42.000000000000007</c:v>
                </c:pt>
                <c:pt idx="421">
                  <c:v>42.1</c:v>
                </c:pt>
                <c:pt idx="422">
                  <c:v>42.199999999999996</c:v>
                </c:pt>
                <c:pt idx="423">
                  <c:v>42.3</c:v>
                </c:pt>
                <c:pt idx="424">
                  <c:v>42.4</c:v>
                </c:pt>
                <c:pt idx="425">
                  <c:v>42.5</c:v>
                </c:pt>
                <c:pt idx="426">
                  <c:v>42.600000000000009</c:v>
                </c:pt>
                <c:pt idx="427">
                  <c:v>42.7</c:v>
                </c:pt>
                <c:pt idx="428">
                  <c:v>42.8</c:v>
                </c:pt>
                <c:pt idx="429">
                  <c:v>42.9</c:v>
                </c:pt>
                <c:pt idx="430">
                  <c:v>43</c:v>
                </c:pt>
                <c:pt idx="431">
                  <c:v>43.1</c:v>
                </c:pt>
                <c:pt idx="432">
                  <c:v>43.2</c:v>
                </c:pt>
                <c:pt idx="433">
                  <c:v>43.300000000000004</c:v>
                </c:pt>
                <c:pt idx="434">
                  <c:v>43.4</c:v>
                </c:pt>
                <c:pt idx="435">
                  <c:v>43.5</c:v>
                </c:pt>
                <c:pt idx="436">
                  <c:v>43.6</c:v>
                </c:pt>
                <c:pt idx="437">
                  <c:v>43.7</c:v>
                </c:pt>
                <c:pt idx="438">
                  <c:v>43.800000000000004</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45.300000000000004</c:v>
                </c:pt>
                <c:pt idx="454">
                  <c:v>45.4</c:v>
                </c:pt>
                <c:pt idx="455">
                  <c:v>45.5</c:v>
                </c:pt>
                <c:pt idx="456">
                  <c:v>45.599999999999994</c:v>
                </c:pt>
                <c:pt idx="457">
                  <c:v>45.7</c:v>
                </c:pt>
                <c:pt idx="458">
                  <c:v>45.800000000000004</c:v>
                </c:pt>
                <c:pt idx="459">
                  <c:v>45.900000000000006</c:v>
                </c:pt>
                <c:pt idx="460">
                  <c:v>46</c:v>
                </c:pt>
                <c:pt idx="461">
                  <c:v>46.1</c:v>
                </c:pt>
                <c:pt idx="462">
                  <c:v>46.199999999999996</c:v>
                </c:pt>
                <c:pt idx="463">
                  <c:v>46.3</c:v>
                </c:pt>
                <c:pt idx="464">
                  <c:v>46.400000000000006</c:v>
                </c:pt>
                <c:pt idx="465">
                  <c:v>46.5</c:v>
                </c:pt>
                <c:pt idx="466">
                  <c:v>46.6</c:v>
                </c:pt>
                <c:pt idx="467">
                  <c:v>46.699999999999996</c:v>
                </c:pt>
                <c:pt idx="468">
                  <c:v>46.8</c:v>
                </c:pt>
                <c:pt idx="469">
                  <c:v>46.9</c:v>
                </c:pt>
                <c:pt idx="470">
                  <c:v>47.000000000000007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48.300000000000004</c:v>
                </c:pt>
                <c:pt idx="484">
                  <c:v>48.4</c:v>
                </c:pt>
                <c:pt idx="485">
                  <c:v>48.5</c:v>
                </c:pt>
                <c:pt idx="486">
                  <c:v>48.6</c:v>
                </c:pt>
                <c:pt idx="487">
                  <c:v>48.7</c:v>
                </c:pt>
                <c:pt idx="488">
                  <c:v>48.8</c:v>
                </c:pt>
                <c:pt idx="489">
                  <c:v>48.900000000000006</c:v>
                </c:pt>
                <c:pt idx="490">
                  <c:v>49</c:v>
                </c:pt>
                <c:pt idx="491">
                  <c:v>49.1</c:v>
                </c:pt>
                <c:pt idx="492">
                  <c:v>49.2</c:v>
                </c:pt>
                <c:pt idx="493">
                  <c:v>49.3</c:v>
                </c:pt>
                <c:pt idx="494">
                  <c:v>49.4</c:v>
                </c:pt>
                <c:pt idx="495">
                  <c:v>49.5</c:v>
                </c:pt>
                <c:pt idx="496">
                  <c:v>49.600000004000002</c:v>
                </c:pt>
                <c:pt idx="497">
                  <c:v>49.700000004000003</c:v>
                </c:pt>
                <c:pt idx="498">
                  <c:v>49.800000003999997</c:v>
                </c:pt>
                <c:pt idx="499">
                  <c:v>49.900000003999999</c:v>
                </c:pt>
                <c:pt idx="500">
                  <c:v>50.000000004</c:v>
                </c:pt>
                <c:pt idx="501">
                  <c:v>50.100000004000002</c:v>
                </c:pt>
                <c:pt idx="502">
                  <c:v>50.200000004000003</c:v>
                </c:pt>
                <c:pt idx="503">
                  <c:v>50.300000004000005</c:v>
                </c:pt>
                <c:pt idx="504">
                  <c:v>50.400000003999999</c:v>
                </c:pt>
                <c:pt idx="505">
                  <c:v>50.500000004</c:v>
                </c:pt>
                <c:pt idx="506">
                  <c:v>50.600000003999995</c:v>
                </c:pt>
                <c:pt idx="507">
                  <c:v>50.700000004000003</c:v>
                </c:pt>
                <c:pt idx="508">
                  <c:v>50.800000004000005</c:v>
                </c:pt>
                <c:pt idx="509">
                  <c:v>50.900000003999999</c:v>
                </c:pt>
                <c:pt idx="510">
                  <c:v>51.000000004</c:v>
                </c:pt>
                <c:pt idx="511">
                  <c:v>51.100000003999995</c:v>
                </c:pt>
                <c:pt idx="512">
                  <c:v>51.200000003999996</c:v>
                </c:pt>
                <c:pt idx="513">
                  <c:v>51.300000004000005</c:v>
                </c:pt>
                <c:pt idx="514">
                  <c:v>51.400000004000006</c:v>
                </c:pt>
                <c:pt idx="515">
                  <c:v>51.500000004</c:v>
                </c:pt>
                <c:pt idx="516">
                  <c:v>51.600000004000002</c:v>
                </c:pt>
                <c:pt idx="517">
                  <c:v>51.700000003999996</c:v>
                </c:pt>
                <c:pt idx="518">
                  <c:v>51.800000003999997</c:v>
                </c:pt>
                <c:pt idx="519">
                  <c:v>51.900000003999999</c:v>
                </c:pt>
                <c:pt idx="520">
                  <c:v>52.000000004</c:v>
                </c:pt>
                <c:pt idx="521">
                  <c:v>52.100000004000002</c:v>
                </c:pt>
                <c:pt idx="522">
                  <c:v>52.200000004000003</c:v>
                </c:pt>
                <c:pt idx="523">
                  <c:v>52.300000003999997</c:v>
                </c:pt>
                <c:pt idx="524">
                  <c:v>52.400000003999999</c:v>
                </c:pt>
                <c:pt idx="525">
                  <c:v>52.500000004</c:v>
                </c:pt>
                <c:pt idx="526">
                  <c:v>52.600000004000002</c:v>
                </c:pt>
                <c:pt idx="527">
                  <c:v>52.700000004000003</c:v>
                </c:pt>
                <c:pt idx="528">
                  <c:v>52.800000003999997</c:v>
                </c:pt>
                <c:pt idx="529">
                  <c:v>52.900000003999999</c:v>
                </c:pt>
                <c:pt idx="530">
                  <c:v>53.000000004</c:v>
                </c:pt>
                <c:pt idx="531">
                  <c:v>53.100000003999995</c:v>
                </c:pt>
                <c:pt idx="532">
                  <c:v>53.200000004000003</c:v>
                </c:pt>
                <c:pt idx="533">
                  <c:v>53.300000004000005</c:v>
                </c:pt>
                <c:pt idx="534">
                  <c:v>53.400000003999999</c:v>
                </c:pt>
                <c:pt idx="535">
                  <c:v>53.500000004</c:v>
                </c:pt>
                <c:pt idx="536">
                  <c:v>53.600000004000002</c:v>
                </c:pt>
                <c:pt idx="537">
                  <c:v>53.700000003999996</c:v>
                </c:pt>
                <c:pt idx="538">
                  <c:v>53.800000004000005</c:v>
                </c:pt>
                <c:pt idx="539">
                  <c:v>53.900000003999999</c:v>
                </c:pt>
                <c:pt idx="540">
                  <c:v>54.000000004</c:v>
                </c:pt>
                <c:pt idx="541">
                  <c:v>54.100000004000002</c:v>
                </c:pt>
                <c:pt idx="542">
                  <c:v>54.200000004000003</c:v>
                </c:pt>
                <c:pt idx="543">
                  <c:v>54.300000003999997</c:v>
                </c:pt>
                <c:pt idx="544">
                  <c:v>54.400000003999999</c:v>
                </c:pt>
                <c:pt idx="545">
                  <c:v>54.500000004</c:v>
                </c:pt>
                <c:pt idx="546">
                  <c:v>54.600000004000002</c:v>
                </c:pt>
                <c:pt idx="547">
                  <c:v>54.700000004000003</c:v>
                </c:pt>
                <c:pt idx="548">
                  <c:v>54.800000003999997</c:v>
                </c:pt>
                <c:pt idx="549">
                  <c:v>54.900000003999999</c:v>
                </c:pt>
                <c:pt idx="550">
                  <c:v>55.000000004</c:v>
                </c:pt>
                <c:pt idx="551">
                  <c:v>55.100000004000002</c:v>
                </c:pt>
                <c:pt idx="552">
                  <c:v>55.200000004000003</c:v>
                </c:pt>
                <c:pt idx="553">
                  <c:v>55.300000004000005</c:v>
                </c:pt>
                <c:pt idx="554">
                  <c:v>55.400000003999999</c:v>
                </c:pt>
                <c:pt idx="555">
                  <c:v>55.500000004</c:v>
                </c:pt>
                <c:pt idx="556">
                  <c:v>55.600000003999995</c:v>
                </c:pt>
                <c:pt idx="557">
                  <c:v>55.700000004000003</c:v>
                </c:pt>
                <c:pt idx="558">
                  <c:v>55.800000004000005</c:v>
                </c:pt>
                <c:pt idx="559">
                  <c:v>55.900000003999999</c:v>
                </c:pt>
                <c:pt idx="560">
                  <c:v>56.000000004</c:v>
                </c:pt>
                <c:pt idx="561">
                  <c:v>56.100000004000002</c:v>
                </c:pt>
                <c:pt idx="562">
                  <c:v>56.200000003999996</c:v>
                </c:pt>
                <c:pt idx="563">
                  <c:v>56.300000003999997</c:v>
                </c:pt>
                <c:pt idx="564">
                  <c:v>56.400000004000006</c:v>
                </c:pt>
                <c:pt idx="565">
                  <c:v>56.500000004</c:v>
                </c:pt>
                <c:pt idx="566">
                  <c:v>56.600000004000002</c:v>
                </c:pt>
                <c:pt idx="567">
                  <c:v>56.700000003999996</c:v>
                </c:pt>
                <c:pt idx="568">
                  <c:v>56.800000003999997</c:v>
                </c:pt>
                <c:pt idx="569">
                  <c:v>56.900000003999999</c:v>
                </c:pt>
                <c:pt idx="570">
                  <c:v>57.000000004</c:v>
                </c:pt>
                <c:pt idx="571">
                  <c:v>57.100000004000002</c:v>
                </c:pt>
                <c:pt idx="572">
                  <c:v>57.200000004000003</c:v>
                </c:pt>
                <c:pt idx="573">
                  <c:v>57.300000003999997</c:v>
                </c:pt>
                <c:pt idx="574">
                  <c:v>57.400000003999999</c:v>
                </c:pt>
                <c:pt idx="575">
                  <c:v>57.500000004</c:v>
                </c:pt>
                <c:pt idx="576">
                  <c:v>57.600000004000002</c:v>
                </c:pt>
                <c:pt idx="577">
                  <c:v>57.700000004000003</c:v>
                </c:pt>
                <c:pt idx="578">
                  <c:v>57.800000004000005</c:v>
                </c:pt>
                <c:pt idx="579">
                  <c:v>57.900000003999999</c:v>
                </c:pt>
                <c:pt idx="580">
                  <c:v>58.000000004</c:v>
                </c:pt>
                <c:pt idx="581">
                  <c:v>58.100000003999995</c:v>
                </c:pt>
                <c:pt idx="582">
                  <c:v>58.200000004000003</c:v>
                </c:pt>
                <c:pt idx="583">
                  <c:v>58.300000004000005</c:v>
                </c:pt>
                <c:pt idx="584">
                  <c:v>58.400000003999999</c:v>
                </c:pt>
                <c:pt idx="585">
                  <c:v>58.500000004</c:v>
                </c:pt>
                <c:pt idx="586">
                  <c:v>58.600000004199998</c:v>
                </c:pt>
                <c:pt idx="587">
                  <c:v>58.7000000042</c:v>
                </c:pt>
                <c:pt idx="588">
                  <c:v>58.800000004200001</c:v>
                </c:pt>
                <c:pt idx="589">
                  <c:v>58.900000004199995</c:v>
                </c:pt>
                <c:pt idx="590">
                  <c:v>59.000000004199997</c:v>
                </c:pt>
                <c:pt idx="591">
                  <c:v>59.100000004200005</c:v>
                </c:pt>
                <c:pt idx="592">
                  <c:v>59.2000000042</c:v>
                </c:pt>
                <c:pt idx="593">
                  <c:v>59.300000004200001</c:v>
                </c:pt>
                <c:pt idx="594">
                  <c:v>59.400000004200002</c:v>
                </c:pt>
                <c:pt idx="595">
                  <c:v>59.500000004152703</c:v>
                </c:pt>
                <c:pt idx="596">
                  <c:v>59.600000004149997</c:v>
                </c:pt>
                <c:pt idx="597">
                  <c:v>59.700000004200007</c:v>
                </c:pt>
                <c:pt idx="598">
                  <c:v>59.800000004200001</c:v>
                </c:pt>
                <c:pt idx="599">
                  <c:v>59.900000004200002</c:v>
                </c:pt>
                <c:pt idx="600">
                  <c:v>60.000000004199997</c:v>
                </c:pt>
                <c:pt idx="601">
                  <c:v>60.100000004199998</c:v>
                </c:pt>
                <c:pt idx="602">
                  <c:v>60.2000000042</c:v>
                </c:pt>
                <c:pt idx="603">
                  <c:v>60.300000004200001</c:v>
                </c:pt>
                <c:pt idx="604">
                  <c:v>60.400000004200002</c:v>
                </c:pt>
                <c:pt idx="605">
                  <c:v>60.500000004200004</c:v>
                </c:pt>
                <c:pt idx="606">
                  <c:v>60.600000003999995</c:v>
                </c:pt>
                <c:pt idx="607">
                  <c:v>60.700000003999996</c:v>
                </c:pt>
                <c:pt idx="608">
                  <c:v>60.800000004000005</c:v>
                </c:pt>
                <c:pt idx="609">
                  <c:v>60.900000003999999</c:v>
                </c:pt>
                <c:pt idx="610">
                  <c:v>61.000000004</c:v>
                </c:pt>
                <c:pt idx="611">
                  <c:v>61.100000003999995</c:v>
                </c:pt>
                <c:pt idx="612">
                  <c:v>61.200000003999996</c:v>
                </c:pt>
                <c:pt idx="613">
                  <c:v>61.300000003999997</c:v>
                </c:pt>
                <c:pt idx="614">
                  <c:v>61.400000004000006</c:v>
                </c:pt>
                <c:pt idx="615">
                  <c:v>61.500000004000007</c:v>
                </c:pt>
                <c:pt idx="616">
                  <c:v>61.600000003999995</c:v>
                </c:pt>
                <c:pt idx="617">
                  <c:v>61.700000003999996</c:v>
                </c:pt>
                <c:pt idx="618">
                  <c:v>61.800000003999997</c:v>
                </c:pt>
                <c:pt idx="619">
                  <c:v>61.900000003999999</c:v>
                </c:pt>
                <c:pt idx="620">
                  <c:v>62.000000004000007</c:v>
                </c:pt>
                <c:pt idx="621">
                  <c:v>62.100000004000009</c:v>
                </c:pt>
                <c:pt idx="622">
                  <c:v>62.200000003999996</c:v>
                </c:pt>
                <c:pt idx="623">
                  <c:v>62.300000003999997</c:v>
                </c:pt>
                <c:pt idx="624">
                  <c:v>62.400000003999999</c:v>
                </c:pt>
                <c:pt idx="625">
                  <c:v>62.500000004</c:v>
                </c:pt>
                <c:pt idx="626">
                  <c:v>62.600000004000002</c:v>
                </c:pt>
                <c:pt idx="627">
                  <c:v>62.70000000400001</c:v>
                </c:pt>
                <c:pt idx="628">
                  <c:v>62.800000003999997</c:v>
                </c:pt>
                <c:pt idx="629">
                  <c:v>62.900000003999999</c:v>
                </c:pt>
                <c:pt idx="630">
                  <c:v>63.000000004</c:v>
                </c:pt>
                <c:pt idx="631">
                  <c:v>63.100000004000002</c:v>
                </c:pt>
                <c:pt idx="632">
                  <c:v>63.200000004000003</c:v>
                </c:pt>
                <c:pt idx="633">
                  <c:v>63.300000003999997</c:v>
                </c:pt>
                <c:pt idx="634">
                  <c:v>63.400000003999999</c:v>
                </c:pt>
                <c:pt idx="635">
                  <c:v>63.500000004</c:v>
                </c:pt>
                <c:pt idx="636">
                  <c:v>63.600000004000002</c:v>
                </c:pt>
                <c:pt idx="637">
                  <c:v>63.700000004000003</c:v>
                </c:pt>
                <c:pt idx="638">
                  <c:v>63.800000004000005</c:v>
                </c:pt>
                <c:pt idx="639">
                  <c:v>63.900000003999999</c:v>
                </c:pt>
                <c:pt idx="640">
                  <c:v>64.000000004</c:v>
                </c:pt>
                <c:pt idx="641">
                  <c:v>64.100000003999995</c:v>
                </c:pt>
                <c:pt idx="642">
                  <c:v>64.200000004000003</c:v>
                </c:pt>
                <c:pt idx="643">
                  <c:v>64.300000004000012</c:v>
                </c:pt>
                <c:pt idx="644">
                  <c:v>64.400000003999992</c:v>
                </c:pt>
                <c:pt idx="645">
                  <c:v>64.500000004</c:v>
                </c:pt>
                <c:pt idx="646">
                  <c:v>64.600000003999995</c:v>
                </c:pt>
                <c:pt idx="647">
                  <c:v>64.700000004000003</c:v>
                </c:pt>
                <c:pt idx="648">
                  <c:v>64.800000003999997</c:v>
                </c:pt>
                <c:pt idx="649">
                  <c:v>64.900000004000006</c:v>
                </c:pt>
                <c:pt idx="650">
                  <c:v>65.000000004</c:v>
                </c:pt>
                <c:pt idx="651">
                  <c:v>65.100000003999995</c:v>
                </c:pt>
                <c:pt idx="652">
                  <c:v>65.200000004000003</c:v>
                </c:pt>
                <c:pt idx="653">
                  <c:v>65.300000003999997</c:v>
                </c:pt>
                <c:pt idx="654">
                  <c:v>65.400000004000006</c:v>
                </c:pt>
                <c:pt idx="655">
                  <c:v>65.500000004</c:v>
                </c:pt>
                <c:pt idx="656">
                  <c:v>65.600000003999995</c:v>
                </c:pt>
                <c:pt idx="657">
                  <c:v>65.700000004000003</c:v>
                </c:pt>
                <c:pt idx="658">
                  <c:v>65.800000003999997</c:v>
                </c:pt>
                <c:pt idx="659">
                  <c:v>65.900000004000006</c:v>
                </c:pt>
                <c:pt idx="660">
                  <c:v>66.000000004</c:v>
                </c:pt>
                <c:pt idx="661">
                  <c:v>66.100000003999995</c:v>
                </c:pt>
                <c:pt idx="662">
                  <c:v>66.200000004000003</c:v>
                </c:pt>
                <c:pt idx="663">
                  <c:v>66.300000003999997</c:v>
                </c:pt>
                <c:pt idx="664">
                  <c:v>66.400000004000006</c:v>
                </c:pt>
                <c:pt idx="665">
                  <c:v>66.500000004</c:v>
                </c:pt>
                <c:pt idx="666">
                  <c:v>66.600000003999995</c:v>
                </c:pt>
                <c:pt idx="667">
                  <c:v>66.700000004000003</c:v>
                </c:pt>
                <c:pt idx="668">
                  <c:v>66.800000003999997</c:v>
                </c:pt>
                <c:pt idx="669">
                  <c:v>66.900000004000006</c:v>
                </c:pt>
                <c:pt idx="670">
                  <c:v>67.000000004</c:v>
                </c:pt>
                <c:pt idx="671">
                  <c:v>67.100000004000009</c:v>
                </c:pt>
                <c:pt idx="672">
                  <c:v>67.200000003999989</c:v>
                </c:pt>
                <c:pt idx="673">
                  <c:v>67.300000003999997</c:v>
                </c:pt>
                <c:pt idx="674">
                  <c:v>67.400000004000006</c:v>
                </c:pt>
                <c:pt idx="675">
                  <c:v>67.500000004</c:v>
                </c:pt>
                <c:pt idx="676">
                  <c:v>67.600000004000009</c:v>
                </c:pt>
                <c:pt idx="677">
                  <c:v>67.700000003999989</c:v>
                </c:pt>
                <c:pt idx="678">
                  <c:v>67.800000003999997</c:v>
                </c:pt>
                <c:pt idx="679">
                  <c:v>67.900000003999992</c:v>
                </c:pt>
                <c:pt idx="680">
                  <c:v>68.000000004</c:v>
                </c:pt>
                <c:pt idx="681">
                  <c:v>68.100000004000009</c:v>
                </c:pt>
                <c:pt idx="682">
                  <c:v>68.200000004000003</c:v>
                </c:pt>
                <c:pt idx="683">
                  <c:v>68.300000004000012</c:v>
                </c:pt>
                <c:pt idx="684">
                  <c:v>68.400000003999992</c:v>
                </c:pt>
                <c:pt idx="685">
                  <c:v>68.500000004</c:v>
                </c:pt>
                <c:pt idx="686">
                  <c:v>68.600000004000009</c:v>
                </c:pt>
                <c:pt idx="687">
                  <c:v>68.700000004000003</c:v>
                </c:pt>
                <c:pt idx="688">
                  <c:v>68.800000003999997</c:v>
                </c:pt>
                <c:pt idx="689">
                  <c:v>68.900000003999992</c:v>
                </c:pt>
                <c:pt idx="690">
                  <c:v>69.000000004</c:v>
                </c:pt>
                <c:pt idx="691">
                  <c:v>69.100000003999995</c:v>
                </c:pt>
                <c:pt idx="692">
                  <c:v>69.200000004000003</c:v>
                </c:pt>
                <c:pt idx="693">
                  <c:v>69.300000004000012</c:v>
                </c:pt>
                <c:pt idx="694">
                  <c:v>69.400000004000006</c:v>
                </c:pt>
                <c:pt idx="695">
                  <c:v>69.500000004</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71.600000000000009</c:v>
                </c:pt>
                <c:pt idx="717">
                  <c:v>71.7</c:v>
                </c:pt>
                <c:pt idx="718">
                  <c:v>71.8</c:v>
                </c:pt>
                <c:pt idx="719">
                  <c:v>71.900000000000006</c:v>
                </c:pt>
                <c:pt idx="720">
                  <c:v>72</c:v>
                </c:pt>
                <c:pt idx="721">
                  <c:v>72.100000000000009</c:v>
                </c:pt>
                <c:pt idx="722">
                  <c:v>72.199999999999989</c:v>
                </c:pt>
                <c:pt idx="723">
                  <c:v>72.3</c:v>
                </c:pt>
                <c:pt idx="724">
                  <c:v>72.399999999999991</c:v>
                </c:pt>
                <c:pt idx="725">
                  <c:v>72.5</c:v>
                </c:pt>
                <c:pt idx="726">
                  <c:v>72.600000000000009</c:v>
                </c:pt>
                <c:pt idx="727">
                  <c:v>72.7</c:v>
                </c:pt>
                <c:pt idx="728">
                  <c:v>72.800000000000011</c:v>
                </c:pt>
                <c:pt idx="729">
                  <c:v>72.899999999999991</c:v>
                </c:pt>
                <c:pt idx="730">
                  <c:v>73</c:v>
                </c:pt>
                <c:pt idx="731">
                  <c:v>73.100000000000009</c:v>
                </c:pt>
                <c:pt idx="732">
                  <c:v>73.2</c:v>
                </c:pt>
                <c:pt idx="733">
                  <c:v>73.300000000000011</c:v>
                </c:pt>
                <c:pt idx="734">
                  <c:v>73.399999999999991</c:v>
                </c:pt>
                <c:pt idx="735">
                  <c:v>73.5</c:v>
                </c:pt>
                <c:pt idx="736">
                  <c:v>73.599999999999994</c:v>
                </c:pt>
                <c:pt idx="737">
                  <c:v>73.7</c:v>
                </c:pt>
                <c:pt idx="738">
                  <c:v>73.800000000000011</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76.100000000000009</c:v>
                </c:pt>
                <c:pt idx="762">
                  <c:v>76.199999999999989</c:v>
                </c:pt>
                <c:pt idx="763">
                  <c:v>76.3</c:v>
                </c:pt>
                <c:pt idx="764">
                  <c:v>76.400000000000006</c:v>
                </c:pt>
                <c:pt idx="765">
                  <c:v>76.5</c:v>
                </c:pt>
                <c:pt idx="766">
                  <c:v>76.600000000000009</c:v>
                </c:pt>
                <c:pt idx="767">
                  <c:v>76.699999999999989</c:v>
                </c:pt>
                <c:pt idx="768">
                  <c:v>76.8</c:v>
                </c:pt>
                <c:pt idx="769">
                  <c:v>76.900000000000006</c:v>
                </c:pt>
                <c:pt idx="770">
                  <c:v>77</c:v>
                </c:pt>
                <c:pt idx="771">
                  <c:v>77.100000000000009</c:v>
                </c:pt>
                <c:pt idx="772">
                  <c:v>77.2</c:v>
                </c:pt>
                <c:pt idx="773">
                  <c:v>77.300000000000011</c:v>
                </c:pt>
                <c:pt idx="774">
                  <c:v>77.399999999999991</c:v>
                </c:pt>
                <c:pt idx="775">
                  <c:v>77.5</c:v>
                </c:pt>
                <c:pt idx="776">
                  <c:v>77.600000000000009</c:v>
                </c:pt>
                <c:pt idx="777">
                  <c:v>77.7</c:v>
                </c:pt>
                <c:pt idx="778">
                  <c:v>77.8</c:v>
                </c:pt>
                <c:pt idx="779">
                  <c:v>77.899999999999991</c:v>
                </c:pt>
                <c:pt idx="780">
                  <c:v>78</c:v>
                </c:pt>
                <c:pt idx="781">
                  <c:v>78.099999999999994</c:v>
                </c:pt>
                <c:pt idx="782">
                  <c:v>78.2</c:v>
                </c:pt>
                <c:pt idx="783">
                  <c:v>78.300000000000011</c:v>
                </c:pt>
                <c:pt idx="784">
                  <c:v>78.400000000000006</c:v>
                </c:pt>
                <c:pt idx="785">
                  <c:v>78.5</c:v>
                </c:pt>
                <c:pt idx="786">
                  <c:v>78.599999999999994</c:v>
                </c:pt>
                <c:pt idx="787">
                  <c:v>78.7</c:v>
                </c:pt>
                <c:pt idx="788">
                  <c:v>78.800000000000011</c:v>
                </c:pt>
                <c:pt idx="789">
                  <c:v>78.899999999999991</c:v>
                </c:pt>
                <c:pt idx="790">
                  <c:v>79</c:v>
                </c:pt>
                <c:pt idx="791">
                  <c:v>79.099999999999994</c:v>
                </c:pt>
                <c:pt idx="792">
                  <c:v>79.2</c:v>
                </c:pt>
                <c:pt idx="793">
                  <c:v>79.3</c:v>
                </c:pt>
                <c:pt idx="794">
                  <c:v>79.400000000000006</c:v>
                </c:pt>
                <c:pt idx="795">
                  <c:v>79.500000000000014</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80.600000000000009</c:v>
                </c:pt>
                <c:pt idx="807">
                  <c:v>80.7</c:v>
                </c:pt>
                <c:pt idx="808">
                  <c:v>80.8</c:v>
                </c:pt>
                <c:pt idx="809">
                  <c:v>80.900000000000006</c:v>
                </c:pt>
                <c:pt idx="810">
                  <c:v>81</c:v>
                </c:pt>
                <c:pt idx="811">
                  <c:v>81.099999999999994</c:v>
                </c:pt>
                <c:pt idx="812">
                  <c:v>81.199999999999989</c:v>
                </c:pt>
                <c:pt idx="813">
                  <c:v>81.3</c:v>
                </c:pt>
                <c:pt idx="814">
                  <c:v>81.400000000000006</c:v>
                </c:pt>
                <c:pt idx="815">
                  <c:v>81.5</c:v>
                </c:pt>
                <c:pt idx="816">
                  <c:v>81.600000000000009</c:v>
                </c:pt>
                <c:pt idx="817">
                  <c:v>81.7</c:v>
                </c:pt>
                <c:pt idx="818">
                  <c:v>81.8</c:v>
                </c:pt>
                <c:pt idx="819">
                  <c:v>81.899999999999991</c:v>
                </c:pt>
                <c:pt idx="820">
                  <c:v>82</c:v>
                </c:pt>
                <c:pt idx="821">
                  <c:v>82.100000000000009</c:v>
                </c:pt>
                <c:pt idx="822">
                  <c:v>82.199999999999989</c:v>
                </c:pt>
                <c:pt idx="823">
                  <c:v>82.3</c:v>
                </c:pt>
                <c:pt idx="824">
                  <c:v>82.399999999999991</c:v>
                </c:pt>
                <c:pt idx="825">
                  <c:v>82.5</c:v>
                </c:pt>
                <c:pt idx="826">
                  <c:v>82.600000000000009</c:v>
                </c:pt>
                <c:pt idx="827">
                  <c:v>82.7</c:v>
                </c:pt>
                <c:pt idx="828">
                  <c:v>82.800000000000011</c:v>
                </c:pt>
                <c:pt idx="829">
                  <c:v>82.899999999999991</c:v>
                </c:pt>
                <c:pt idx="830">
                  <c:v>83</c:v>
                </c:pt>
                <c:pt idx="831">
                  <c:v>83.1</c:v>
                </c:pt>
                <c:pt idx="832">
                  <c:v>83.2</c:v>
                </c:pt>
                <c:pt idx="833">
                  <c:v>83.300000000000011</c:v>
                </c:pt>
                <c:pt idx="834">
                  <c:v>83.399999999999991</c:v>
                </c:pt>
                <c:pt idx="835">
                  <c:v>83.5</c:v>
                </c:pt>
                <c:pt idx="836">
                  <c:v>83.6</c:v>
                </c:pt>
                <c:pt idx="837">
                  <c:v>83.7</c:v>
                </c:pt>
                <c:pt idx="838">
                  <c:v>83.8</c:v>
                </c:pt>
                <c:pt idx="839">
                  <c:v>83.9</c:v>
                </c:pt>
                <c:pt idx="840">
                  <c:v>84.000000000000014</c:v>
                </c:pt>
                <c:pt idx="841">
                  <c:v>84.1</c:v>
                </c:pt>
                <c:pt idx="842">
                  <c:v>84.2</c:v>
                </c:pt>
                <c:pt idx="843">
                  <c:v>84.3</c:v>
                </c:pt>
                <c:pt idx="844">
                  <c:v>84.4</c:v>
                </c:pt>
                <c:pt idx="845">
                  <c:v>84.5</c:v>
                </c:pt>
                <c:pt idx="846">
                  <c:v>84.6</c:v>
                </c:pt>
                <c:pt idx="847">
                  <c:v>84.7</c:v>
                </c:pt>
                <c:pt idx="848">
                  <c:v>84.8</c:v>
                </c:pt>
                <c:pt idx="849">
                  <c:v>84.9</c:v>
                </c:pt>
                <c:pt idx="850">
                  <c:v>85</c:v>
                </c:pt>
                <c:pt idx="851">
                  <c:v>85.100000000000009</c:v>
                </c:pt>
                <c:pt idx="852">
                  <c:v>85.2</c:v>
                </c:pt>
                <c:pt idx="853">
                  <c:v>85.3</c:v>
                </c:pt>
                <c:pt idx="854">
                  <c:v>85.4</c:v>
                </c:pt>
                <c:pt idx="855">
                  <c:v>85.5</c:v>
                </c:pt>
                <c:pt idx="856">
                  <c:v>85.6</c:v>
                </c:pt>
                <c:pt idx="857">
                  <c:v>85.7</c:v>
                </c:pt>
                <c:pt idx="858">
                  <c:v>85.8</c:v>
                </c:pt>
                <c:pt idx="859">
                  <c:v>85.9</c:v>
                </c:pt>
                <c:pt idx="860">
                  <c:v>86</c:v>
                </c:pt>
                <c:pt idx="861">
                  <c:v>86.100000000000009</c:v>
                </c:pt>
                <c:pt idx="862">
                  <c:v>86.2</c:v>
                </c:pt>
                <c:pt idx="863">
                  <c:v>86.3</c:v>
                </c:pt>
                <c:pt idx="864">
                  <c:v>86.4</c:v>
                </c:pt>
                <c:pt idx="865">
                  <c:v>86.5</c:v>
                </c:pt>
                <c:pt idx="866">
                  <c:v>86.600000000000009</c:v>
                </c:pt>
                <c:pt idx="867">
                  <c:v>86.699999999999989</c:v>
                </c:pt>
                <c:pt idx="868">
                  <c:v>86.8</c:v>
                </c:pt>
                <c:pt idx="869">
                  <c:v>86.899999999999991</c:v>
                </c:pt>
                <c:pt idx="870">
                  <c:v>87</c:v>
                </c:pt>
                <c:pt idx="871">
                  <c:v>87.100000000000009</c:v>
                </c:pt>
                <c:pt idx="872">
                  <c:v>87.2</c:v>
                </c:pt>
                <c:pt idx="873">
                  <c:v>87.300000000000011</c:v>
                </c:pt>
                <c:pt idx="874">
                  <c:v>87.399999999999991</c:v>
                </c:pt>
                <c:pt idx="875">
                  <c:v>87.5</c:v>
                </c:pt>
                <c:pt idx="876">
                  <c:v>87.600000000000009</c:v>
                </c:pt>
                <c:pt idx="877">
                  <c:v>87.7</c:v>
                </c:pt>
                <c:pt idx="878">
                  <c:v>87.8</c:v>
                </c:pt>
                <c:pt idx="879">
                  <c:v>87.899999999999991</c:v>
                </c:pt>
                <c:pt idx="880">
                  <c:v>88</c:v>
                </c:pt>
                <c:pt idx="881">
                  <c:v>88.1</c:v>
                </c:pt>
                <c:pt idx="882">
                  <c:v>88.2</c:v>
                </c:pt>
                <c:pt idx="883">
                  <c:v>88.300000000000011</c:v>
                </c:pt>
                <c:pt idx="884">
                  <c:v>88.4</c:v>
                </c:pt>
                <c:pt idx="885">
                  <c:v>88.5</c:v>
                </c:pt>
                <c:pt idx="886">
                  <c:v>88.6</c:v>
                </c:pt>
                <c:pt idx="887">
                  <c:v>88.7</c:v>
                </c:pt>
                <c:pt idx="888">
                  <c:v>88.8</c:v>
                </c:pt>
                <c:pt idx="889">
                  <c:v>88.899999999999991</c:v>
                </c:pt>
                <c:pt idx="890">
                  <c:v>89</c:v>
                </c:pt>
                <c:pt idx="891">
                  <c:v>89.1</c:v>
                </c:pt>
                <c:pt idx="892">
                  <c:v>89.2</c:v>
                </c:pt>
                <c:pt idx="893">
                  <c:v>89.3</c:v>
                </c:pt>
                <c:pt idx="894">
                  <c:v>89.4</c:v>
                </c:pt>
                <c:pt idx="895">
                  <c:v>89.5</c:v>
                </c:pt>
                <c:pt idx="896">
                  <c:v>89.6</c:v>
                </c:pt>
                <c:pt idx="897">
                  <c:v>89.7</c:v>
                </c:pt>
                <c:pt idx="898">
                  <c:v>89.8</c:v>
                </c:pt>
                <c:pt idx="899">
                  <c:v>89.9</c:v>
                </c:pt>
                <c:pt idx="900">
                  <c:v>89.999999999999986</c:v>
                </c:pt>
                <c:pt idx="901">
                  <c:v>90.1</c:v>
                </c:pt>
                <c:pt idx="902">
                  <c:v>90.2</c:v>
                </c:pt>
                <c:pt idx="903">
                  <c:v>90.3</c:v>
                </c:pt>
                <c:pt idx="904">
                  <c:v>90.4</c:v>
                </c:pt>
                <c:pt idx="905">
                  <c:v>90.5</c:v>
                </c:pt>
                <c:pt idx="906">
                  <c:v>90.600000000000009</c:v>
                </c:pt>
                <c:pt idx="907">
                  <c:v>90.7</c:v>
                </c:pt>
                <c:pt idx="908">
                  <c:v>90.8</c:v>
                </c:pt>
                <c:pt idx="909">
                  <c:v>90.9</c:v>
                </c:pt>
                <c:pt idx="910">
                  <c:v>91</c:v>
                </c:pt>
                <c:pt idx="911">
                  <c:v>91.1</c:v>
                </c:pt>
                <c:pt idx="912">
                  <c:v>91.199999999999989</c:v>
                </c:pt>
                <c:pt idx="913">
                  <c:v>91.3</c:v>
                </c:pt>
                <c:pt idx="914">
                  <c:v>91.4</c:v>
                </c:pt>
                <c:pt idx="915">
                  <c:v>91.5</c:v>
                </c:pt>
                <c:pt idx="916">
                  <c:v>91.600000000000009</c:v>
                </c:pt>
                <c:pt idx="917">
                  <c:v>91.7</c:v>
                </c:pt>
                <c:pt idx="918">
                  <c:v>91.800000000000011</c:v>
                </c:pt>
                <c:pt idx="919">
                  <c:v>91.899999999999991</c:v>
                </c:pt>
                <c:pt idx="920">
                  <c:v>92</c:v>
                </c:pt>
                <c:pt idx="921">
                  <c:v>92.100000000000009</c:v>
                </c:pt>
                <c:pt idx="922">
                  <c:v>92.199999999999989</c:v>
                </c:pt>
                <c:pt idx="923">
                  <c:v>92.3</c:v>
                </c:pt>
                <c:pt idx="924">
                  <c:v>92.399999999999991</c:v>
                </c:pt>
                <c:pt idx="925">
                  <c:v>92.5</c:v>
                </c:pt>
                <c:pt idx="926">
                  <c:v>92.6</c:v>
                </c:pt>
                <c:pt idx="927">
                  <c:v>92.7</c:v>
                </c:pt>
                <c:pt idx="928">
                  <c:v>92.800000000000011</c:v>
                </c:pt>
                <c:pt idx="929">
                  <c:v>92.9</c:v>
                </c:pt>
                <c:pt idx="930">
                  <c:v>93</c:v>
                </c:pt>
                <c:pt idx="931">
                  <c:v>93.1</c:v>
                </c:pt>
                <c:pt idx="932">
                  <c:v>93.2</c:v>
                </c:pt>
                <c:pt idx="933">
                  <c:v>93.3</c:v>
                </c:pt>
                <c:pt idx="934">
                  <c:v>93.399999999999991</c:v>
                </c:pt>
                <c:pt idx="935">
                  <c:v>93.5</c:v>
                </c:pt>
                <c:pt idx="936">
                  <c:v>93.6</c:v>
                </c:pt>
                <c:pt idx="937">
                  <c:v>93.7</c:v>
                </c:pt>
                <c:pt idx="938">
                  <c:v>93.8</c:v>
                </c:pt>
                <c:pt idx="939">
                  <c:v>93.9</c:v>
                </c:pt>
                <c:pt idx="940">
                  <c:v>94.000000000000014</c:v>
                </c:pt>
                <c:pt idx="941">
                  <c:v>94.100000000000009</c:v>
                </c:pt>
                <c:pt idx="942">
                  <c:v>94.2</c:v>
                </c:pt>
                <c:pt idx="943">
                  <c:v>94.3</c:v>
                </c:pt>
                <c:pt idx="944">
                  <c:v>94.399999999999991</c:v>
                </c:pt>
                <c:pt idx="945">
                  <c:v>94.5</c:v>
                </c:pt>
                <c:pt idx="946">
                  <c:v>94.6</c:v>
                </c:pt>
                <c:pt idx="947">
                  <c:v>94.7</c:v>
                </c:pt>
                <c:pt idx="948">
                  <c:v>94.8</c:v>
                </c:pt>
                <c:pt idx="949">
                  <c:v>94.9</c:v>
                </c:pt>
                <c:pt idx="950">
                  <c:v>95</c:v>
                </c:pt>
                <c:pt idx="951">
                  <c:v>95.100000000000009</c:v>
                </c:pt>
                <c:pt idx="952">
                  <c:v>95.200000000000017</c:v>
                </c:pt>
                <c:pt idx="953">
                  <c:v>95.3</c:v>
                </c:pt>
                <c:pt idx="954">
                  <c:v>95.4</c:v>
                </c:pt>
                <c:pt idx="955">
                  <c:v>95.5</c:v>
                </c:pt>
                <c:pt idx="956">
                  <c:v>95.6</c:v>
                </c:pt>
                <c:pt idx="957">
                  <c:v>95.699999999999989</c:v>
                </c:pt>
                <c:pt idx="958">
                  <c:v>95.8</c:v>
                </c:pt>
                <c:pt idx="959">
                  <c:v>95.9</c:v>
                </c:pt>
                <c:pt idx="960">
                  <c:v>96</c:v>
                </c:pt>
                <c:pt idx="961">
                  <c:v>96.100000000000009</c:v>
                </c:pt>
                <c:pt idx="962">
                  <c:v>96.2</c:v>
                </c:pt>
                <c:pt idx="963">
                  <c:v>96.300000000000011</c:v>
                </c:pt>
                <c:pt idx="964">
                  <c:v>96.4</c:v>
                </c:pt>
                <c:pt idx="965">
                  <c:v>96.5</c:v>
                </c:pt>
                <c:pt idx="966">
                  <c:v>96.600000000000009</c:v>
                </c:pt>
                <c:pt idx="967">
                  <c:v>96.699999999999989</c:v>
                </c:pt>
                <c:pt idx="968">
                  <c:v>96.8</c:v>
                </c:pt>
                <c:pt idx="969">
                  <c:v>96.899999999999991</c:v>
                </c:pt>
                <c:pt idx="970">
                  <c:v>97</c:v>
                </c:pt>
                <c:pt idx="971">
                  <c:v>97.100000000000009</c:v>
                </c:pt>
                <c:pt idx="972">
                  <c:v>97.2</c:v>
                </c:pt>
                <c:pt idx="973">
                  <c:v>97.300000000000011</c:v>
                </c:pt>
                <c:pt idx="974">
                  <c:v>97.4</c:v>
                </c:pt>
                <c:pt idx="975">
                  <c:v>97.5</c:v>
                </c:pt>
                <c:pt idx="976">
                  <c:v>97.6</c:v>
                </c:pt>
                <c:pt idx="977">
                  <c:v>97.7</c:v>
                </c:pt>
                <c:pt idx="978">
                  <c:v>97.8</c:v>
                </c:pt>
                <c:pt idx="979">
                  <c:v>97.899999999999991</c:v>
                </c:pt>
                <c:pt idx="980">
                  <c:v>98</c:v>
                </c:pt>
                <c:pt idx="981">
                  <c:v>98.1</c:v>
                </c:pt>
                <c:pt idx="982">
                  <c:v>98.2</c:v>
                </c:pt>
                <c:pt idx="983">
                  <c:v>98.3</c:v>
                </c:pt>
                <c:pt idx="984">
                  <c:v>98.4</c:v>
                </c:pt>
                <c:pt idx="985">
                  <c:v>98.500000000000014</c:v>
                </c:pt>
                <c:pt idx="986">
                  <c:v>98.6</c:v>
                </c:pt>
                <c:pt idx="987">
                  <c:v>98.7</c:v>
                </c:pt>
                <c:pt idx="988">
                  <c:v>98.8</c:v>
                </c:pt>
                <c:pt idx="989">
                  <c:v>98.899999999999991</c:v>
                </c:pt>
                <c:pt idx="990">
                  <c:v>99</c:v>
                </c:pt>
                <c:pt idx="991">
                  <c:v>99.1</c:v>
                </c:pt>
                <c:pt idx="992">
                  <c:v>99.2</c:v>
                </c:pt>
                <c:pt idx="993">
                  <c:v>99.3</c:v>
                </c:pt>
                <c:pt idx="994">
                  <c:v>99.4</c:v>
                </c:pt>
                <c:pt idx="995">
                  <c:v>99.5</c:v>
                </c:pt>
                <c:pt idx="996">
                  <c:v>99.600000000000009</c:v>
                </c:pt>
                <c:pt idx="997">
                  <c:v>99.7</c:v>
                </c:pt>
                <c:pt idx="998">
                  <c:v>99.8</c:v>
                </c:pt>
                <c:pt idx="999">
                  <c:v>99.9</c:v>
                </c:pt>
                <c:pt idx="1000">
                  <c:v>99.999999999999986</c:v>
                </c:pt>
                <c:pt idx="1001">
                  <c:v>100.1</c:v>
                </c:pt>
                <c:pt idx="1002">
                  <c:v>100.2</c:v>
                </c:pt>
                <c:pt idx="1003">
                  <c:v>100.3</c:v>
                </c:pt>
                <c:pt idx="1004">
                  <c:v>100.4</c:v>
                </c:pt>
                <c:pt idx="1005">
                  <c:v>100.5</c:v>
                </c:pt>
                <c:pt idx="1006">
                  <c:v>100.60000000000001</c:v>
                </c:pt>
                <c:pt idx="1007">
                  <c:v>100.7</c:v>
                </c:pt>
                <c:pt idx="1008">
                  <c:v>100.8</c:v>
                </c:pt>
                <c:pt idx="1009">
                  <c:v>100.9</c:v>
                </c:pt>
                <c:pt idx="1010">
                  <c:v>101</c:v>
                </c:pt>
                <c:pt idx="1011">
                  <c:v>101.1</c:v>
                </c:pt>
                <c:pt idx="1012">
                  <c:v>101.19999999999999</c:v>
                </c:pt>
                <c:pt idx="1013">
                  <c:v>101.3</c:v>
                </c:pt>
                <c:pt idx="1014">
                  <c:v>101.39999999999999</c:v>
                </c:pt>
                <c:pt idx="1015">
                  <c:v>101.5</c:v>
                </c:pt>
                <c:pt idx="1016">
                  <c:v>101.60000000000001</c:v>
                </c:pt>
                <c:pt idx="1017">
                  <c:v>101.7</c:v>
                </c:pt>
                <c:pt idx="1018">
                  <c:v>101.80000000000001</c:v>
                </c:pt>
                <c:pt idx="1019">
                  <c:v>101.9</c:v>
                </c:pt>
                <c:pt idx="1020">
                  <c:v>102</c:v>
                </c:pt>
                <c:pt idx="1021">
                  <c:v>102.10000000000001</c:v>
                </c:pt>
                <c:pt idx="1022">
                  <c:v>102.19999999999999</c:v>
                </c:pt>
                <c:pt idx="1023">
                  <c:v>102.3</c:v>
                </c:pt>
                <c:pt idx="1024">
                  <c:v>102.39999999999999</c:v>
                </c:pt>
                <c:pt idx="1025">
                  <c:v>102.5</c:v>
                </c:pt>
                <c:pt idx="1026">
                  <c:v>102.6</c:v>
                </c:pt>
                <c:pt idx="1027">
                  <c:v>102.7</c:v>
                </c:pt>
                <c:pt idx="1028">
                  <c:v>102.80000000000001</c:v>
                </c:pt>
                <c:pt idx="1029">
                  <c:v>102.9</c:v>
                </c:pt>
                <c:pt idx="1030">
                  <c:v>103.00000000000001</c:v>
                </c:pt>
                <c:pt idx="1031">
                  <c:v>103.1</c:v>
                </c:pt>
                <c:pt idx="1032">
                  <c:v>103.2</c:v>
                </c:pt>
                <c:pt idx="1033">
                  <c:v>103.3</c:v>
                </c:pt>
                <c:pt idx="1034">
                  <c:v>103.39999999999999</c:v>
                </c:pt>
                <c:pt idx="1035">
                  <c:v>103.5</c:v>
                </c:pt>
                <c:pt idx="1036">
                  <c:v>103.6</c:v>
                </c:pt>
                <c:pt idx="1037">
                  <c:v>103.7</c:v>
                </c:pt>
                <c:pt idx="1038">
                  <c:v>103.8</c:v>
                </c:pt>
                <c:pt idx="1039">
                  <c:v>103.9</c:v>
                </c:pt>
                <c:pt idx="1040">
                  <c:v>104.00000000000001</c:v>
                </c:pt>
                <c:pt idx="1041">
                  <c:v>104.10000000000001</c:v>
                </c:pt>
                <c:pt idx="1042">
                  <c:v>104.2</c:v>
                </c:pt>
                <c:pt idx="1043">
                  <c:v>104.3</c:v>
                </c:pt>
                <c:pt idx="1044">
                  <c:v>104.4</c:v>
                </c:pt>
                <c:pt idx="1045">
                  <c:v>104.49999999999999</c:v>
                </c:pt>
                <c:pt idx="1046">
                  <c:v>104.6</c:v>
                </c:pt>
                <c:pt idx="1047">
                  <c:v>104.7</c:v>
                </c:pt>
                <c:pt idx="1048">
                  <c:v>104.8</c:v>
                </c:pt>
                <c:pt idx="1049">
                  <c:v>104.9</c:v>
                </c:pt>
                <c:pt idx="1050">
                  <c:v>105</c:v>
                </c:pt>
                <c:pt idx="1051">
                  <c:v>105.10000000000001</c:v>
                </c:pt>
                <c:pt idx="1052">
                  <c:v>105.2</c:v>
                </c:pt>
                <c:pt idx="1053">
                  <c:v>105.3</c:v>
                </c:pt>
                <c:pt idx="1054">
                  <c:v>105.4</c:v>
                </c:pt>
                <c:pt idx="1055">
                  <c:v>105.5</c:v>
                </c:pt>
                <c:pt idx="1056">
                  <c:v>105.6</c:v>
                </c:pt>
                <c:pt idx="1057">
                  <c:v>105.69999999999999</c:v>
                </c:pt>
                <c:pt idx="1058">
                  <c:v>105.8</c:v>
                </c:pt>
                <c:pt idx="1059">
                  <c:v>105.9</c:v>
                </c:pt>
                <c:pt idx="1060">
                  <c:v>106</c:v>
                </c:pt>
                <c:pt idx="1061">
                  <c:v>106.10000000000001</c:v>
                </c:pt>
                <c:pt idx="1062">
                  <c:v>106.2</c:v>
                </c:pt>
                <c:pt idx="1063">
                  <c:v>106.30000000000001</c:v>
                </c:pt>
                <c:pt idx="1064">
                  <c:v>106.39999999999999</c:v>
                </c:pt>
                <c:pt idx="1065">
                  <c:v>106.5</c:v>
                </c:pt>
                <c:pt idx="1066">
                  <c:v>106.60000000000001</c:v>
                </c:pt>
                <c:pt idx="1067">
                  <c:v>106.69999999999999</c:v>
                </c:pt>
                <c:pt idx="1068">
                  <c:v>106.8</c:v>
                </c:pt>
                <c:pt idx="1069">
                  <c:v>106.89999999999999</c:v>
                </c:pt>
                <c:pt idx="1070">
                  <c:v>107</c:v>
                </c:pt>
                <c:pt idx="1071">
                  <c:v>107.1</c:v>
                </c:pt>
                <c:pt idx="1072">
                  <c:v>107.2</c:v>
                </c:pt>
                <c:pt idx="1073">
                  <c:v>107.30000000000001</c:v>
                </c:pt>
                <c:pt idx="1074">
                  <c:v>107.4</c:v>
                </c:pt>
                <c:pt idx="1075">
                  <c:v>107.5</c:v>
                </c:pt>
                <c:pt idx="1076">
                  <c:v>107.6</c:v>
                </c:pt>
                <c:pt idx="1077">
                  <c:v>107.7</c:v>
                </c:pt>
                <c:pt idx="1078">
                  <c:v>107.8</c:v>
                </c:pt>
                <c:pt idx="1079">
                  <c:v>107.89999999999999</c:v>
                </c:pt>
                <c:pt idx="1080">
                  <c:v>108</c:v>
                </c:pt>
                <c:pt idx="1081">
                  <c:v>108.1</c:v>
                </c:pt>
                <c:pt idx="1082">
                  <c:v>108.2</c:v>
                </c:pt>
                <c:pt idx="1083">
                  <c:v>108.3</c:v>
                </c:pt>
                <c:pt idx="1084">
                  <c:v>108.4</c:v>
                </c:pt>
                <c:pt idx="1085">
                  <c:v>108.50000000000001</c:v>
                </c:pt>
                <c:pt idx="1086">
                  <c:v>108.60000000000001</c:v>
                </c:pt>
                <c:pt idx="1087">
                  <c:v>108.7</c:v>
                </c:pt>
                <c:pt idx="1088">
                  <c:v>108.8</c:v>
                </c:pt>
                <c:pt idx="1089">
                  <c:v>108.89999999999999</c:v>
                </c:pt>
                <c:pt idx="1090">
                  <c:v>109</c:v>
                </c:pt>
                <c:pt idx="1091">
                  <c:v>109.1</c:v>
                </c:pt>
                <c:pt idx="1092">
                  <c:v>109.2</c:v>
                </c:pt>
                <c:pt idx="1093">
                  <c:v>109.3</c:v>
                </c:pt>
                <c:pt idx="1094">
                  <c:v>109.4</c:v>
                </c:pt>
                <c:pt idx="1095">
                  <c:v>109.5</c:v>
                </c:pt>
                <c:pt idx="1096">
                  <c:v>109.60000000000001</c:v>
                </c:pt>
                <c:pt idx="1097">
                  <c:v>109.70000000000002</c:v>
                </c:pt>
                <c:pt idx="1098">
                  <c:v>109.8</c:v>
                </c:pt>
                <c:pt idx="1099">
                  <c:v>109.9</c:v>
                </c:pt>
                <c:pt idx="1100">
                  <c:v>109.99999999999999</c:v>
                </c:pt>
                <c:pt idx="1101">
                  <c:v>110.1</c:v>
                </c:pt>
                <c:pt idx="1102">
                  <c:v>110.19999999999999</c:v>
                </c:pt>
                <c:pt idx="1103">
                  <c:v>110.3</c:v>
                </c:pt>
                <c:pt idx="1104">
                  <c:v>110.4</c:v>
                </c:pt>
                <c:pt idx="1105">
                  <c:v>110.5</c:v>
                </c:pt>
                <c:pt idx="1106">
                  <c:v>110.60000000000001</c:v>
                </c:pt>
                <c:pt idx="1107">
                  <c:v>110.7</c:v>
                </c:pt>
                <c:pt idx="1108">
                  <c:v>110.80000000000001</c:v>
                </c:pt>
                <c:pt idx="1109">
                  <c:v>110.9</c:v>
                </c:pt>
                <c:pt idx="1110">
                  <c:v>111</c:v>
                </c:pt>
                <c:pt idx="1111">
                  <c:v>111.10000000000001</c:v>
                </c:pt>
                <c:pt idx="1112">
                  <c:v>111.19999999999999</c:v>
                </c:pt>
                <c:pt idx="1113">
                  <c:v>111.3</c:v>
                </c:pt>
                <c:pt idx="1114">
                  <c:v>111.39999999999999</c:v>
                </c:pt>
                <c:pt idx="1115">
                  <c:v>111.5</c:v>
                </c:pt>
                <c:pt idx="1116">
                  <c:v>111.60000000000001</c:v>
                </c:pt>
                <c:pt idx="1117">
                  <c:v>111.7</c:v>
                </c:pt>
                <c:pt idx="1118">
                  <c:v>111.80000000000001</c:v>
                </c:pt>
                <c:pt idx="1119">
                  <c:v>111.9</c:v>
                </c:pt>
                <c:pt idx="1120">
                  <c:v>112</c:v>
                </c:pt>
                <c:pt idx="1121">
                  <c:v>112.1</c:v>
                </c:pt>
                <c:pt idx="1122">
                  <c:v>112.2</c:v>
                </c:pt>
                <c:pt idx="1123">
                  <c:v>112.3</c:v>
                </c:pt>
                <c:pt idx="1124">
                  <c:v>112.39999999999999</c:v>
                </c:pt>
                <c:pt idx="1125">
                  <c:v>112.5</c:v>
                </c:pt>
                <c:pt idx="1126">
                  <c:v>112.6</c:v>
                </c:pt>
                <c:pt idx="1127">
                  <c:v>112.7</c:v>
                </c:pt>
                <c:pt idx="1128">
                  <c:v>112.8</c:v>
                </c:pt>
                <c:pt idx="1129">
                  <c:v>112.9</c:v>
                </c:pt>
                <c:pt idx="1130">
                  <c:v>113.00000000000001</c:v>
                </c:pt>
                <c:pt idx="1131">
                  <c:v>113.1</c:v>
                </c:pt>
                <c:pt idx="1132">
                  <c:v>113.2</c:v>
                </c:pt>
                <c:pt idx="1133">
                  <c:v>113.3</c:v>
                </c:pt>
                <c:pt idx="1134">
                  <c:v>113.39999999999999</c:v>
                </c:pt>
                <c:pt idx="1135">
                  <c:v>113.5</c:v>
                </c:pt>
                <c:pt idx="1136">
                  <c:v>113.6</c:v>
                </c:pt>
                <c:pt idx="1137">
                  <c:v>113.7</c:v>
                </c:pt>
                <c:pt idx="1138">
                  <c:v>113.8</c:v>
                </c:pt>
                <c:pt idx="1139">
                  <c:v>113.9</c:v>
                </c:pt>
                <c:pt idx="1140">
                  <c:v>114</c:v>
                </c:pt>
                <c:pt idx="1141">
                  <c:v>114.10000000000001</c:v>
                </c:pt>
                <c:pt idx="1142">
                  <c:v>114.2</c:v>
                </c:pt>
                <c:pt idx="1143">
                  <c:v>114.3</c:v>
                </c:pt>
                <c:pt idx="1144">
                  <c:v>114.4</c:v>
                </c:pt>
                <c:pt idx="1145">
                  <c:v>114.49999999999999</c:v>
                </c:pt>
                <c:pt idx="1146">
                  <c:v>114.6</c:v>
                </c:pt>
                <c:pt idx="1147">
                  <c:v>114.7</c:v>
                </c:pt>
                <c:pt idx="1148">
                  <c:v>114.8</c:v>
                </c:pt>
                <c:pt idx="1149">
                  <c:v>114.9</c:v>
                </c:pt>
                <c:pt idx="1150">
                  <c:v>115</c:v>
                </c:pt>
                <c:pt idx="1151">
                  <c:v>115.10000000000001</c:v>
                </c:pt>
                <c:pt idx="1152">
                  <c:v>115.2</c:v>
                </c:pt>
                <c:pt idx="1153">
                  <c:v>115.3</c:v>
                </c:pt>
                <c:pt idx="1154">
                  <c:v>115.4</c:v>
                </c:pt>
                <c:pt idx="1155">
                  <c:v>115.5</c:v>
                </c:pt>
                <c:pt idx="1156">
                  <c:v>115.6</c:v>
                </c:pt>
                <c:pt idx="1157">
                  <c:v>115.69999999999999</c:v>
                </c:pt>
                <c:pt idx="1158">
                  <c:v>115.8</c:v>
                </c:pt>
                <c:pt idx="1159">
                  <c:v>115.89999999999999</c:v>
                </c:pt>
                <c:pt idx="1160">
                  <c:v>116</c:v>
                </c:pt>
                <c:pt idx="1161">
                  <c:v>116.10000000000001</c:v>
                </c:pt>
                <c:pt idx="1162">
                  <c:v>116.2</c:v>
                </c:pt>
                <c:pt idx="1163">
                  <c:v>116.30000000000001</c:v>
                </c:pt>
                <c:pt idx="1164">
                  <c:v>116.4</c:v>
                </c:pt>
                <c:pt idx="1165">
                  <c:v>116.5</c:v>
                </c:pt>
                <c:pt idx="1166">
                  <c:v>116.60000000000001</c:v>
                </c:pt>
                <c:pt idx="1167">
                  <c:v>116.69999999999999</c:v>
                </c:pt>
                <c:pt idx="1168">
                  <c:v>116.8</c:v>
                </c:pt>
                <c:pt idx="1169">
                  <c:v>116.89999999999999</c:v>
                </c:pt>
                <c:pt idx="1170">
                  <c:v>117</c:v>
                </c:pt>
                <c:pt idx="1171">
                  <c:v>117.1</c:v>
                </c:pt>
                <c:pt idx="1172">
                  <c:v>117.2</c:v>
                </c:pt>
                <c:pt idx="1173">
                  <c:v>117.30000000000001</c:v>
                </c:pt>
                <c:pt idx="1174">
                  <c:v>117.4</c:v>
                </c:pt>
                <c:pt idx="1175">
                  <c:v>117.50000000000001</c:v>
                </c:pt>
                <c:pt idx="1176">
                  <c:v>117.6</c:v>
                </c:pt>
                <c:pt idx="1177">
                  <c:v>117.7</c:v>
                </c:pt>
                <c:pt idx="1178">
                  <c:v>117.8</c:v>
                </c:pt>
                <c:pt idx="1179">
                  <c:v>117.89999999999999</c:v>
                </c:pt>
                <c:pt idx="1180">
                  <c:v>118</c:v>
                </c:pt>
                <c:pt idx="1181">
                  <c:v>118.1</c:v>
                </c:pt>
                <c:pt idx="1182">
                  <c:v>118.2</c:v>
                </c:pt>
                <c:pt idx="1183">
                  <c:v>118.3</c:v>
                </c:pt>
                <c:pt idx="1184">
                  <c:v>118.4</c:v>
                </c:pt>
                <c:pt idx="1185">
                  <c:v>118.50000000000001</c:v>
                </c:pt>
                <c:pt idx="1186">
                  <c:v>118.60000000000001</c:v>
                </c:pt>
                <c:pt idx="1187">
                  <c:v>118.7</c:v>
                </c:pt>
                <c:pt idx="1188">
                  <c:v>118.8</c:v>
                </c:pt>
                <c:pt idx="1189">
                  <c:v>118.9</c:v>
                </c:pt>
                <c:pt idx="1190">
                  <c:v>118.99999999999999</c:v>
                </c:pt>
                <c:pt idx="1191">
                  <c:v>119.1</c:v>
                </c:pt>
                <c:pt idx="1192">
                  <c:v>119.2</c:v>
                </c:pt>
                <c:pt idx="1193">
                  <c:v>119.3</c:v>
                </c:pt>
                <c:pt idx="1194">
                  <c:v>119.4</c:v>
                </c:pt>
                <c:pt idx="1195">
                  <c:v>119.5</c:v>
                </c:pt>
                <c:pt idx="1196">
                  <c:v>119.60000000000001</c:v>
                </c:pt>
                <c:pt idx="1197">
                  <c:v>119.7</c:v>
                </c:pt>
                <c:pt idx="1198">
                  <c:v>119.8</c:v>
                </c:pt>
                <c:pt idx="1199">
                  <c:v>119.9</c:v>
                </c:pt>
                <c:pt idx="1200">
                  <c:v>120</c:v>
                </c:pt>
                <c:pt idx="1201">
                  <c:v>120.1</c:v>
                </c:pt>
                <c:pt idx="1202">
                  <c:v>120.19999999999999</c:v>
                </c:pt>
                <c:pt idx="1203">
                  <c:v>120.3</c:v>
                </c:pt>
                <c:pt idx="1204">
                  <c:v>120.4</c:v>
                </c:pt>
                <c:pt idx="1205">
                  <c:v>120.5</c:v>
                </c:pt>
                <c:pt idx="1206">
                  <c:v>120.60000000000001</c:v>
                </c:pt>
                <c:pt idx="1207">
                  <c:v>120.7</c:v>
                </c:pt>
                <c:pt idx="1208">
                  <c:v>120.8</c:v>
                </c:pt>
                <c:pt idx="1209">
                  <c:v>120.89999999999999</c:v>
                </c:pt>
                <c:pt idx="1210">
                  <c:v>121</c:v>
                </c:pt>
                <c:pt idx="1211">
                  <c:v>121.10000000000001</c:v>
                </c:pt>
                <c:pt idx="1212">
                  <c:v>121.2</c:v>
                </c:pt>
                <c:pt idx="1213">
                  <c:v>121.3</c:v>
                </c:pt>
                <c:pt idx="1214">
                  <c:v>121.39999999999999</c:v>
                </c:pt>
                <c:pt idx="1215">
                  <c:v>121.5</c:v>
                </c:pt>
                <c:pt idx="1216">
                  <c:v>121.6</c:v>
                </c:pt>
                <c:pt idx="1217">
                  <c:v>121.7</c:v>
                </c:pt>
                <c:pt idx="1218">
                  <c:v>121.80000000000001</c:v>
                </c:pt>
                <c:pt idx="1219">
                  <c:v>121.89999999999999</c:v>
                </c:pt>
                <c:pt idx="1220">
                  <c:v>122</c:v>
                </c:pt>
                <c:pt idx="1221">
                  <c:v>122.09999999999998</c:v>
                </c:pt>
                <c:pt idx="1222">
                  <c:v>122.19999999999999</c:v>
                </c:pt>
                <c:pt idx="1223">
                  <c:v>122.3</c:v>
                </c:pt>
                <c:pt idx="1224">
                  <c:v>122.39999999999999</c:v>
                </c:pt>
                <c:pt idx="1225">
                  <c:v>122.5</c:v>
                </c:pt>
                <c:pt idx="1226">
                  <c:v>122.6</c:v>
                </c:pt>
                <c:pt idx="1227">
                  <c:v>122.7</c:v>
                </c:pt>
                <c:pt idx="1228">
                  <c:v>122.8</c:v>
                </c:pt>
                <c:pt idx="1229">
                  <c:v>122.9</c:v>
                </c:pt>
                <c:pt idx="1230">
                  <c:v>123.00000000000001</c:v>
                </c:pt>
                <c:pt idx="1231">
                  <c:v>123.10000000000001</c:v>
                </c:pt>
                <c:pt idx="1232">
                  <c:v>123.20000000000002</c:v>
                </c:pt>
                <c:pt idx="1233">
                  <c:v>123.30000000000001</c:v>
                </c:pt>
                <c:pt idx="1234">
                  <c:v>123.40000000000002</c:v>
                </c:pt>
                <c:pt idx="1235">
                  <c:v>123.50000000000001</c:v>
                </c:pt>
                <c:pt idx="1236">
                  <c:v>123.6</c:v>
                </c:pt>
                <c:pt idx="1237">
                  <c:v>123.7</c:v>
                </c:pt>
                <c:pt idx="1238">
                  <c:v>123.8</c:v>
                </c:pt>
                <c:pt idx="1239">
                  <c:v>123.9</c:v>
                </c:pt>
                <c:pt idx="1240">
                  <c:v>124</c:v>
                </c:pt>
                <c:pt idx="1241">
                  <c:v>124.09999999999998</c:v>
                </c:pt>
                <c:pt idx="1242">
                  <c:v>124.19999999999999</c:v>
                </c:pt>
                <c:pt idx="1243">
                  <c:v>124.29999999999998</c:v>
                </c:pt>
                <c:pt idx="1244">
                  <c:v>124.39999999999999</c:v>
                </c:pt>
                <c:pt idx="1245">
                  <c:v>124.49999999999999</c:v>
                </c:pt>
                <c:pt idx="1246">
                  <c:v>124.6</c:v>
                </c:pt>
                <c:pt idx="1247">
                  <c:v>124.69999999999999</c:v>
                </c:pt>
                <c:pt idx="1248">
                  <c:v>124.8</c:v>
                </c:pt>
                <c:pt idx="1249">
                  <c:v>124.9</c:v>
                </c:pt>
                <c:pt idx="1250">
                  <c:v>125</c:v>
                </c:pt>
                <c:pt idx="1251">
                  <c:v>125.10000000000001</c:v>
                </c:pt>
                <c:pt idx="1252">
                  <c:v>125.2</c:v>
                </c:pt>
                <c:pt idx="1253">
                  <c:v>125.30000000000001</c:v>
                </c:pt>
                <c:pt idx="1254">
                  <c:v>125.4</c:v>
                </c:pt>
                <c:pt idx="1255">
                  <c:v>125.50000000000001</c:v>
                </c:pt>
                <c:pt idx="1256">
                  <c:v>125.60000000000002</c:v>
                </c:pt>
                <c:pt idx="1257">
                  <c:v>125.70000000000002</c:v>
                </c:pt>
                <c:pt idx="1258">
                  <c:v>125.8</c:v>
                </c:pt>
                <c:pt idx="1259">
                  <c:v>125.89999999999999</c:v>
                </c:pt>
                <c:pt idx="1260">
                  <c:v>126</c:v>
                </c:pt>
                <c:pt idx="1261">
                  <c:v>126.10000000000001</c:v>
                </c:pt>
                <c:pt idx="1262">
                  <c:v>126.2</c:v>
                </c:pt>
                <c:pt idx="1263">
                  <c:v>126.30000000000001</c:v>
                </c:pt>
                <c:pt idx="1264">
                  <c:v>126.39999999999998</c:v>
                </c:pt>
                <c:pt idx="1265">
                  <c:v>126.49999999999999</c:v>
                </c:pt>
                <c:pt idx="1266">
                  <c:v>126.6</c:v>
                </c:pt>
                <c:pt idx="1267">
                  <c:v>126.69999999999999</c:v>
                </c:pt>
                <c:pt idx="1268">
                  <c:v>126.8</c:v>
                </c:pt>
                <c:pt idx="1269">
                  <c:v>126.89999999999999</c:v>
                </c:pt>
                <c:pt idx="1270">
                  <c:v>127</c:v>
                </c:pt>
                <c:pt idx="1271">
                  <c:v>127.1</c:v>
                </c:pt>
                <c:pt idx="1272">
                  <c:v>127.2</c:v>
                </c:pt>
                <c:pt idx="1273">
                  <c:v>127.30000000000001</c:v>
                </c:pt>
                <c:pt idx="1274">
                  <c:v>127.4</c:v>
                </c:pt>
                <c:pt idx="1275">
                  <c:v>127.50000000000001</c:v>
                </c:pt>
                <c:pt idx="1276">
                  <c:v>127.60000000000001</c:v>
                </c:pt>
                <c:pt idx="1277">
                  <c:v>127.70000000000002</c:v>
                </c:pt>
                <c:pt idx="1278">
                  <c:v>127.80000000000001</c:v>
                </c:pt>
                <c:pt idx="1279">
                  <c:v>127.90000000000002</c:v>
                </c:pt>
                <c:pt idx="1280">
                  <c:v>128</c:v>
                </c:pt>
                <c:pt idx="1281">
                  <c:v>128.1</c:v>
                </c:pt>
                <c:pt idx="1282">
                  <c:v>128.19999999999999</c:v>
                </c:pt>
                <c:pt idx="1283">
                  <c:v>128.30000000000001</c:v>
                </c:pt>
                <c:pt idx="1284">
                  <c:v>128.4</c:v>
                </c:pt>
                <c:pt idx="1285">
                  <c:v>128.5</c:v>
                </c:pt>
                <c:pt idx="1286">
                  <c:v>128.6</c:v>
                </c:pt>
                <c:pt idx="1287">
                  <c:v>128.69999999999999</c:v>
                </c:pt>
                <c:pt idx="1288">
                  <c:v>128.79999999999998</c:v>
                </c:pt>
                <c:pt idx="1289">
                  <c:v>128.89999999999998</c:v>
                </c:pt>
                <c:pt idx="1290">
                  <c:v>129</c:v>
                </c:pt>
                <c:pt idx="1291">
                  <c:v>129.1</c:v>
                </c:pt>
                <c:pt idx="1292">
                  <c:v>129.19999999999999</c:v>
                </c:pt>
                <c:pt idx="1293">
                  <c:v>129.30000000000001</c:v>
                </c:pt>
                <c:pt idx="1294">
                  <c:v>129.4</c:v>
                </c:pt>
                <c:pt idx="1295">
                  <c:v>129.5</c:v>
                </c:pt>
                <c:pt idx="1296">
                  <c:v>129.6</c:v>
                </c:pt>
                <c:pt idx="1297">
                  <c:v>129.70000000000002</c:v>
                </c:pt>
                <c:pt idx="1298">
                  <c:v>129.80000000000001</c:v>
                </c:pt>
                <c:pt idx="1299">
                  <c:v>129.9</c:v>
                </c:pt>
                <c:pt idx="1300">
                  <c:v>130.00000000000003</c:v>
                </c:pt>
                <c:pt idx="1301">
                  <c:v>130.10000000000002</c:v>
                </c:pt>
                <c:pt idx="1302">
                  <c:v>130.20000000000002</c:v>
                </c:pt>
                <c:pt idx="1303">
                  <c:v>130.29999999999998</c:v>
                </c:pt>
                <c:pt idx="1304">
                  <c:v>130.4</c:v>
                </c:pt>
                <c:pt idx="1305">
                  <c:v>130.5</c:v>
                </c:pt>
                <c:pt idx="1306">
                  <c:v>130.6</c:v>
                </c:pt>
                <c:pt idx="1307">
                  <c:v>130.70000000000002</c:v>
                </c:pt>
                <c:pt idx="1308">
                  <c:v>130.79999999999998</c:v>
                </c:pt>
                <c:pt idx="1309">
                  <c:v>130.89999999999998</c:v>
                </c:pt>
                <c:pt idx="1310">
                  <c:v>131</c:v>
                </c:pt>
                <c:pt idx="1311">
                  <c:v>131.1</c:v>
                </c:pt>
                <c:pt idx="1312">
                  <c:v>131.19999999999999</c:v>
                </c:pt>
                <c:pt idx="1313">
                  <c:v>131.29999999999998</c:v>
                </c:pt>
                <c:pt idx="1314">
                  <c:v>131.4</c:v>
                </c:pt>
                <c:pt idx="1315">
                  <c:v>131.5</c:v>
                </c:pt>
                <c:pt idx="1316">
                  <c:v>131.6</c:v>
                </c:pt>
                <c:pt idx="1317">
                  <c:v>131.69999999999999</c:v>
                </c:pt>
                <c:pt idx="1318">
                  <c:v>131.80000000000001</c:v>
                </c:pt>
                <c:pt idx="1319">
                  <c:v>131.9</c:v>
                </c:pt>
                <c:pt idx="1320">
                  <c:v>132</c:v>
                </c:pt>
                <c:pt idx="1321">
                  <c:v>132.10000000000002</c:v>
                </c:pt>
                <c:pt idx="1322">
                  <c:v>132.20000000000002</c:v>
                </c:pt>
                <c:pt idx="1323">
                  <c:v>132.30000000000001</c:v>
                </c:pt>
                <c:pt idx="1324">
                  <c:v>132.4</c:v>
                </c:pt>
                <c:pt idx="1325">
                  <c:v>132.5</c:v>
                </c:pt>
                <c:pt idx="1326">
                  <c:v>132.6</c:v>
                </c:pt>
                <c:pt idx="1327">
                  <c:v>132.69999999999999</c:v>
                </c:pt>
                <c:pt idx="1328">
                  <c:v>132.80000000000001</c:v>
                </c:pt>
                <c:pt idx="1329">
                  <c:v>132.9</c:v>
                </c:pt>
                <c:pt idx="1330">
                  <c:v>132.99999999999997</c:v>
                </c:pt>
                <c:pt idx="1331">
                  <c:v>133.1</c:v>
                </c:pt>
                <c:pt idx="1332">
                  <c:v>133.19999999999999</c:v>
                </c:pt>
                <c:pt idx="1333">
                  <c:v>133.29999999999998</c:v>
                </c:pt>
                <c:pt idx="1334">
                  <c:v>133.39999999999998</c:v>
                </c:pt>
                <c:pt idx="1335">
                  <c:v>133.5</c:v>
                </c:pt>
                <c:pt idx="1336">
                  <c:v>133.6</c:v>
                </c:pt>
                <c:pt idx="1337">
                  <c:v>133.69999999999999</c:v>
                </c:pt>
                <c:pt idx="1338">
                  <c:v>133.80000000000001</c:v>
                </c:pt>
                <c:pt idx="1339">
                  <c:v>133.9</c:v>
                </c:pt>
                <c:pt idx="1340">
                  <c:v>134</c:v>
                </c:pt>
                <c:pt idx="1341">
                  <c:v>134.1</c:v>
                </c:pt>
                <c:pt idx="1342">
                  <c:v>134.20000000000002</c:v>
                </c:pt>
                <c:pt idx="1343">
                  <c:v>134.30000000000001</c:v>
                </c:pt>
                <c:pt idx="1344">
                  <c:v>134.4</c:v>
                </c:pt>
                <c:pt idx="1345">
                  <c:v>134.50000000000003</c:v>
                </c:pt>
                <c:pt idx="1346">
                  <c:v>134.60000000000002</c:v>
                </c:pt>
                <c:pt idx="1347">
                  <c:v>134.69999999999999</c:v>
                </c:pt>
                <c:pt idx="1348">
                  <c:v>134.79999999999998</c:v>
                </c:pt>
                <c:pt idx="1349">
                  <c:v>134.9</c:v>
                </c:pt>
                <c:pt idx="1350">
                  <c:v>135</c:v>
                </c:pt>
                <c:pt idx="1351">
                  <c:v>135.1</c:v>
                </c:pt>
                <c:pt idx="1352">
                  <c:v>135.20000000000002</c:v>
                </c:pt>
                <c:pt idx="1353">
                  <c:v>135.29999999999998</c:v>
                </c:pt>
                <c:pt idx="1354">
                  <c:v>135.39999999999998</c:v>
                </c:pt>
                <c:pt idx="1355">
                  <c:v>135.5</c:v>
                </c:pt>
                <c:pt idx="1356">
                  <c:v>135.6</c:v>
                </c:pt>
                <c:pt idx="1357">
                  <c:v>135.69999999999999</c:v>
                </c:pt>
                <c:pt idx="1358">
                  <c:v>135.79999999999998</c:v>
                </c:pt>
                <c:pt idx="1359">
                  <c:v>135.9</c:v>
                </c:pt>
                <c:pt idx="1360">
                  <c:v>136</c:v>
                </c:pt>
                <c:pt idx="1361">
                  <c:v>136.1</c:v>
                </c:pt>
                <c:pt idx="1362">
                  <c:v>136.20000000000002</c:v>
                </c:pt>
                <c:pt idx="1363">
                  <c:v>136.30000000000001</c:v>
                </c:pt>
                <c:pt idx="1364">
                  <c:v>136.4</c:v>
                </c:pt>
                <c:pt idx="1365">
                  <c:v>136.5</c:v>
                </c:pt>
                <c:pt idx="1366">
                  <c:v>136.60000000000002</c:v>
                </c:pt>
                <c:pt idx="1367">
                  <c:v>136.70000000000002</c:v>
                </c:pt>
                <c:pt idx="1368">
                  <c:v>136.80000000000001</c:v>
                </c:pt>
                <c:pt idx="1369">
                  <c:v>136.90000000000003</c:v>
                </c:pt>
                <c:pt idx="1370">
                  <c:v>137</c:v>
                </c:pt>
                <c:pt idx="1371">
                  <c:v>137.1</c:v>
                </c:pt>
                <c:pt idx="1372">
                  <c:v>137.19999999999999</c:v>
                </c:pt>
                <c:pt idx="1373">
                  <c:v>137.30000000000001</c:v>
                </c:pt>
                <c:pt idx="1374">
                  <c:v>137.4</c:v>
                </c:pt>
                <c:pt idx="1375">
                  <c:v>137.49999999999997</c:v>
                </c:pt>
                <c:pt idx="1376">
                  <c:v>137.6</c:v>
                </c:pt>
                <c:pt idx="1377">
                  <c:v>137.69999999999999</c:v>
                </c:pt>
                <c:pt idx="1378">
                  <c:v>137.79999999999998</c:v>
                </c:pt>
                <c:pt idx="1379">
                  <c:v>137.89999999999998</c:v>
                </c:pt>
                <c:pt idx="1380">
                  <c:v>138</c:v>
                </c:pt>
                <c:pt idx="1381">
                  <c:v>138.1</c:v>
                </c:pt>
                <c:pt idx="1382">
                  <c:v>138.19999999999999</c:v>
                </c:pt>
                <c:pt idx="1383">
                  <c:v>138.30000000000001</c:v>
                </c:pt>
                <c:pt idx="1384">
                  <c:v>138.4</c:v>
                </c:pt>
                <c:pt idx="1385">
                  <c:v>138.5</c:v>
                </c:pt>
                <c:pt idx="1386">
                  <c:v>138.6</c:v>
                </c:pt>
                <c:pt idx="1387">
                  <c:v>138.70000000000002</c:v>
                </c:pt>
                <c:pt idx="1388">
                  <c:v>138.80000000000001</c:v>
                </c:pt>
                <c:pt idx="1389">
                  <c:v>138.9</c:v>
                </c:pt>
                <c:pt idx="1390">
                  <c:v>139.00000000000003</c:v>
                </c:pt>
                <c:pt idx="1391">
                  <c:v>139.10000000000002</c:v>
                </c:pt>
                <c:pt idx="1392">
                  <c:v>139.19999999999999</c:v>
                </c:pt>
                <c:pt idx="1393">
                  <c:v>139.30000000000001</c:v>
                </c:pt>
                <c:pt idx="1394">
                  <c:v>139.4</c:v>
                </c:pt>
                <c:pt idx="1395">
                  <c:v>139.5</c:v>
                </c:pt>
                <c:pt idx="1396">
                  <c:v>139.6</c:v>
                </c:pt>
                <c:pt idx="1397">
                  <c:v>139.69999999999999</c:v>
                </c:pt>
                <c:pt idx="1398">
                  <c:v>139.79999999999998</c:v>
                </c:pt>
                <c:pt idx="1399">
                  <c:v>139.89999999999998</c:v>
                </c:pt>
                <c:pt idx="1400">
                  <c:v>140</c:v>
                </c:pt>
                <c:pt idx="1401">
                  <c:v>140.1</c:v>
                </c:pt>
                <c:pt idx="1402">
                  <c:v>140.19999999999999</c:v>
                </c:pt>
                <c:pt idx="1403">
                  <c:v>140.29999999999998</c:v>
                </c:pt>
                <c:pt idx="1404">
                  <c:v>140.4</c:v>
                </c:pt>
                <c:pt idx="1405">
                  <c:v>140.5</c:v>
                </c:pt>
                <c:pt idx="1406">
                  <c:v>140.6</c:v>
                </c:pt>
                <c:pt idx="1407">
                  <c:v>140.70000000000002</c:v>
                </c:pt>
                <c:pt idx="1408">
                  <c:v>140.80000000000001</c:v>
                </c:pt>
                <c:pt idx="1409">
                  <c:v>140.9</c:v>
                </c:pt>
                <c:pt idx="1410">
                  <c:v>141</c:v>
                </c:pt>
                <c:pt idx="1411">
                  <c:v>141.10000000000002</c:v>
                </c:pt>
                <c:pt idx="1412">
                  <c:v>141.20000000000002</c:v>
                </c:pt>
                <c:pt idx="1413">
                  <c:v>141.30000000000001</c:v>
                </c:pt>
                <c:pt idx="1414">
                  <c:v>141.4</c:v>
                </c:pt>
                <c:pt idx="1415">
                  <c:v>141.5</c:v>
                </c:pt>
                <c:pt idx="1416">
                  <c:v>141.6</c:v>
                </c:pt>
                <c:pt idx="1417">
                  <c:v>141.69999999999999</c:v>
                </c:pt>
                <c:pt idx="1418">
                  <c:v>141.80000000000001</c:v>
                </c:pt>
                <c:pt idx="1419">
                  <c:v>141.9</c:v>
                </c:pt>
                <c:pt idx="1420">
                  <c:v>141.99999999999997</c:v>
                </c:pt>
                <c:pt idx="1421">
                  <c:v>142.1</c:v>
                </c:pt>
                <c:pt idx="1422">
                  <c:v>142.19999999999999</c:v>
                </c:pt>
                <c:pt idx="1423">
                  <c:v>142.29999999999998</c:v>
                </c:pt>
                <c:pt idx="1424">
                  <c:v>142.4</c:v>
                </c:pt>
                <c:pt idx="1425">
                  <c:v>142.5</c:v>
                </c:pt>
                <c:pt idx="1426">
                  <c:v>142.6</c:v>
                </c:pt>
                <c:pt idx="1427">
                  <c:v>142.69999999999999</c:v>
                </c:pt>
                <c:pt idx="1428">
                  <c:v>142.80000000000001</c:v>
                </c:pt>
                <c:pt idx="1429">
                  <c:v>142.9</c:v>
                </c:pt>
                <c:pt idx="1430">
                  <c:v>143</c:v>
                </c:pt>
                <c:pt idx="1431">
                  <c:v>143.10000000000002</c:v>
                </c:pt>
                <c:pt idx="1432">
                  <c:v>143.20000000000002</c:v>
                </c:pt>
                <c:pt idx="1433">
                  <c:v>143.30000000000001</c:v>
                </c:pt>
                <c:pt idx="1434">
                  <c:v>143.4</c:v>
                </c:pt>
                <c:pt idx="1435">
                  <c:v>143.50000000000003</c:v>
                </c:pt>
                <c:pt idx="1436">
                  <c:v>143.6</c:v>
                </c:pt>
                <c:pt idx="1437">
                  <c:v>143.69999999999999</c:v>
                </c:pt>
                <c:pt idx="1438">
                  <c:v>143.80000000000001</c:v>
                </c:pt>
                <c:pt idx="1439">
                  <c:v>143.9</c:v>
                </c:pt>
                <c:pt idx="1440">
                  <c:v>144</c:v>
                </c:pt>
                <c:pt idx="1441">
                  <c:v>144.1</c:v>
                </c:pt>
                <c:pt idx="1442">
                  <c:v>144.19999999999999</c:v>
                </c:pt>
                <c:pt idx="1443">
                  <c:v>144.29999999999998</c:v>
                </c:pt>
                <c:pt idx="1444">
                  <c:v>144.39999999999998</c:v>
                </c:pt>
                <c:pt idx="1445">
                  <c:v>144.5</c:v>
                </c:pt>
                <c:pt idx="1446">
                  <c:v>144.6</c:v>
                </c:pt>
                <c:pt idx="1447">
                  <c:v>144.69999999999999</c:v>
                </c:pt>
                <c:pt idx="1448">
                  <c:v>144.79999999999998</c:v>
                </c:pt>
                <c:pt idx="1449">
                  <c:v>144.9</c:v>
                </c:pt>
                <c:pt idx="1450">
                  <c:v>145</c:v>
                </c:pt>
                <c:pt idx="1451">
                  <c:v>145.1</c:v>
                </c:pt>
                <c:pt idx="1452">
                  <c:v>145.20000000000002</c:v>
                </c:pt>
                <c:pt idx="1453">
                  <c:v>145.30000000000001</c:v>
                </c:pt>
                <c:pt idx="1454">
                  <c:v>145.4</c:v>
                </c:pt>
                <c:pt idx="1455">
                  <c:v>145.5</c:v>
                </c:pt>
                <c:pt idx="1456">
                  <c:v>145.60000000000002</c:v>
                </c:pt>
                <c:pt idx="1457">
                  <c:v>145.70000000000002</c:v>
                </c:pt>
                <c:pt idx="1458">
                  <c:v>145.80000000000001</c:v>
                </c:pt>
                <c:pt idx="1459">
                  <c:v>145.9</c:v>
                </c:pt>
                <c:pt idx="1460">
                  <c:v>146</c:v>
                </c:pt>
                <c:pt idx="1461">
                  <c:v>146.1</c:v>
                </c:pt>
                <c:pt idx="1462">
                  <c:v>146.20000000000002</c:v>
                </c:pt>
                <c:pt idx="1463">
                  <c:v>146.30000000000001</c:v>
                </c:pt>
                <c:pt idx="1464">
                  <c:v>146.39999999999998</c:v>
                </c:pt>
                <c:pt idx="1465">
                  <c:v>146.49999999999997</c:v>
                </c:pt>
                <c:pt idx="1466">
                  <c:v>146.6</c:v>
                </c:pt>
                <c:pt idx="1467">
                  <c:v>146.69999999999999</c:v>
                </c:pt>
                <c:pt idx="1468">
                  <c:v>146.79999999999998</c:v>
                </c:pt>
                <c:pt idx="1469">
                  <c:v>146.9</c:v>
                </c:pt>
                <c:pt idx="1470">
                  <c:v>147</c:v>
                </c:pt>
                <c:pt idx="1471">
                  <c:v>147.1</c:v>
                </c:pt>
                <c:pt idx="1472">
                  <c:v>147.19999999999999</c:v>
                </c:pt>
                <c:pt idx="1473">
                  <c:v>147.30000000000001</c:v>
                </c:pt>
                <c:pt idx="1474">
                  <c:v>147.4</c:v>
                </c:pt>
                <c:pt idx="1475">
                  <c:v>147.5</c:v>
                </c:pt>
                <c:pt idx="1476">
                  <c:v>147.60000000000002</c:v>
                </c:pt>
                <c:pt idx="1477">
                  <c:v>147.70000000000002</c:v>
                </c:pt>
                <c:pt idx="1478">
                  <c:v>147.80000000000001</c:v>
                </c:pt>
                <c:pt idx="1479">
                  <c:v>147.9</c:v>
                </c:pt>
                <c:pt idx="1480">
                  <c:v>148.00000000000003</c:v>
                </c:pt>
                <c:pt idx="1481">
                  <c:v>148.1</c:v>
                </c:pt>
                <c:pt idx="1482">
                  <c:v>148.19999999999999</c:v>
                </c:pt>
                <c:pt idx="1483">
                  <c:v>148.30000000000001</c:v>
                </c:pt>
                <c:pt idx="1484">
                  <c:v>148.4</c:v>
                </c:pt>
                <c:pt idx="1485">
                  <c:v>148.5</c:v>
                </c:pt>
                <c:pt idx="1486">
                  <c:v>148.6</c:v>
                </c:pt>
                <c:pt idx="1487">
                  <c:v>148.69999999999999</c:v>
                </c:pt>
                <c:pt idx="1488">
                  <c:v>148.79999999999998</c:v>
                </c:pt>
                <c:pt idx="1489">
                  <c:v>148.89999999999998</c:v>
                </c:pt>
                <c:pt idx="1490">
                  <c:v>149</c:v>
                </c:pt>
                <c:pt idx="1491">
                  <c:v>149.1</c:v>
                </c:pt>
                <c:pt idx="1492">
                  <c:v>149.19999999999999</c:v>
                </c:pt>
                <c:pt idx="1493">
                  <c:v>149.29999999999998</c:v>
                </c:pt>
                <c:pt idx="1494">
                  <c:v>149.4</c:v>
                </c:pt>
                <c:pt idx="1495">
                  <c:v>149.5</c:v>
                </c:pt>
                <c:pt idx="1496">
                  <c:v>149.6</c:v>
                </c:pt>
                <c:pt idx="1497">
                  <c:v>149.70000000000002</c:v>
                </c:pt>
                <c:pt idx="1498">
                  <c:v>149.80000000000001</c:v>
                </c:pt>
                <c:pt idx="1499">
                  <c:v>149.9</c:v>
                </c:pt>
                <c:pt idx="1500">
                  <c:v>150</c:v>
                </c:pt>
                <c:pt idx="1501">
                  <c:v>150.10000000000002</c:v>
                </c:pt>
                <c:pt idx="1502">
                  <c:v>150.20000000000002</c:v>
                </c:pt>
                <c:pt idx="1503">
                  <c:v>150.29999999999998</c:v>
                </c:pt>
                <c:pt idx="1504">
                  <c:v>150.4</c:v>
                </c:pt>
                <c:pt idx="1505">
                  <c:v>150.5</c:v>
                </c:pt>
                <c:pt idx="1506">
                  <c:v>150.6</c:v>
                </c:pt>
                <c:pt idx="1507">
                  <c:v>150.70000000000002</c:v>
                </c:pt>
                <c:pt idx="1508">
                  <c:v>150.80000000000001</c:v>
                </c:pt>
                <c:pt idx="1509">
                  <c:v>150.89999999999998</c:v>
                </c:pt>
                <c:pt idx="1510">
                  <c:v>150.99999999999997</c:v>
                </c:pt>
                <c:pt idx="1511">
                  <c:v>151.1</c:v>
                </c:pt>
                <c:pt idx="1512">
                  <c:v>151.19999999999999</c:v>
                </c:pt>
                <c:pt idx="1513">
                  <c:v>151.29999999999998</c:v>
                </c:pt>
                <c:pt idx="1514">
                  <c:v>151.4</c:v>
                </c:pt>
                <c:pt idx="1515">
                  <c:v>151.5</c:v>
                </c:pt>
                <c:pt idx="1516">
                  <c:v>151.6</c:v>
                </c:pt>
                <c:pt idx="1517">
                  <c:v>151.69999999999999</c:v>
                </c:pt>
                <c:pt idx="1518">
                  <c:v>151.80000000000001</c:v>
                </c:pt>
                <c:pt idx="1519">
                  <c:v>151.9</c:v>
                </c:pt>
                <c:pt idx="1520">
                  <c:v>152</c:v>
                </c:pt>
                <c:pt idx="1521">
                  <c:v>152.10000000000002</c:v>
                </c:pt>
                <c:pt idx="1522">
                  <c:v>152.20000000000002</c:v>
                </c:pt>
                <c:pt idx="1523">
                  <c:v>152.30000000000001</c:v>
                </c:pt>
                <c:pt idx="1524">
                  <c:v>152.4</c:v>
                </c:pt>
                <c:pt idx="1525">
                  <c:v>152.50000000000003</c:v>
                </c:pt>
                <c:pt idx="1526">
                  <c:v>152.6</c:v>
                </c:pt>
                <c:pt idx="1527">
                  <c:v>152.69999999999999</c:v>
                </c:pt>
                <c:pt idx="1528">
                  <c:v>152.80000000000001</c:v>
                </c:pt>
                <c:pt idx="1529">
                  <c:v>152.9</c:v>
                </c:pt>
                <c:pt idx="1530">
                  <c:v>153</c:v>
                </c:pt>
                <c:pt idx="1531">
                  <c:v>153.1</c:v>
                </c:pt>
                <c:pt idx="1532">
                  <c:v>153.19999999999999</c:v>
                </c:pt>
                <c:pt idx="1533">
                  <c:v>153.29999999999998</c:v>
                </c:pt>
                <c:pt idx="1534">
                  <c:v>153.39999999999998</c:v>
                </c:pt>
                <c:pt idx="1535">
                  <c:v>153.5</c:v>
                </c:pt>
                <c:pt idx="1536">
                  <c:v>153.6</c:v>
                </c:pt>
                <c:pt idx="1537">
                  <c:v>153.69999999999999</c:v>
                </c:pt>
                <c:pt idx="1538">
                  <c:v>153.80000000000001</c:v>
                </c:pt>
                <c:pt idx="1539">
                  <c:v>153.9</c:v>
                </c:pt>
                <c:pt idx="1540">
                  <c:v>154</c:v>
                </c:pt>
                <c:pt idx="1541">
                  <c:v>154.1</c:v>
                </c:pt>
                <c:pt idx="1542">
                  <c:v>154.20000000000002</c:v>
                </c:pt>
                <c:pt idx="1543">
                  <c:v>154.30000000000001</c:v>
                </c:pt>
                <c:pt idx="1544">
                  <c:v>154.4</c:v>
                </c:pt>
                <c:pt idx="1545">
                  <c:v>154.50000000000003</c:v>
                </c:pt>
                <c:pt idx="1546">
                  <c:v>154.60000000000002</c:v>
                </c:pt>
                <c:pt idx="1547">
                  <c:v>154.70000000000002</c:v>
                </c:pt>
                <c:pt idx="1548">
                  <c:v>154.79999999999998</c:v>
                </c:pt>
                <c:pt idx="1549">
                  <c:v>154.9</c:v>
                </c:pt>
                <c:pt idx="1550">
                  <c:v>155</c:v>
                </c:pt>
                <c:pt idx="1551">
                  <c:v>155.1</c:v>
                </c:pt>
                <c:pt idx="1552">
                  <c:v>155.20000000000002</c:v>
                </c:pt>
                <c:pt idx="1553">
                  <c:v>155.30000000000001</c:v>
                </c:pt>
                <c:pt idx="1554">
                  <c:v>155.39999999999998</c:v>
                </c:pt>
                <c:pt idx="1555">
                  <c:v>155.49999999999997</c:v>
                </c:pt>
                <c:pt idx="1556">
                  <c:v>155.6</c:v>
                </c:pt>
                <c:pt idx="1557">
                  <c:v>155.69999999999999</c:v>
                </c:pt>
                <c:pt idx="1558">
                  <c:v>155.79999999999998</c:v>
                </c:pt>
                <c:pt idx="1559">
                  <c:v>155.9</c:v>
                </c:pt>
                <c:pt idx="1560">
                  <c:v>156</c:v>
                </c:pt>
                <c:pt idx="1561">
                  <c:v>156.1</c:v>
                </c:pt>
                <c:pt idx="1562">
                  <c:v>156.19999999999999</c:v>
                </c:pt>
                <c:pt idx="1563">
                  <c:v>156.30000000000001</c:v>
                </c:pt>
                <c:pt idx="1564">
                  <c:v>156.4</c:v>
                </c:pt>
                <c:pt idx="1565">
                  <c:v>156.5</c:v>
                </c:pt>
                <c:pt idx="1566">
                  <c:v>156.60000000000002</c:v>
                </c:pt>
                <c:pt idx="1567">
                  <c:v>156.70000000000002</c:v>
                </c:pt>
                <c:pt idx="1568">
                  <c:v>156.80000000000001</c:v>
                </c:pt>
                <c:pt idx="1569">
                  <c:v>156.9</c:v>
                </c:pt>
                <c:pt idx="1570">
                  <c:v>157</c:v>
                </c:pt>
                <c:pt idx="1571">
                  <c:v>157.1</c:v>
                </c:pt>
                <c:pt idx="1572">
                  <c:v>157.19999999999999</c:v>
                </c:pt>
                <c:pt idx="1573">
                  <c:v>157.30000000000001</c:v>
                </c:pt>
                <c:pt idx="1574">
                  <c:v>157.4</c:v>
                </c:pt>
                <c:pt idx="1575">
                  <c:v>157.5</c:v>
                </c:pt>
                <c:pt idx="1576">
                  <c:v>157.6</c:v>
                </c:pt>
                <c:pt idx="1577">
                  <c:v>157.69999999999999</c:v>
                </c:pt>
                <c:pt idx="1578">
                  <c:v>157.79999999999998</c:v>
                </c:pt>
                <c:pt idx="1579">
                  <c:v>157.89999999999998</c:v>
                </c:pt>
                <c:pt idx="1580">
                  <c:v>158</c:v>
                </c:pt>
                <c:pt idx="1581">
                  <c:v>158.1</c:v>
                </c:pt>
                <c:pt idx="1582">
                  <c:v>158.19999999999999</c:v>
                </c:pt>
                <c:pt idx="1583">
                  <c:v>158.30000000000001</c:v>
                </c:pt>
                <c:pt idx="1584">
                  <c:v>158.4</c:v>
                </c:pt>
                <c:pt idx="1585">
                  <c:v>158.5</c:v>
                </c:pt>
                <c:pt idx="1586">
                  <c:v>158.6</c:v>
                </c:pt>
                <c:pt idx="1587">
                  <c:v>158.70000000000002</c:v>
                </c:pt>
                <c:pt idx="1588">
                  <c:v>158.80000000000001</c:v>
                </c:pt>
                <c:pt idx="1589">
                  <c:v>158.9</c:v>
                </c:pt>
                <c:pt idx="1590">
                  <c:v>159.00000000000003</c:v>
                </c:pt>
                <c:pt idx="1591">
                  <c:v>159.10000000000002</c:v>
                </c:pt>
                <c:pt idx="1592">
                  <c:v>159.20000000000002</c:v>
                </c:pt>
                <c:pt idx="1593">
                  <c:v>159.29999999999998</c:v>
                </c:pt>
                <c:pt idx="1594">
                  <c:v>159.4</c:v>
                </c:pt>
                <c:pt idx="1595">
                  <c:v>159.5</c:v>
                </c:pt>
                <c:pt idx="1596">
                  <c:v>159.60000005000001</c:v>
                </c:pt>
                <c:pt idx="1597">
                  <c:v>159.70000005</c:v>
                </c:pt>
                <c:pt idx="1598">
                  <c:v>159.80000004999999</c:v>
                </c:pt>
                <c:pt idx="1599">
                  <c:v>159.90000004999999</c:v>
                </c:pt>
                <c:pt idx="1600">
                  <c:v>160.00000005000001</c:v>
                </c:pt>
                <c:pt idx="1601">
                  <c:v>160.10000005000001</c:v>
                </c:pt>
                <c:pt idx="1602">
                  <c:v>160.20000005</c:v>
                </c:pt>
                <c:pt idx="1603">
                  <c:v>160.30000004999999</c:v>
                </c:pt>
                <c:pt idx="1604">
                  <c:v>160.40000004999999</c:v>
                </c:pt>
                <c:pt idx="1605">
                  <c:v>160.50000004999998</c:v>
                </c:pt>
                <c:pt idx="1606">
                  <c:v>160.60000004999998</c:v>
                </c:pt>
                <c:pt idx="1607">
                  <c:v>160.70000005</c:v>
                </c:pt>
                <c:pt idx="1608">
                  <c:v>160.80000004999999</c:v>
                </c:pt>
                <c:pt idx="1609">
                  <c:v>160.90000004999999</c:v>
                </c:pt>
                <c:pt idx="1610">
                  <c:v>161.00000005000001</c:v>
                </c:pt>
                <c:pt idx="1611">
                  <c:v>161.10000005000001</c:v>
                </c:pt>
                <c:pt idx="1612">
                  <c:v>161.20000005</c:v>
                </c:pt>
                <c:pt idx="1613">
                  <c:v>161.30000004999999</c:v>
                </c:pt>
                <c:pt idx="1614">
                  <c:v>161.40000005000002</c:v>
                </c:pt>
                <c:pt idx="1615">
                  <c:v>161.50000005000001</c:v>
                </c:pt>
                <c:pt idx="1616">
                  <c:v>161.60000005000001</c:v>
                </c:pt>
                <c:pt idx="1617">
                  <c:v>161.70000005000003</c:v>
                </c:pt>
                <c:pt idx="1618">
                  <c:v>161.80000005000002</c:v>
                </c:pt>
                <c:pt idx="1619">
                  <c:v>161.90000004999999</c:v>
                </c:pt>
                <c:pt idx="1620">
                  <c:v>162.00000004999998</c:v>
                </c:pt>
                <c:pt idx="1621">
                  <c:v>162.10000005000001</c:v>
                </c:pt>
                <c:pt idx="1622">
                  <c:v>162.20000005</c:v>
                </c:pt>
                <c:pt idx="1623">
                  <c:v>162.30000004999999</c:v>
                </c:pt>
                <c:pt idx="1624">
                  <c:v>162.40000005000002</c:v>
                </c:pt>
                <c:pt idx="1625">
                  <c:v>162.50000004999998</c:v>
                </c:pt>
                <c:pt idx="1626">
                  <c:v>162.60000004999998</c:v>
                </c:pt>
                <c:pt idx="1627">
                  <c:v>162.70000005</c:v>
                </c:pt>
                <c:pt idx="1628">
                  <c:v>162.80000004999999</c:v>
                </c:pt>
                <c:pt idx="1629">
                  <c:v>162.90000004999999</c:v>
                </c:pt>
                <c:pt idx="1630">
                  <c:v>163.00000004999998</c:v>
                </c:pt>
                <c:pt idx="1631">
                  <c:v>163.10000005000001</c:v>
                </c:pt>
                <c:pt idx="1632">
                  <c:v>163.20000005</c:v>
                </c:pt>
                <c:pt idx="1633">
                  <c:v>163.30000004999999</c:v>
                </c:pt>
                <c:pt idx="1634">
                  <c:v>163.40000005000002</c:v>
                </c:pt>
                <c:pt idx="1635">
                  <c:v>163.50000005000001</c:v>
                </c:pt>
                <c:pt idx="1636">
                  <c:v>163.60000005000001</c:v>
                </c:pt>
                <c:pt idx="1637">
                  <c:v>163.70000005</c:v>
                </c:pt>
                <c:pt idx="1638">
                  <c:v>163.80000005000002</c:v>
                </c:pt>
                <c:pt idx="1639">
                  <c:v>163.90000005000002</c:v>
                </c:pt>
                <c:pt idx="1640">
                  <c:v>164.00000005000001</c:v>
                </c:pt>
                <c:pt idx="1641">
                  <c:v>164.10000005000003</c:v>
                </c:pt>
                <c:pt idx="1642">
                  <c:v>164.20000005</c:v>
                </c:pt>
                <c:pt idx="1643">
                  <c:v>164.30000004999999</c:v>
                </c:pt>
                <c:pt idx="1644">
                  <c:v>164.40000004999999</c:v>
                </c:pt>
                <c:pt idx="1645">
                  <c:v>164.50000005000001</c:v>
                </c:pt>
                <c:pt idx="1646">
                  <c:v>164.60000005000001</c:v>
                </c:pt>
                <c:pt idx="1647">
                  <c:v>164.70000004999997</c:v>
                </c:pt>
                <c:pt idx="1648">
                  <c:v>164.80000004999999</c:v>
                </c:pt>
                <c:pt idx="1649">
                  <c:v>164.90000004999999</c:v>
                </c:pt>
                <c:pt idx="1650">
                  <c:v>165.00000004999998</c:v>
                </c:pt>
                <c:pt idx="1651">
                  <c:v>165.10000004999998</c:v>
                </c:pt>
                <c:pt idx="1652">
                  <c:v>165.20000005</c:v>
                </c:pt>
                <c:pt idx="1653">
                  <c:v>165.30000004999999</c:v>
                </c:pt>
                <c:pt idx="1654">
                  <c:v>165.40000004999999</c:v>
                </c:pt>
                <c:pt idx="1655">
                  <c:v>165.50000005000001</c:v>
                </c:pt>
                <c:pt idx="1656">
                  <c:v>165.60000005000001</c:v>
                </c:pt>
                <c:pt idx="1657">
                  <c:v>165.70000005</c:v>
                </c:pt>
                <c:pt idx="1658">
                  <c:v>165.80000004999999</c:v>
                </c:pt>
                <c:pt idx="1659">
                  <c:v>165.90000005000002</c:v>
                </c:pt>
                <c:pt idx="1660">
                  <c:v>166.00000005000001</c:v>
                </c:pt>
                <c:pt idx="1661">
                  <c:v>166.10000005000001</c:v>
                </c:pt>
                <c:pt idx="1662">
                  <c:v>166.20000005000003</c:v>
                </c:pt>
                <c:pt idx="1663">
                  <c:v>166.30000005000002</c:v>
                </c:pt>
                <c:pt idx="1664">
                  <c:v>166.40000004999999</c:v>
                </c:pt>
                <c:pt idx="1665">
                  <c:v>166.50000005000001</c:v>
                </c:pt>
                <c:pt idx="1666">
                  <c:v>166.60000005000001</c:v>
                </c:pt>
                <c:pt idx="1667">
                  <c:v>166.70000005</c:v>
                </c:pt>
                <c:pt idx="1668">
                  <c:v>166.80000004999999</c:v>
                </c:pt>
                <c:pt idx="1669">
                  <c:v>166.90000005000002</c:v>
                </c:pt>
                <c:pt idx="1670">
                  <c:v>167.00000004999998</c:v>
                </c:pt>
                <c:pt idx="1671">
                  <c:v>167.10000004999998</c:v>
                </c:pt>
                <c:pt idx="1672">
                  <c:v>167.20000005</c:v>
                </c:pt>
                <c:pt idx="1673">
                  <c:v>167.30000004999999</c:v>
                </c:pt>
                <c:pt idx="1674">
                  <c:v>167.40000004999999</c:v>
                </c:pt>
                <c:pt idx="1675">
                  <c:v>167.50000004999998</c:v>
                </c:pt>
                <c:pt idx="1676">
                  <c:v>167.60000005000001</c:v>
                </c:pt>
                <c:pt idx="1677">
                  <c:v>167.70000005</c:v>
                </c:pt>
                <c:pt idx="1678">
                  <c:v>167.80000004999999</c:v>
                </c:pt>
                <c:pt idx="1679">
                  <c:v>167.90000005000002</c:v>
                </c:pt>
                <c:pt idx="1680">
                  <c:v>168.00000005000001</c:v>
                </c:pt>
                <c:pt idx="1681">
                  <c:v>168.10000005000001</c:v>
                </c:pt>
                <c:pt idx="1682">
                  <c:v>168.20000005</c:v>
                </c:pt>
                <c:pt idx="1683">
                  <c:v>168.30000005000002</c:v>
                </c:pt>
                <c:pt idx="1684">
                  <c:v>168.40000005000002</c:v>
                </c:pt>
                <c:pt idx="1685">
                  <c:v>168.50000005000001</c:v>
                </c:pt>
                <c:pt idx="1686">
                  <c:v>168.60000005000001</c:v>
                </c:pt>
                <c:pt idx="1687">
                  <c:v>168.70000005</c:v>
                </c:pt>
                <c:pt idx="1688">
                  <c:v>168.80000004999999</c:v>
                </c:pt>
                <c:pt idx="1689">
                  <c:v>168.90000004999999</c:v>
                </c:pt>
                <c:pt idx="1690">
                  <c:v>169.00000005000001</c:v>
                </c:pt>
                <c:pt idx="1691">
                  <c:v>169.10000005000001</c:v>
                </c:pt>
                <c:pt idx="1692">
                  <c:v>169.20000004999997</c:v>
                </c:pt>
                <c:pt idx="1693">
                  <c:v>169.30000004999999</c:v>
                </c:pt>
                <c:pt idx="1694">
                  <c:v>169.40000004999999</c:v>
                </c:pt>
                <c:pt idx="1695">
                  <c:v>169.50000004999998</c:v>
                </c:pt>
                <c:pt idx="1696">
                  <c:v>169.60000005000001</c:v>
                </c:pt>
                <c:pt idx="1697">
                  <c:v>169.70000005</c:v>
                </c:pt>
                <c:pt idx="1698">
                  <c:v>169.80000004999999</c:v>
                </c:pt>
                <c:pt idx="1699">
                  <c:v>169.90000004999999</c:v>
                </c:pt>
                <c:pt idx="1700">
                  <c:v>170.00000005000001</c:v>
                </c:pt>
                <c:pt idx="1701">
                  <c:v>170.10000005000001</c:v>
                </c:pt>
                <c:pt idx="1702">
                  <c:v>170.20000005</c:v>
                </c:pt>
                <c:pt idx="1703">
                  <c:v>170.30000005000002</c:v>
                </c:pt>
                <c:pt idx="1704">
                  <c:v>170.40000005000002</c:v>
                </c:pt>
                <c:pt idx="1705">
                  <c:v>170.50000005000001</c:v>
                </c:pt>
                <c:pt idx="1706">
                  <c:v>170.60000005000001</c:v>
                </c:pt>
                <c:pt idx="1707">
                  <c:v>170.70000005000003</c:v>
                </c:pt>
                <c:pt idx="1708">
                  <c:v>170.80000005000002</c:v>
                </c:pt>
                <c:pt idx="1709">
                  <c:v>170.90000004999999</c:v>
                </c:pt>
                <c:pt idx="1710">
                  <c:v>171.00000005000001</c:v>
                </c:pt>
                <c:pt idx="1711">
                  <c:v>171.10000005000001</c:v>
                </c:pt>
                <c:pt idx="1712">
                  <c:v>171.20000005</c:v>
                </c:pt>
                <c:pt idx="1713">
                  <c:v>171.30000004999999</c:v>
                </c:pt>
                <c:pt idx="1714">
                  <c:v>171.40000004999999</c:v>
                </c:pt>
                <c:pt idx="1715">
                  <c:v>171.50000004999998</c:v>
                </c:pt>
                <c:pt idx="1716">
                  <c:v>171.60000004999998</c:v>
                </c:pt>
                <c:pt idx="1717">
                  <c:v>171.70000005</c:v>
                </c:pt>
                <c:pt idx="1718">
                  <c:v>171.80000004999999</c:v>
                </c:pt>
                <c:pt idx="1719">
                  <c:v>171.90000004999999</c:v>
                </c:pt>
                <c:pt idx="1720">
                  <c:v>172.00000004999998</c:v>
                </c:pt>
                <c:pt idx="1721">
                  <c:v>172.10000005000001</c:v>
                </c:pt>
                <c:pt idx="1722">
                  <c:v>172.20000005</c:v>
                </c:pt>
                <c:pt idx="1723">
                  <c:v>172.30000004999999</c:v>
                </c:pt>
                <c:pt idx="1724">
                  <c:v>172.40000005000002</c:v>
                </c:pt>
                <c:pt idx="1725">
                  <c:v>172.50000005000001</c:v>
                </c:pt>
                <c:pt idx="1726">
                  <c:v>172.60000005000001</c:v>
                </c:pt>
                <c:pt idx="1727">
                  <c:v>172.70000005</c:v>
                </c:pt>
                <c:pt idx="1728">
                  <c:v>172.80000005000002</c:v>
                </c:pt>
                <c:pt idx="1729">
                  <c:v>172.90000005000002</c:v>
                </c:pt>
                <c:pt idx="1730">
                  <c:v>173.00000005000001</c:v>
                </c:pt>
                <c:pt idx="1731">
                  <c:v>173.10000005000001</c:v>
                </c:pt>
                <c:pt idx="1732">
                  <c:v>173.20000005</c:v>
                </c:pt>
                <c:pt idx="1733">
                  <c:v>173.30000004999999</c:v>
                </c:pt>
                <c:pt idx="1734">
                  <c:v>173.40000004999999</c:v>
                </c:pt>
                <c:pt idx="1735">
                  <c:v>173.50000005000001</c:v>
                </c:pt>
                <c:pt idx="1736">
                  <c:v>173.60000004999998</c:v>
                </c:pt>
                <c:pt idx="1737">
                  <c:v>173.70000004999997</c:v>
                </c:pt>
                <c:pt idx="1738">
                  <c:v>173.80000004999999</c:v>
                </c:pt>
                <c:pt idx="1739">
                  <c:v>173.90000004999999</c:v>
                </c:pt>
                <c:pt idx="1740">
                  <c:v>174.00000004999998</c:v>
                </c:pt>
                <c:pt idx="1741">
                  <c:v>174.10000005000001</c:v>
                </c:pt>
                <c:pt idx="1742">
                  <c:v>174.20000005</c:v>
                </c:pt>
                <c:pt idx="1743">
                  <c:v>174.30000004999999</c:v>
                </c:pt>
                <c:pt idx="1744">
                  <c:v>174.40000004999999</c:v>
                </c:pt>
                <c:pt idx="1745">
                  <c:v>174.50000005000001</c:v>
                </c:pt>
                <c:pt idx="1746">
                  <c:v>174.60000005000001</c:v>
                </c:pt>
                <c:pt idx="1747">
                  <c:v>174.70000005</c:v>
                </c:pt>
                <c:pt idx="1748">
                  <c:v>174.80000005000002</c:v>
                </c:pt>
                <c:pt idx="1749">
                  <c:v>174.90000005000002</c:v>
                </c:pt>
                <c:pt idx="1750">
                  <c:v>175.00000005000001</c:v>
                </c:pt>
                <c:pt idx="1751">
                  <c:v>175.10000005000001</c:v>
                </c:pt>
                <c:pt idx="1752">
                  <c:v>175.20000005000003</c:v>
                </c:pt>
                <c:pt idx="1753">
                  <c:v>175.30000004999999</c:v>
                </c:pt>
                <c:pt idx="1754">
                  <c:v>175.40000004999999</c:v>
                </c:pt>
                <c:pt idx="1755">
                  <c:v>175.50000005000001</c:v>
                </c:pt>
                <c:pt idx="1756">
                  <c:v>175.60000005000001</c:v>
                </c:pt>
                <c:pt idx="1757">
                  <c:v>175.70000005</c:v>
                </c:pt>
                <c:pt idx="1758">
                  <c:v>175.80000004999999</c:v>
                </c:pt>
                <c:pt idx="1759">
                  <c:v>175.90000004999999</c:v>
                </c:pt>
                <c:pt idx="1760">
                  <c:v>176.00000004999998</c:v>
                </c:pt>
                <c:pt idx="1761">
                  <c:v>176.10000004999998</c:v>
                </c:pt>
                <c:pt idx="1762">
                  <c:v>176.20000005</c:v>
                </c:pt>
                <c:pt idx="1763">
                  <c:v>176.30000004999999</c:v>
                </c:pt>
                <c:pt idx="1764">
                  <c:v>176.40000004999999</c:v>
                </c:pt>
                <c:pt idx="1765">
                  <c:v>176.50000004999998</c:v>
                </c:pt>
                <c:pt idx="1766">
                  <c:v>176.60000005000001</c:v>
                </c:pt>
                <c:pt idx="1767">
                  <c:v>176.70000005</c:v>
                </c:pt>
                <c:pt idx="1768">
                  <c:v>176.80000004999999</c:v>
                </c:pt>
                <c:pt idx="1769">
                  <c:v>176.90000005000002</c:v>
                </c:pt>
                <c:pt idx="1770">
                  <c:v>177.00000005000001</c:v>
                </c:pt>
                <c:pt idx="1771">
                  <c:v>177.10000005000001</c:v>
                </c:pt>
                <c:pt idx="1772">
                  <c:v>177.20000005</c:v>
                </c:pt>
                <c:pt idx="1773">
                  <c:v>177.30000005000002</c:v>
                </c:pt>
                <c:pt idx="1774">
                  <c:v>177.40000005000002</c:v>
                </c:pt>
                <c:pt idx="1775">
                  <c:v>177.50000004999998</c:v>
                </c:pt>
                <c:pt idx="1776">
                  <c:v>177.60000005000001</c:v>
                </c:pt>
                <c:pt idx="1777">
                  <c:v>177.70000005</c:v>
                </c:pt>
                <c:pt idx="1778">
                  <c:v>177.80000004999999</c:v>
                </c:pt>
                <c:pt idx="1779">
                  <c:v>177.90000005000002</c:v>
                </c:pt>
                <c:pt idx="1780">
                  <c:v>178.00000005000001</c:v>
                </c:pt>
                <c:pt idx="1781">
                  <c:v>178.10000004999998</c:v>
                </c:pt>
                <c:pt idx="1782">
                  <c:v>178.20000004999997</c:v>
                </c:pt>
                <c:pt idx="1783">
                  <c:v>178.30000004999999</c:v>
                </c:pt>
                <c:pt idx="1784">
                  <c:v>178.40000004999999</c:v>
                </c:pt>
                <c:pt idx="1785">
                  <c:v>178.50000004999998</c:v>
                </c:pt>
                <c:pt idx="1786">
                  <c:v>178.60000005000001</c:v>
                </c:pt>
                <c:pt idx="1787">
                  <c:v>178.70000005</c:v>
                </c:pt>
                <c:pt idx="1788">
                  <c:v>178.80000004999999</c:v>
                </c:pt>
                <c:pt idx="1789">
                  <c:v>178.90000004999999</c:v>
                </c:pt>
                <c:pt idx="1790">
                  <c:v>179.00000005000001</c:v>
                </c:pt>
                <c:pt idx="1791">
                  <c:v>179.10000005000001</c:v>
                </c:pt>
                <c:pt idx="1792">
                  <c:v>179.20000005</c:v>
                </c:pt>
                <c:pt idx="1793">
                  <c:v>179.30000005000002</c:v>
                </c:pt>
                <c:pt idx="1794">
                  <c:v>179.40000005000002</c:v>
                </c:pt>
                <c:pt idx="1795">
                  <c:v>179.50000005000001</c:v>
                </c:pt>
                <c:pt idx="1796">
                  <c:v>179.60000005000001</c:v>
                </c:pt>
                <c:pt idx="1797">
                  <c:v>179.70000005000003</c:v>
                </c:pt>
                <c:pt idx="1798">
                  <c:v>179.80000004999999</c:v>
                </c:pt>
                <c:pt idx="1799">
                  <c:v>179.90000004999999</c:v>
                </c:pt>
                <c:pt idx="1800">
                  <c:v>180.00000005000001</c:v>
                </c:pt>
                <c:pt idx="1801">
                  <c:v>180.10000005000001</c:v>
                </c:pt>
                <c:pt idx="1802">
                  <c:v>180.20000005</c:v>
                </c:pt>
                <c:pt idx="1803">
                  <c:v>180.30000004999999</c:v>
                </c:pt>
                <c:pt idx="1804">
                  <c:v>180.40000004999999</c:v>
                </c:pt>
                <c:pt idx="1805">
                  <c:v>180.50000004999998</c:v>
                </c:pt>
                <c:pt idx="1806">
                  <c:v>180.60000004999998</c:v>
                </c:pt>
                <c:pt idx="1807">
                  <c:v>180.70000005</c:v>
                </c:pt>
                <c:pt idx="1808">
                  <c:v>180.80000004999999</c:v>
                </c:pt>
                <c:pt idx="1809">
                  <c:v>180.90000004999999</c:v>
                </c:pt>
                <c:pt idx="1810">
                  <c:v>181.00000005000001</c:v>
                </c:pt>
                <c:pt idx="1811">
                  <c:v>181.10000005000001</c:v>
                </c:pt>
                <c:pt idx="1812">
                  <c:v>181.20000005</c:v>
                </c:pt>
                <c:pt idx="1813">
                  <c:v>181.30000004999999</c:v>
                </c:pt>
                <c:pt idx="1814">
                  <c:v>181.40000005000002</c:v>
                </c:pt>
                <c:pt idx="1815">
                  <c:v>181.50000005000001</c:v>
                </c:pt>
                <c:pt idx="1816">
                  <c:v>181.60000005000001</c:v>
                </c:pt>
                <c:pt idx="1817">
                  <c:v>181.70000005</c:v>
                </c:pt>
                <c:pt idx="1818">
                  <c:v>181.80000004999999</c:v>
                </c:pt>
                <c:pt idx="1819">
                  <c:v>181.90000004999999</c:v>
                </c:pt>
                <c:pt idx="1820">
                  <c:v>182.00000004999998</c:v>
                </c:pt>
                <c:pt idx="1821">
                  <c:v>182.10000005000001</c:v>
                </c:pt>
                <c:pt idx="1822">
                  <c:v>182.20000005</c:v>
                </c:pt>
                <c:pt idx="1823">
                  <c:v>182.30000004999999</c:v>
                </c:pt>
                <c:pt idx="1824">
                  <c:v>182.40000005000002</c:v>
                </c:pt>
                <c:pt idx="1825">
                  <c:v>182.50000005000001</c:v>
                </c:pt>
                <c:pt idx="1826">
                  <c:v>182.60000005000001</c:v>
                </c:pt>
                <c:pt idx="1827">
                  <c:v>182.70000005</c:v>
                </c:pt>
                <c:pt idx="1828">
                  <c:v>182.80000004999999</c:v>
                </c:pt>
                <c:pt idx="1829">
                  <c:v>182.90000004999999</c:v>
                </c:pt>
                <c:pt idx="1830">
                  <c:v>183.00000004999998</c:v>
                </c:pt>
                <c:pt idx="1831">
                  <c:v>183.10000005000001</c:v>
                </c:pt>
                <c:pt idx="1832">
                  <c:v>183.20000005</c:v>
                </c:pt>
                <c:pt idx="1833">
                  <c:v>183.30000004999999</c:v>
                </c:pt>
                <c:pt idx="1834">
                  <c:v>183.40000004999999</c:v>
                </c:pt>
                <c:pt idx="1835">
                  <c:v>183.50000005000001</c:v>
                </c:pt>
                <c:pt idx="1836">
                  <c:v>183.60000005000001</c:v>
                </c:pt>
                <c:pt idx="1837">
                  <c:v>183.70000005</c:v>
                </c:pt>
                <c:pt idx="1838">
                  <c:v>183.80000005000002</c:v>
                </c:pt>
                <c:pt idx="1839">
                  <c:v>183.90000005000002</c:v>
                </c:pt>
                <c:pt idx="1840">
                  <c:v>184.00000004999998</c:v>
                </c:pt>
                <c:pt idx="1841">
                  <c:v>184.10000005000001</c:v>
                </c:pt>
                <c:pt idx="1842">
                  <c:v>184.20000005</c:v>
                </c:pt>
                <c:pt idx="1843">
                  <c:v>184.30000004999999</c:v>
                </c:pt>
                <c:pt idx="1844">
                  <c:v>184.40000004999999</c:v>
                </c:pt>
                <c:pt idx="1845">
                  <c:v>184.50000005000001</c:v>
                </c:pt>
                <c:pt idx="1846">
                  <c:v>184.60000005000001</c:v>
                </c:pt>
                <c:pt idx="1847">
                  <c:v>184.70000005</c:v>
                </c:pt>
                <c:pt idx="1848">
                  <c:v>184.80000005000002</c:v>
                </c:pt>
                <c:pt idx="1849">
                  <c:v>184.90000005000002</c:v>
                </c:pt>
                <c:pt idx="1850">
                  <c:v>185.00000005000001</c:v>
                </c:pt>
                <c:pt idx="1851">
                  <c:v>185.10000004999998</c:v>
                </c:pt>
                <c:pt idx="1852">
                  <c:v>185.20000005</c:v>
                </c:pt>
                <c:pt idx="1853">
                  <c:v>185.30000004999999</c:v>
                </c:pt>
                <c:pt idx="1854">
                  <c:v>185.40000004999999</c:v>
                </c:pt>
                <c:pt idx="1855">
                  <c:v>185.50000005000001</c:v>
                </c:pt>
                <c:pt idx="1856">
                  <c:v>185.60000005000001</c:v>
                </c:pt>
                <c:pt idx="1857">
                  <c:v>185.70000005</c:v>
                </c:pt>
                <c:pt idx="1858">
                  <c:v>185.80000004999999</c:v>
                </c:pt>
                <c:pt idx="1859">
                  <c:v>185.90000005000002</c:v>
                </c:pt>
                <c:pt idx="1860">
                  <c:v>186.00000005000001</c:v>
                </c:pt>
                <c:pt idx="1861">
                  <c:v>186.10000005000001</c:v>
                </c:pt>
                <c:pt idx="1862">
                  <c:v>186.20000005</c:v>
                </c:pt>
                <c:pt idx="1863">
                  <c:v>186.30000004999999</c:v>
                </c:pt>
                <c:pt idx="1864">
                  <c:v>186.40000004999999</c:v>
                </c:pt>
                <c:pt idx="1865">
                  <c:v>186.50000004999998</c:v>
                </c:pt>
                <c:pt idx="1866">
                  <c:v>186.60000005000001</c:v>
                </c:pt>
                <c:pt idx="1867">
                  <c:v>186.70000005</c:v>
                </c:pt>
                <c:pt idx="1868">
                  <c:v>186.80000004999999</c:v>
                </c:pt>
                <c:pt idx="1869">
                  <c:v>186.90000005000002</c:v>
                </c:pt>
                <c:pt idx="1870">
                  <c:v>187.00000005000001</c:v>
                </c:pt>
                <c:pt idx="1871">
                  <c:v>187.10000005000001</c:v>
                </c:pt>
                <c:pt idx="1872">
                  <c:v>187.20000005</c:v>
                </c:pt>
                <c:pt idx="1873">
                  <c:v>187.30000004999999</c:v>
                </c:pt>
                <c:pt idx="1874">
                  <c:v>187.40000004999999</c:v>
                </c:pt>
                <c:pt idx="1875">
                  <c:v>187.50000004999998</c:v>
                </c:pt>
                <c:pt idx="1876">
                  <c:v>187.60000005000001</c:v>
                </c:pt>
                <c:pt idx="1877">
                  <c:v>187.70000005</c:v>
                </c:pt>
                <c:pt idx="1878">
                  <c:v>187.80000004999999</c:v>
                </c:pt>
                <c:pt idx="1879">
                  <c:v>187.90000004999999</c:v>
                </c:pt>
                <c:pt idx="1880">
                  <c:v>188.00000005000001</c:v>
                </c:pt>
                <c:pt idx="1881">
                  <c:v>188.10000005000001</c:v>
                </c:pt>
                <c:pt idx="1882">
                  <c:v>188.20000005</c:v>
                </c:pt>
                <c:pt idx="1883">
                  <c:v>188.30000005000002</c:v>
                </c:pt>
                <c:pt idx="1884">
                  <c:v>188.40000004999999</c:v>
                </c:pt>
                <c:pt idx="1885">
                  <c:v>188.50000004999998</c:v>
                </c:pt>
                <c:pt idx="1886">
                  <c:v>188.60000005000001</c:v>
                </c:pt>
                <c:pt idx="1887">
                  <c:v>188.70000005</c:v>
                </c:pt>
                <c:pt idx="1888">
                  <c:v>188.80000004999999</c:v>
                </c:pt>
                <c:pt idx="1889">
                  <c:v>188.90000004999999</c:v>
                </c:pt>
                <c:pt idx="1890">
                  <c:v>189.00000005000001</c:v>
                </c:pt>
                <c:pt idx="1891">
                  <c:v>189.10000005000001</c:v>
                </c:pt>
                <c:pt idx="1892">
                  <c:v>189.20000005</c:v>
                </c:pt>
                <c:pt idx="1893">
                  <c:v>189.30000005000002</c:v>
                </c:pt>
                <c:pt idx="1894">
                  <c:v>189.40000005000002</c:v>
                </c:pt>
                <c:pt idx="1895">
                  <c:v>189.50000004999998</c:v>
                </c:pt>
                <c:pt idx="1896">
                  <c:v>189.60000004999998</c:v>
                </c:pt>
                <c:pt idx="1897">
                  <c:v>189.70000005</c:v>
                </c:pt>
                <c:pt idx="1898">
                  <c:v>189.80000004999999</c:v>
                </c:pt>
                <c:pt idx="1899">
                  <c:v>189.90000004999999</c:v>
                </c:pt>
                <c:pt idx="1900">
                  <c:v>190.00000005000001</c:v>
                </c:pt>
                <c:pt idx="1901">
                  <c:v>190.10000005000001</c:v>
                </c:pt>
                <c:pt idx="1902">
                  <c:v>190.20000005</c:v>
                </c:pt>
                <c:pt idx="1903">
                  <c:v>190.30000004999999</c:v>
                </c:pt>
                <c:pt idx="1904">
                  <c:v>190.40000005000002</c:v>
                </c:pt>
                <c:pt idx="1905">
                  <c:v>190.50000005000001</c:v>
                </c:pt>
                <c:pt idx="1906">
                  <c:v>190.60000005000001</c:v>
                </c:pt>
                <c:pt idx="1907">
                  <c:v>190.70000005</c:v>
                </c:pt>
                <c:pt idx="1908">
                  <c:v>190.80000004999999</c:v>
                </c:pt>
                <c:pt idx="1909">
                  <c:v>190.90000004999999</c:v>
                </c:pt>
                <c:pt idx="1910">
                  <c:v>191.00000004999998</c:v>
                </c:pt>
                <c:pt idx="1911">
                  <c:v>191.10000005000001</c:v>
                </c:pt>
                <c:pt idx="1912">
                  <c:v>191.20000005</c:v>
                </c:pt>
                <c:pt idx="1913">
                  <c:v>191.30000004999999</c:v>
                </c:pt>
                <c:pt idx="1914">
                  <c:v>191.40000005000002</c:v>
                </c:pt>
                <c:pt idx="1915">
                  <c:v>191.50000005000001</c:v>
                </c:pt>
                <c:pt idx="1916">
                  <c:v>191.60000005000001</c:v>
                </c:pt>
                <c:pt idx="1917">
                  <c:v>191.70000005</c:v>
                </c:pt>
                <c:pt idx="1918">
                  <c:v>191.80000004999999</c:v>
                </c:pt>
                <c:pt idx="1919">
                  <c:v>191.90000004999999</c:v>
                </c:pt>
                <c:pt idx="1920">
                  <c:v>192.00000004999998</c:v>
                </c:pt>
                <c:pt idx="1921">
                  <c:v>192.10000005000001</c:v>
                </c:pt>
                <c:pt idx="1922">
                  <c:v>192.20000005</c:v>
                </c:pt>
                <c:pt idx="1923">
                  <c:v>192.30000004999999</c:v>
                </c:pt>
                <c:pt idx="1924">
                  <c:v>192.40000005000002</c:v>
                </c:pt>
                <c:pt idx="1925">
                  <c:v>192.50000005000001</c:v>
                </c:pt>
                <c:pt idx="1926">
                  <c:v>192.60000005000001</c:v>
                </c:pt>
                <c:pt idx="1927">
                  <c:v>192.70000005</c:v>
                </c:pt>
                <c:pt idx="1928">
                  <c:v>192.80000005000002</c:v>
                </c:pt>
                <c:pt idx="1929">
                  <c:v>192.90000004999999</c:v>
                </c:pt>
                <c:pt idx="1930">
                  <c:v>193.00000004999998</c:v>
                </c:pt>
                <c:pt idx="1931">
                  <c:v>193.10000005000001</c:v>
                </c:pt>
                <c:pt idx="1932">
                  <c:v>193.20000005</c:v>
                </c:pt>
                <c:pt idx="1933">
                  <c:v>193.30000004999999</c:v>
                </c:pt>
                <c:pt idx="1934">
                  <c:v>193.40000004999999</c:v>
                </c:pt>
                <c:pt idx="1935">
                  <c:v>193.50000005000001</c:v>
                </c:pt>
                <c:pt idx="1936">
                  <c:v>193.60000005000001</c:v>
                </c:pt>
                <c:pt idx="1937">
                  <c:v>193.70000005</c:v>
                </c:pt>
                <c:pt idx="1938">
                  <c:v>193.80000005000002</c:v>
                </c:pt>
                <c:pt idx="1939">
                  <c:v>193.90000005000002</c:v>
                </c:pt>
                <c:pt idx="1940">
                  <c:v>194.00000004999998</c:v>
                </c:pt>
                <c:pt idx="1941">
                  <c:v>194.10000004999998</c:v>
                </c:pt>
                <c:pt idx="1942">
                  <c:v>194.20000005</c:v>
                </c:pt>
                <c:pt idx="1943">
                  <c:v>194.30000004999999</c:v>
                </c:pt>
                <c:pt idx="1944">
                  <c:v>194.40000004999999</c:v>
                </c:pt>
                <c:pt idx="1945">
                  <c:v>194.50000005000001</c:v>
                </c:pt>
                <c:pt idx="1946">
                  <c:v>194.60000005000001</c:v>
                </c:pt>
                <c:pt idx="1947">
                  <c:v>194.70000005</c:v>
                </c:pt>
                <c:pt idx="1948">
                  <c:v>194.80000004999999</c:v>
                </c:pt>
                <c:pt idx="1949">
                  <c:v>194.90000005000002</c:v>
                </c:pt>
                <c:pt idx="1950">
                  <c:v>195.00000005000001</c:v>
                </c:pt>
                <c:pt idx="1951">
                  <c:v>195.10000004999998</c:v>
                </c:pt>
                <c:pt idx="1952">
                  <c:v>195.20000005</c:v>
                </c:pt>
                <c:pt idx="1953">
                  <c:v>195.30000004999999</c:v>
                </c:pt>
                <c:pt idx="1954">
                  <c:v>195.40000004999999</c:v>
                </c:pt>
                <c:pt idx="1955">
                  <c:v>195.50000005000001</c:v>
                </c:pt>
                <c:pt idx="1956">
                  <c:v>195.60000005000001</c:v>
                </c:pt>
                <c:pt idx="1957">
                  <c:v>195.70000005</c:v>
                </c:pt>
                <c:pt idx="1958">
                  <c:v>195.80000004999999</c:v>
                </c:pt>
                <c:pt idx="1959">
                  <c:v>195.90000005000002</c:v>
                </c:pt>
                <c:pt idx="1960">
                  <c:v>196.00000005000001</c:v>
                </c:pt>
                <c:pt idx="1961">
                  <c:v>196.10000005000001</c:v>
                </c:pt>
                <c:pt idx="1962">
                  <c:v>196.20000005</c:v>
                </c:pt>
                <c:pt idx="1963">
                  <c:v>196.30000004999999</c:v>
                </c:pt>
                <c:pt idx="1964">
                  <c:v>196.40000004999999</c:v>
                </c:pt>
                <c:pt idx="1965">
                  <c:v>196.50000004999998</c:v>
                </c:pt>
                <c:pt idx="1966">
                  <c:v>196.60000005000001</c:v>
                </c:pt>
                <c:pt idx="1967">
                  <c:v>196.70000005</c:v>
                </c:pt>
                <c:pt idx="1968">
                  <c:v>196.80000004999999</c:v>
                </c:pt>
                <c:pt idx="1969">
                  <c:v>196.90000005000002</c:v>
                </c:pt>
                <c:pt idx="1970">
                  <c:v>197.00000005000001</c:v>
                </c:pt>
                <c:pt idx="1971">
                  <c:v>197.10000005000001</c:v>
                </c:pt>
                <c:pt idx="1972">
                  <c:v>197.20000005</c:v>
                </c:pt>
                <c:pt idx="1973">
                  <c:v>197.30000004999999</c:v>
                </c:pt>
                <c:pt idx="1974">
                  <c:v>197.40000004999999</c:v>
                </c:pt>
                <c:pt idx="1975">
                  <c:v>197.50000004999998</c:v>
                </c:pt>
                <c:pt idx="1976">
                  <c:v>197.60000005000001</c:v>
                </c:pt>
                <c:pt idx="1977">
                  <c:v>197.70000005</c:v>
                </c:pt>
                <c:pt idx="1978">
                  <c:v>197.80000004999999</c:v>
                </c:pt>
                <c:pt idx="1979">
                  <c:v>197.90000004999999</c:v>
                </c:pt>
                <c:pt idx="1980">
                  <c:v>198.00000005000001</c:v>
                </c:pt>
                <c:pt idx="1981">
                  <c:v>198.10000005000001</c:v>
                </c:pt>
                <c:pt idx="1982">
                  <c:v>198.20000005</c:v>
                </c:pt>
                <c:pt idx="1983">
                  <c:v>198.30000005000002</c:v>
                </c:pt>
                <c:pt idx="1984">
                  <c:v>198.40000005000002</c:v>
                </c:pt>
                <c:pt idx="1985">
                  <c:v>198.50000004999998</c:v>
                </c:pt>
                <c:pt idx="1986">
                  <c:v>198.60000005000001</c:v>
                </c:pt>
                <c:pt idx="1987">
                  <c:v>198.70000005</c:v>
                </c:pt>
                <c:pt idx="1988">
                  <c:v>198.80000004999999</c:v>
                </c:pt>
                <c:pt idx="1989">
                  <c:v>198.90000004999999</c:v>
                </c:pt>
                <c:pt idx="1990">
                  <c:v>199.00000005000001</c:v>
                </c:pt>
                <c:pt idx="1991">
                  <c:v>199.10000005000001</c:v>
                </c:pt>
                <c:pt idx="1992">
                  <c:v>199.20000005</c:v>
                </c:pt>
                <c:pt idx="1993">
                  <c:v>199.30000005000002</c:v>
                </c:pt>
                <c:pt idx="1994">
                  <c:v>199.40000005000002</c:v>
                </c:pt>
                <c:pt idx="1995">
                  <c:v>199.50000005000001</c:v>
                </c:pt>
                <c:pt idx="1996">
                  <c:v>199.60000004999998</c:v>
                </c:pt>
                <c:pt idx="1997">
                  <c:v>199.70000005</c:v>
                </c:pt>
                <c:pt idx="1998">
                  <c:v>199.80000004999999</c:v>
                </c:pt>
                <c:pt idx="1999">
                  <c:v>199.90000004999999</c:v>
                </c:pt>
              </c:numCache>
            </c:numRef>
          </c:xVal>
          <c:yVal>
            <c:numRef>
              <c:f>'Processed data'!$F$82:$F$2081</c:f>
              <c:numCache>
                <c:formatCode>0.0</c:formatCode>
                <c:ptCount val="2000"/>
                <c:pt idx="0">
                  <c:v>-0.112883</c:v>
                </c:pt>
                <c:pt idx="1">
                  <c:v>-0.122095</c:v>
                </c:pt>
                <c:pt idx="2">
                  <c:v>-0.13286400000000001</c:v>
                </c:pt>
                <c:pt idx="3">
                  <c:v>-0.13675699999999999</c:v>
                </c:pt>
                <c:pt idx="4">
                  <c:v>-0.137016</c:v>
                </c:pt>
                <c:pt idx="5">
                  <c:v>-0.11573700000000001</c:v>
                </c:pt>
                <c:pt idx="6">
                  <c:v>-0.117294</c:v>
                </c:pt>
                <c:pt idx="7">
                  <c:v>-0.112623</c:v>
                </c:pt>
                <c:pt idx="8">
                  <c:v>-0.13312399999999999</c:v>
                </c:pt>
                <c:pt idx="9">
                  <c:v>-9.5106899999999994E-2</c:v>
                </c:pt>
                <c:pt idx="10">
                  <c:v>-0.11573700000000001</c:v>
                </c:pt>
                <c:pt idx="11">
                  <c:v>-0.112883</c:v>
                </c:pt>
                <c:pt idx="12">
                  <c:v>-0.13610800000000001</c:v>
                </c:pt>
                <c:pt idx="13">
                  <c:v>-0.13636699999999999</c:v>
                </c:pt>
                <c:pt idx="14">
                  <c:v>-9.1084700000000005E-2</c:v>
                </c:pt>
                <c:pt idx="15">
                  <c:v>-9.5496200000000003E-2</c:v>
                </c:pt>
                <c:pt idx="16">
                  <c:v>-0.115867</c:v>
                </c:pt>
                <c:pt idx="17">
                  <c:v>-0.10406</c:v>
                </c:pt>
                <c:pt idx="18">
                  <c:v>-0.12053800000000001</c:v>
                </c:pt>
                <c:pt idx="19">
                  <c:v>-0.148175</c:v>
                </c:pt>
                <c:pt idx="20">
                  <c:v>-0.11353100000000001</c:v>
                </c:pt>
                <c:pt idx="21">
                  <c:v>-0.115088</c:v>
                </c:pt>
                <c:pt idx="22">
                  <c:v>-0.112104</c:v>
                </c:pt>
                <c:pt idx="23">
                  <c:v>-0.112493</c:v>
                </c:pt>
                <c:pt idx="24">
                  <c:v>-0.111455</c:v>
                </c:pt>
                <c:pt idx="25">
                  <c:v>-0.13312399999999999</c:v>
                </c:pt>
                <c:pt idx="26">
                  <c:v>-0.148175</c:v>
                </c:pt>
                <c:pt idx="27">
                  <c:v>-0.116256</c:v>
                </c:pt>
                <c:pt idx="28">
                  <c:v>-9.13442E-2</c:v>
                </c:pt>
                <c:pt idx="29">
                  <c:v>-9.7701899999999994E-2</c:v>
                </c:pt>
                <c:pt idx="30">
                  <c:v>-0.12975</c:v>
                </c:pt>
                <c:pt idx="31">
                  <c:v>-0.115478</c:v>
                </c:pt>
                <c:pt idx="32">
                  <c:v>-0.11430999999999999</c:v>
                </c:pt>
                <c:pt idx="33">
                  <c:v>-0.13610800000000001</c:v>
                </c:pt>
                <c:pt idx="34">
                  <c:v>-0.102113</c:v>
                </c:pt>
                <c:pt idx="35">
                  <c:v>-0.11430999999999999</c:v>
                </c:pt>
                <c:pt idx="36">
                  <c:v>-0.11573700000000001</c:v>
                </c:pt>
                <c:pt idx="37">
                  <c:v>-0.134551</c:v>
                </c:pt>
                <c:pt idx="38">
                  <c:v>-0.11651599999999999</c:v>
                </c:pt>
                <c:pt idx="39">
                  <c:v>-0.12754399999999999</c:v>
                </c:pt>
                <c:pt idx="40">
                  <c:v>-0.13675699999999999</c:v>
                </c:pt>
                <c:pt idx="41">
                  <c:v>-0.112493</c:v>
                </c:pt>
                <c:pt idx="42">
                  <c:v>-0.11612599999999999</c:v>
                </c:pt>
                <c:pt idx="43">
                  <c:v>-0.100816</c:v>
                </c:pt>
                <c:pt idx="44">
                  <c:v>-0.116256</c:v>
                </c:pt>
                <c:pt idx="45">
                  <c:v>-0.11833200000000001</c:v>
                </c:pt>
                <c:pt idx="46">
                  <c:v>-0.11534800000000001</c:v>
                </c:pt>
                <c:pt idx="47">
                  <c:v>-9.6923400000000007E-2</c:v>
                </c:pt>
                <c:pt idx="48">
                  <c:v>-9.8350699999999999E-2</c:v>
                </c:pt>
                <c:pt idx="49">
                  <c:v>-0.11573700000000001</c:v>
                </c:pt>
                <c:pt idx="50">
                  <c:v>-0.109509</c:v>
                </c:pt>
                <c:pt idx="51">
                  <c:v>-0.138963</c:v>
                </c:pt>
                <c:pt idx="52">
                  <c:v>-0.13766500000000001</c:v>
                </c:pt>
                <c:pt idx="53">
                  <c:v>-0.107822</c:v>
                </c:pt>
                <c:pt idx="54">
                  <c:v>-0.15479200000000001</c:v>
                </c:pt>
                <c:pt idx="55">
                  <c:v>-0.11573700000000001</c:v>
                </c:pt>
                <c:pt idx="56">
                  <c:v>-0.127415</c:v>
                </c:pt>
                <c:pt idx="57">
                  <c:v>-0.11534800000000001</c:v>
                </c:pt>
                <c:pt idx="58">
                  <c:v>-0.13390199999999999</c:v>
                </c:pt>
                <c:pt idx="59">
                  <c:v>-9.1084700000000005E-2</c:v>
                </c:pt>
                <c:pt idx="60">
                  <c:v>-0.135459</c:v>
                </c:pt>
                <c:pt idx="61">
                  <c:v>-0.15115899999999999</c:v>
                </c:pt>
                <c:pt idx="62">
                  <c:v>-9.6663899999999997E-2</c:v>
                </c:pt>
                <c:pt idx="63">
                  <c:v>-0.12793399999999999</c:v>
                </c:pt>
                <c:pt idx="64">
                  <c:v>-0.117294</c:v>
                </c:pt>
                <c:pt idx="65">
                  <c:v>-9.2252399999999998E-2</c:v>
                </c:pt>
                <c:pt idx="66">
                  <c:v>-9.2252399999999998E-2</c:v>
                </c:pt>
                <c:pt idx="67">
                  <c:v>-0.11430999999999999</c:v>
                </c:pt>
                <c:pt idx="68">
                  <c:v>-0.12975</c:v>
                </c:pt>
                <c:pt idx="69">
                  <c:v>-0.112623</c:v>
                </c:pt>
                <c:pt idx="70">
                  <c:v>-0.118981</c:v>
                </c:pt>
                <c:pt idx="71">
                  <c:v>-0.11872099999999999</c:v>
                </c:pt>
                <c:pt idx="72">
                  <c:v>-0.115478</c:v>
                </c:pt>
                <c:pt idx="73">
                  <c:v>-0.116256</c:v>
                </c:pt>
                <c:pt idx="74">
                  <c:v>-0.13507</c:v>
                </c:pt>
                <c:pt idx="75">
                  <c:v>-0.102113</c:v>
                </c:pt>
                <c:pt idx="76">
                  <c:v>-0.13195599999999999</c:v>
                </c:pt>
                <c:pt idx="77">
                  <c:v>-0.13597799999999999</c:v>
                </c:pt>
                <c:pt idx="78">
                  <c:v>-0.116905</c:v>
                </c:pt>
                <c:pt idx="79">
                  <c:v>-0.11612599999999999</c:v>
                </c:pt>
                <c:pt idx="80">
                  <c:v>-0.115867</c:v>
                </c:pt>
                <c:pt idx="81">
                  <c:v>-9.5106899999999994E-2</c:v>
                </c:pt>
                <c:pt idx="82">
                  <c:v>-0.11612599999999999</c:v>
                </c:pt>
                <c:pt idx="83">
                  <c:v>-0.13597799999999999</c:v>
                </c:pt>
                <c:pt idx="84">
                  <c:v>-0.11444</c:v>
                </c:pt>
                <c:pt idx="85">
                  <c:v>-0.115478</c:v>
                </c:pt>
                <c:pt idx="86">
                  <c:v>-0.13675699999999999</c:v>
                </c:pt>
                <c:pt idx="87">
                  <c:v>-0.112883</c:v>
                </c:pt>
                <c:pt idx="88">
                  <c:v>-0.100816</c:v>
                </c:pt>
                <c:pt idx="89">
                  <c:v>-0.11353100000000001</c:v>
                </c:pt>
                <c:pt idx="90">
                  <c:v>-9.8350699999999999E-2</c:v>
                </c:pt>
                <c:pt idx="91">
                  <c:v>-0.11833200000000001</c:v>
                </c:pt>
                <c:pt idx="92">
                  <c:v>-9.2641699999999993E-2</c:v>
                </c:pt>
                <c:pt idx="93">
                  <c:v>-9.7053200000000006E-2</c:v>
                </c:pt>
                <c:pt idx="94">
                  <c:v>-0.114699</c:v>
                </c:pt>
                <c:pt idx="95">
                  <c:v>-0.112883</c:v>
                </c:pt>
                <c:pt idx="96">
                  <c:v>-0.11275300000000001</c:v>
                </c:pt>
                <c:pt idx="97">
                  <c:v>-9.2511899999999994E-2</c:v>
                </c:pt>
                <c:pt idx="98">
                  <c:v>-0.13571900000000001</c:v>
                </c:pt>
                <c:pt idx="99">
                  <c:v>-0.13494</c:v>
                </c:pt>
                <c:pt idx="100">
                  <c:v>-0.117813</c:v>
                </c:pt>
                <c:pt idx="101">
                  <c:v>-7.8758400000000006E-2</c:v>
                </c:pt>
                <c:pt idx="102">
                  <c:v>-9.8999400000000001E-2</c:v>
                </c:pt>
                <c:pt idx="103">
                  <c:v>-8.8230199999999995E-2</c:v>
                </c:pt>
                <c:pt idx="104">
                  <c:v>-9.2901200000000003E-2</c:v>
                </c:pt>
                <c:pt idx="105">
                  <c:v>-0.13571900000000001</c:v>
                </c:pt>
                <c:pt idx="106">
                  <c:v>-0.13909199999999999</c:v>
                </c:pt>
                <c:pt idx="107">
                  <c:v>-0.110807</c:v>
                </c:pt>
                <c:pt idx="108">
                  <c:v>-0.11612599999999999</c:v>
                </c:pt>
                <c:pt idx="109">
                  <c:v>-0.13481000000000001</c:v>
                </c:pt>
                <c:pt idx="110">
                  <c:v>-9.82209E-2</c:v>
                </c:pt>
                <c:pt idx="111">
                  <c:v>-0.138573</c:v>
                </c:pt>
                <c:pt idx="112">
                  <c:v>-0.123263</c:v>
                </c:pt>
                <c:pt idx="113">
                  <c:v>-0.113272</c:v>
                </c:pt>
                <c:pt idx="114">
                  <c:v>-0.113272</c:v>
                </c:pt>
                <c:pt idx="115">
                  <c:v>-0.112234</c:v>
                </c:pt>
                <c:pt idx="116">
                  <c:v>-0.13273399999999999</c:v>
                </c:pt>
                <c:pt idx="117">
                  <c:v>-0.114699</c:v>
                </c:pt>
                <c:pt idx="118">
                  <c:v>-9.8999400000000001E-2</c:v>
                </c:pt>
                <c:pt idx="119">
                  <c:v>-0.115867</c:v>
                </c:pt>
                <c:pt idx="120">
                  <c:v>-0.118981</c:v>
                </c:pt>
                <c:pt idx="121">
                  <c:v>-0.13610800000000001</c:v>
                </c:pt>
                <c:pt idx="122">
                  <c:v>-0.12053800000000001</c:v>
                </c:pt>
                <c:pt idx="123">
                  <c:v>-0.11573700000000001</c:v>
                </c:pt>
                <c:pt idx="124">
                  <c:v>-0.11573700000000001</c:v>
                </c:pt>
                <c:pt idx="125">
                  <c:v>-0.13351299999999999</c:v>
                </c:pt>
                <c:pt idx="126">
                  <c:v>-0.115478</c:v>
                </c:pt>
                <c:pt idx="127">
                  <c:v>-0.108082</c:v>
                </c:pt>
                <c:pt idx="128">
                  <c:v>-0.13091800000000001</c:v>
                </c:pt>
                <c:pt idx="129">
                  <c:v>-0.11573700000000001</c:v>
                </c:pt>
                <c:pt idx="130">
                  <c:v>-0.105098</c:v>
                </c:pt>
                <c:pt idx="131">
                  <c:v>-0.13429099999999999</c:v>
                </c:pt>
                <c:pt idx="132">
                  <c:v>-9.3160699999999999E-2</c:v>
                </c:pt>
                <c:pt idx="133">
                  <c:v>-0.137405</c:v>
                </c:pt>
                <c:pt idx="134">
                  <c:v>-0.13351299999999999</c:v>
                </c:pt>
                <c:pt idx="135">
                  <c:v>-6.69511E-2</c:v>
                </c:pt>
                <c:pt idx="136">
                  <c:v>-0.102892</c:v>
                </c:pt>
                <c:pt idx="137">
                  <c:v>-0.11132599999999999</c:v>
                </c:pt>
                <c:pt idx="138">
                  <c:v>-0.11418</c:v>
                </c:pt>
                <c:pt idx="139">
                  <c:v>-0.11573700000000001</c:v>
                </c:pt>
                <c:pt idx="140">
                  <c:v>-0.13753499999999999</c:v>
                </c:pt>
                <c:pt idx="141">
                  <c:v>-0.11573700000000001</c:v>
                </c:pt>
                <c:pt idx="142">
                  <c:v>-8.4467399999999998E-2</c:v>
                </c:pt>
                <c:pt idx="143">
                  <c:v>-9.39392E-2</c:v>
                </c:pt>
                <c:pt idx="144">
                  <c:v>-0.11392099999999999</c:v>
                </c:pt>
                <c:pt idx="145">
                  <c:v>-0.114569</c:v>
                </c:pt>
                <c:pt idx="146">
                  <c:v>-0.12170599999999999</c:v>
                </c:pt>
                <c:pt idx="147">
                  <c:v>-9.6144900000000005E-2</c:v>
                </c:pt>
                <c:pt idx="148">
                  <c:v>-0.10055600000000001</c:v>
                </c:pt>
                <c:pt idx="149">
                  <c:v>-0.12650600000000001</c:v>
                </c:pt>
                <c:pt idx="150">
                  <c:v>-0.117683</c:v>
                </c:pt>
                <c:pt idx="151">
                  <c:v>-0.122095</c:v>
                </c:pt>
                <c:pt idx="152">
                  <c:v>-0.12611700000000001</c:v>
                </c:pt>
                <c:pt idx="153">
                  <c:v>-8.4597199999999997E-2</c:v>
                </c:pt>
                <c:pt idx="154">
                  <c:v>-0.112883</c:v>
                </c:pt>
                <c:pt idx="155">
                  <c:v>-8.3169900000000005E-2</c:v>
                </c:pt>
                <c:pt idx="156">
                  <c:v>-0.120019</c:v>
                </c:pt>
                <c:pt idx="157">
                  <c:v>-0.13571900000000001</c:v>
                </c:pt>
                <c:pt idx="158">
                  <c:v>-0.116256</c:v>
                </c:pt>
                <c:pt idx="159">
                  <c:v>-0.116256</c:v>
                </c:pt>
                <c:pt idx="160">
                  <c:v>-9.1863200000000006E-2</c:v>
                </c:pt>
                <c:pt idx="161">
                  <c:v>-6.8508100000000002E-2</c:v>
                </c:pt>
                <c:pt idx="162">
                  <c:v>-0.11794300000000001</c:v>
                </c:pt>
                <c:pt idx="163">
                  <c:v>-0.104449</c:v>
                </c:pt>
                <c:pt idx="164">
                  <c:v>-0.111066</c:v>
                </c:pt>
                <c:pt idx="165">
                  <c:v>-0.121576</c:v>
                </c:pt>
                <c:pt idx="166">
                  <c:v>-9.2382199999999998E-2</c:v>
                </c:pt>
                <c:pt idx="167">
                  <c:v>-0.13610800000000001</c:v>
                </c:pt>
                <c:pt idx="168">
                  <c:v>-8.4078200000000006E-2</c:v>
                </c:pt>
                <c:pt idx="169">
                  <c:v>-8.3169900000000005E-2</c:v>
                </c:pt>
                <c:pt idx="170">
                  <c:v>-0.134162</c:v>
                </c:pt>
                <c:pt idx="171">
                  <c:v>-0.115088</c:v>
                </c:pt>
                <c:pt idx="172">
                  <c:v>-8.0834400000000001E-2</c:v>
                </c:pt>
                <c:pt idx="173">
                  <c:v>-0.10406</c:v>
                </c:pt>
                <c:pt idx="174">
                  <c:v>-0.100297</c:v>
                </c:pt>
                <c:pt idx="175">
                  <c:v>-0.13481000000000001</c:v>
                </c:pt>
                <c:pt idx="176">
                  <c:v>-9.8869700000000005E-2</c:v>
                </c:pt>
                <c:pt idx="177">
                  <c:v>-0.104449</c:v>
                </c:pt>
                <c:pt idx="178">
                  <c:v>-0.11755400000000001</c:v>
                </c:pt>
                <c:pt idx="179">
                  <c:v>-8.2650899999999999E-2</c:v>
                </c:pt>
                <c:pt idx="180">
                  <c:v>-0.13571900000000001</c:v>
                </c:pt>
                <c:pt idx="181">
                  <c:v>-0.117164</c:v>
                </c:pt>
                <c:pt idx="182">
                  <c:v>-0.115088</c:v>
                </c:pt>
                <c:pt idx="183">
                  <c:v>-0.11911099999999999</c:v>
                </c:pt>
                <c:pt idx="184">
                  <c:v>-7.6293100000000003E-2</c:v>
                </c:pt>
                <c:pt idx="185">
                  <c:v>-0.118981</c:v>
                </c:pt>
                <c:pt idx="186">
                  <c:v>-8.3429400000000001E-2</c:v>
                </c:pt>
                <c:pt idx="187">
                  <c:v>-0.13494</c:v>
                </c:pt>
                <c:pt idx="188">
                  <c:v>-0.139352</c:v>
                </c:pt>
                <c:pt idx="189">
                  <c:v>-8.6802900000000002E-2</c:v>
                </c:pt>
                <c:pt idx="190">
                  <c:v>-9.8091200000000003E-2</c:v>
                </c:pt>
                <c:pt idx="191">
                  <c:v>-0.118592</c:v>
                </c:pt>
                <c:pt idx="192">
                  <c:v>-0.116775</c:v>
                </c:pt>
                <c:pt idx="193">
                  <c:v>-0.13610800000000001</c:v>
                </c:pt>
                <c:pt idx="194">
                  <c:v>-9.3290399999999996E-2</c:v>
                </c:pt>
                <c:pt idx="195">
                  <c:v>-9.6793699999999996E-2</c:v>
                </c:pt>
                <c:pt idx="196">
                  <c:v>-0.13831399999999999</c:v>
                </c:pt>
                <c:pt idx="197">
                  <c:v>-8.1872399999999998E-2</c:v>
                </c:pt>
                <c:pt idx="198">
                  <c:v>-8.8878899999999997E-2</c:v>
                </c:pt>
                <c:pt idx="199">
                  <c:v>-7.1232900000000002E-2</c:v>
                </c:pt>
                <c:pt idx="200">
                  <c:v>-8.4856699999999993E-2</c:v>
                </c:pt>
                <c:pt idx="201">
                  <c:v>-8.1872399999999998E-2</c:v>
                </c:pt>
                <c:pt idx="202">
                  <c:v>-4.8396799999999997E-2</c:v>
                </c:pt>
                <c:pt idx="203">
                  <c:v>-9.5106899999999994E-2</c:v>
                </c:pt>
                <c:pt idx="204">
                  <c:v>-9.13442E-2</c:v>
                </c:pt>
                <c:pt idx="205">
                  <c:v>-6.6432099999999994E-2</c:v>
                </c:pt>
                <c:pt idx="206">
                  <c:v>-7.8498899999999996E-2</c:v>
                </c:pt>
                <c:pt idx="207">
                  <c:v>-8.4856699999999993E-2</c:v>
                </c:pt>
                <c:pt idx="208">
                  <c:v>-0.117164</c:v>
                </c:pt>
                <c:pt idx="209">
                  <c:v>-0.116775</c:v>
                </c:pt>
                <c:pt idx="210">
                  <c:v>-7.7850100000000005E-2</c:v>
                </c:pt>
                <c:pt idx="211">
                  <c:v>-7.9017900000000002E-2</c:v>
                </c:pt>
                <c:pt idx="212">
                  <c:v>-8.1872399999999998E-2</c:v>
                </c:pt>
                <c:pt idx="213">
                  <c:v>-0.104319</c:v>
                </c:pt>
                <c:pt idx="214">
                  <c:v>-6.4745399999999995E-2</c:v>
                </c:pt>
                <c:pt idx="215">
                  <c:v>-8.1742599999999999E-2</c:v>
                </c:pt>
                <c:pt idx="216">
                  <c:v>-0.11392099999999999</c:v>
                </c:pt>
                <c:pt idx="217">
                  <c:v>-9.4977199999999998E-2</c:v>
                </c:pt>
                <c:pt idx="218">
                  <c:v>-0.11612599999999999</c:v>
                </c:pt>
                <c:pt idx="219">
                  <c:v>-8.0964099999999997E-2</c:v>
                </c:pt>
                <c:pt idx="220">
                  <c:v>-7.8498899999999996E-2</c:v>
                </c:pt>
                <c:pt idx="221">
                  <c:v>-0.116775</c:v>
                </c:pt>
                <c:pt idx="222">
                  <c:v>-9.4328400000000007E-2</c:v>
                </c:pt>
                <c:pt idx="223">
                  <c:v>-9.5366400000000004E-2</c:v>
                </c:pt>
                <c:pt idx="224">
                  <c:v>-0.11275300000000001</c:v>
                </c:pt>
                <c:pt idx="225">
                  <c:v>-7.1492399999999998E-2</c:v>
                </c:pt>
                <c:pt idx="226">
                  <c:v>-8.1872399999999998E-2</c:v>
                </c:pt>
                <c:pt idx="227">
                  <c:v>-8.5505399999999995E-2</c:v>
                </c:pt>
                <c:pt idx="228">
                  <c:v>-0.103281</c:v>
                </c:pt>
                <c:pt idx="229">
                  <c:v>-0.11911099999999999</c:v>
                </c:pt>
                <c:pt idx="230">
                  <c:v>-9.13442E-2</c:v>
                </c:pt>
                <c:pt idx="231">
                  <c:v>-7.99261E-2</c:v>
                </c:pt>
                <c:pt idx="232">
                  <c:v>-0.10094599999999999</c:v>
                </c:pt>
                <c:pt idx="233">
                  <c:v>-0.113012</c:v>
                </c:pt>
                <c:pt idx="234">
                  <c:v>-8.3818699999999996E-2</c:v>
                </c:pt>
                <c:pt idx="235">
                  <c:v>-9.8739900000000005E-2</c:v>
                </c:pt>
                <c:pt idx="236">
                  <c:v>-0.10094599999999999</c:v>
                </c:pt>
                <c:pt idx="237">
                  <c:v>-8.4856699999999993E-2</c:v>
                </c:pt>
                <c:pt idx="238">
                  <c:v>-8.0315399999999995E-2</c:v>
                </c:pt>
                <c:pt idx="239">
                  <c:v>-9.8091200000000003E-2</c:v>
                </c:pt>
                <c:pt idx="240">
                  <c:v>-9.6793699999999996E-2</c:v>
                </c:pt>
                <c:pt idx="241">
                  <c:v>-0.116775</c:v>
                </c:pt>
                <c:pt idx="242">
                  <c:v>-8.0834400000000001E-2</c:v>
                </c:pt>
                <c:pt idx="243">
                  <c:v>-0.117035</c:v>
                </c:pt>
                <c:pt idx="244">
                  <c:v>-0.11963</c:v>
                </c:pt>
                <c:pt idx="245">
                  <c:v>-0.11872099999999999</c:v>
                </c:pt>
                <c:pt idx="246">
                  <c:v>-8.1223600000000007E-2</c:v>
                </c:pt>
                <c:pt idx="247">
                  <c:v>-9.6793699999999996E-2</c:v>
                </c:pt>
                <c:pt idx="248">
                  <c:v>-7.7720399999999995E-2</c:v>
                </c:pt>
                <c:pt idx="249">
                  <c:v>-6.5394099999999997E-2</c:v>
                </c:pt>
                <c:pt idx="250">
                  <c:v>-0.104708</c:v>
                </c:pt>
                <c:pt idx="251">
                  <c:v>-5.9814899999999997E-2</c:v>
                </c:pt>
                <c:pt idx="252">
                  <c:v>-9.5496200000000003E-2</c:v>
                </c:pt>
                <c:pt idx="253">
                  <c:v>-7.1492399999999998E-2</c:v>
                </c:pt>
                <c:pt idx="254">
                  <c:v>-0.113012</c:v>
                </c:pt>
                <c:pt idx="255">
                  <c:v>-0.11872099999999999</c:v>
                </c:pt>
                <c:pt idx="256">
                  <c:v>-8.2910399999999995E-2</c:v>
                </c:pt>
                <c:pt idx="257">
                  <c:v>-8.1093899999999997E-2</c:v>
                </c:pt>
                <c:pt idx="258">
                  <c:v>-9.4328400000000007E-2</c:v>
                </c:pt>
                <c:pt idx="259">
                  <c:v>-9.6144900000000005E-2</c:v>
                </c:pt>
                <c:pt idx="260">
                  <c:v>-8.4078200000000006E-2</c:v>
                </c:pt>
                <c:pt idx="261">
                  <c:v>-8.4467399999999998E-2</c:v>
                </c:pt>
                <c:pt idx="262">
                  <c:v>-8.1872399999999998E-2</c:v>
                </c:pt>
                <c:pt idx="263">
                  <c:v>-9.8091200000000003E-2</c:v>
                </c:pt>
                <c:pt idx="264">
                  <c:v>-0.102892</c:v>
                </c:pt>
                <c:pt idx="265">
                  <c:v>-7.0973400000000006E-2</c:v>
                </c:pt>
                <c:pt idx="266">
                  <c:v>-6.78594E-2</c:v>
                </c:pt>
                <c:pt idx="267">
                  <c:v>-6.9675899999999999E-2</c:v>
                </c:pt>
                <c:pt idx="268">
                  <c:v>-8.0445100000000005E-2</c:v>
                </c:pt>
                <c:pt idx="269">
                  <c:v>-0.121576</c:v>
                </c:pt>
                <c:pt idx="270">
                  <c:v>-0.113402</c:v>
                </c:pt>
                <c:pt idx="271">
                  <c:v>-8.1223600000000007E-2</c:v>
                </c:pt>
                <c:pt idx="272">
                  <c:v>-0.11275300000000001</c:v>
                </c:pt>
                <c:pt idx="273">
                  <c:v>-6.0204100000000003E-2</c:v>
                </c:pt>
                <c:pt idx="274">
                  <c:v>-9.7701899999999994E-2</c:v>
                </c:pt>
                <c:pt idx="275">
                  <c:v>-7.7071600000000004E-2</c:v>
                </c:pt>
                <c:pt idx="276">
                  <c:v>-9.4458200000000006E-2</c:v>
                </c:pt>
                <c:pt idx="277">
                  <c:v>-0.11872099999999999</c:v>
                </c:pt>
                <c:pt idx="278">
                  <c:v>-8.4986400000000004E-2</c:v>
                </c:pt>
                <c:pt idx="279">
                  <c:v>-9.8480399999999996E-2</c:v>
                </c:pt>
                <c:pt idx="280">
                  <c:v>-0.11612599999999999</c:v>
                </c:pt>
                <c:pt idx="281">
                  <c:v>-6.2020600000000002E-2</c:v>
                </c:pt>
                <c:pt idx="282">
                  <c:v>-8.1872399999999998E-2</c:v>
                </c:pt>
                <c:pt idx="283">
                  <c:v>-6.9027099999999994E-2</c:v>
                </c:pt>
                <c:pt idx="284">
                  <c:v>-9.4977199999999998E-2</c:v>
                </c:pt>
                <c:pt idx="285">
                  <c:v>-8.4337700000000002E-2</c:v>
                </c:pt>
                <c:pt idx="286">
                  <c:v>-0.110288</c:v>
                </c:pt>
                <c:pt idx="287">
                  <c:v>-0.117424</c:v>
                </c:pt>
                <c:pt idx="288">
                  <c:v>-9.2252399999999998E-2</c:v>
                </c:pt>
                <c:pt idx="289">
                  <c:v>-8.3688899999999997E-2</c:v>
                </c:pt>
                <c:pt idx="290">
                  <c:v>-7.9666600000000004E-2</c:v>
                </c:pt>
                <c:pt idx="291">
                  <c:v>-8.3299700000000004E-2</c:v>
                </c:pt>
                <c:pt idx="292">
                  <c:v>-9.5885399999999996E-2</c:v>
                </c:pt>
                <c:pt idx="293">
                  <c:v>-6.3707399999999997E-2</c:v>
                </c:pt>
                <c:pt idx="294">
                  <c:v>-0.102113</c:v>
                </c:pt>
                <c:pt idx="295">
                  <c:v>-9.9648200000000006E-2</c:v>
                </c:pt>
                <c:pt idx="296">
                  <c:v>-0.10315100000000001</c:v>
                </c:pt>
                <c:pt idx="297">
                  <c:v>-0.104189</c:v>
                </c:pt>
                <c:pt idx="298">
                  <c:v>-8.3040199999999995E-2</c:v>
                </c:pt>
                <c:pt idx="299">
                  <c:v>-5.2029800000000001E-2</c:v>
                </c:pt>
                <c:pt idx="300">
                  <c:v>-9.7961400000000004E-2</c:v>
                </c:pt>
                <c:pt idx="301">
                  <c:v>-0.102503</c:v>
                </c:pt>
                <c:pt idx="302">
                  <c:v>-9.6534200000000001E-2</c:v>
                </c:pt>
                <c:pt idx="303">
                  <c:v>-0.115478</c:v>
                </c:pt>
                <c:pt idx="304">
                  <c:v>-0.120278</c:v>
                </c:pt>
                <c:pt idx="305">
                  <c:v>-0.11872099999999999</c:v>
                </c:pt>
                <c:pt idx="306">
                  <c:v>-0.10392999999999999</c:v>
                </c:pt>
                <c:pt idx="307">
                  <c:v>-6.3837099999999994E-2</c:v>
                </c:pt>
                <c:pt idx="308">
                  <c:v>-0.13571900000000001</c:v>
                </c:pt>
                <c:pt idx="309">
                  <c:v>-9.6923400000000007E-2</c:v>
                </c:pt>
                <c:pt idx="310">
                  <c:v>-9.0825199999999995E-2</c:v>
                </c:pt>
                <c:pt idx="311">
                  <c:v>-6.8637900000000002E-2</c:v>
                </c:pt>
                <c:pt idx="312">
                  <c:v>-8.8100399999999995E-2</c:v>
                </c:pt>
                <c:pt idx="313">
                  <c:v>-6.3577599999999998E-2</c:v>
                </c:pt>
                <c:pt idx="314">
                  <c:v>-8.6283899999999997E-2</c:v>
                </c:pt>
                <c:pt idx="315">
                  <c:v>-7.1622099999999994E-2</c:v>
                </c:pt>
                <c:pt idx="316">
                  <c:v>-0.111455</c:v>
                </c:pt>
                <c:pt idx="317">
                  <c:v>-0.10198400000000001</c:v>
                </c:pt>
                <c:pt idx="318">
                  <c:v>-9.2901200000000003E-2</c:v>
                </c:pt>
                <c:pt idx="319">
                  <c:v>-9.39392E-2</c:v>
                </c:pt>
                <c:pt idx="320">
                  <c:v>-9.2511899999999994E-2</c:v>
                </c:pt>
                <c:pt idx="321">
                  <c:v>-0.105098</c:v>
                </c:pt>
                <c:pt idx="322">
                  <c:v>-0.102503</c:v>
                </c:pt>
                <c:pt idx="323">
                  <c:v>-0.116775</c:v>
                </c:pt>
                <c:pt idx="324">
                  <c:v>-0.117294</c:v>
                </c:pt>
                <c:pt idx="325">
                  <c:v>-9.7572199999999998E-2</c:v>
                </c:pt>
                <c:pt idx="326">
                  <c:v>-0.11418</c:v>
                </c:pt>
                <c:pt idx="327">
                  <c:v>-9.8739900000000005E-2</c:v>
                </c:pt>
                <c:pt idx="328">
                  <c:v>-0.10354099999999999</c:v>
                </c:pt>
                <c:pt idx="329">
                  <c:v>-0.117683</c:v>
                </c:pt>
                <c:pt idx="330">
                  <c:v>-9.2382199999999998E-2</c:v>
                </c:pt>
                <c:pt idx="331">
                  <c:v>-8.0704600000000001E-2</c:v>
                </c:pt>
                <c:pt idx="332">
                  <c:v>-9.7701899999999994E-2</c:v>
                </c:pt>
                <c:pt idx="333">
                  <c:v>-7.1881600000000004E-2</c:v>
                </c:pt>
                <c:pt idx="334">
                  <c:v>-0.110288</c:v>
                </c:pt>
                <c:pt idx="335">
                  <c:v>-9.2511899999999994E-2</c:v>
                </c:pt>
                <c:pt idx="336">
                  <c:v>-0.115867</c:v>
                </c:pt>
                <c:pt idx="337">
                  <c:v>-0.117424</c:v>
                </c:pt>
                <c:pt idx="338">
                  <c:v>-9.8739900000000005E-2</c:v>
                </c:pt>
                <c:pt idx="339">
                  <c:v>-0.100427</c:v>
                </c:pt>
                <c:pt idx="340">
                  <c:v>-8.5245899999999999E-2</c:v>
                </c:pt>
                <c:pt idx="341">
                  <c:v>-9.9648200000000006E-2</c:v>
                </c:pt>
                <c:pt idx="342">
                  <c:v>-8.7192199999999997E-2</c:v>
                </c:pt>
                <c:pt idx="343">
                  <c:v>-0.101465</c:v>
                </c:pt>
                <c:pt idx="344">
                  <c:v>-0.11833200000000001</c:v>
                </c:pt>
                <c:pt idx="345">
                  <c:v>-0.11755400000000001</c:v>
                </c:pt>
                <c:pt idx="346">
                  <c:v>-5.5273599999999999E-2</c:v>
                </c:pt>
                <c:pt idx="347">
                  <c:v>-0.11430999999999999</c:v>
                </c:pt>
                <c:pt idx="348">
                  <c:v>-6.69511E-2</c:v>
                </c:pt>
                <c:pt idx="349">
                  <c:v>-0.11755400000000001</c:v>
                </c:pt>
                <c:pt idx="350">
                  <c:v>-0.117294</c:v>
                </c:pt>
                <c:pt idx="351">
                  <c:v>-6.6561899999999993E-2</c:v>
                </c:pt>
                <c:pt idx="352">
                  <c:v>-9.9388699999999996E-2</c:v>
                </c:pt>
                <c:pt idx="353">
                  <c:v>-7.8628600000000007E-2</c:v>
                </c:pt>
                <c:pt idx="354">
                  <c:v>-0.120668</c:v>
                </c:pt>
                <c:pt idx="355">
                  <c:v>-0.116775</c:v>
                </c:pt>
                <c:pt idx="356">
                  <c:v>-0.112234</c:v>
                </c:pt>
                <c:pt idx="357">
                  <c:v>-0.117424</c:v>
                </c:pt>
                <c:pt idx="358">
                  <c:v>-6.4615599999999995E-2</c:v>
                </c:pt>
                <c:pt idx="359">
                  <c:v>-9.7182900000000003E-2</c:v>
                </c:pt>
                <c:pt idx="360">
                  <c:v>-0.114699</c:v>
                </c:pt>
                <c:pt idx="361">
                  <c:v>-9.8739900000000005E-2</c:v>
                </c:pt>
                <c:pt idx="362">
                  <c:v>-8.3299700000000004E-2</c:v>
                </c:pt>
                <c:pt idx="363">
                  <c:v>-0.11794300000000001</c:v>
                </c:pt>
                <c:pt idx="364">
                  <c:v>-9.8739900000000005E-2</c:v>
                </c:pt>
                <c:pt idx="365">
                  <c:v>-0.11612599999999999</c:v>
                </c:pt>
                <c:pt idx="366">
                  <c:v>-0.112883</c:v>
                </c:pt>
                <c:pt idx="367">
                  <c:v>-0.11534800000000001</c:v>
                </c:pt>
                <c:pt idx="368">
                  <c:v>-0.11833200000000001</c:v>
                </c:pt>
                <c:pt idx="369">
                  <c:v>-7.9277399999999998E-2</c:v>
                </c:pt>
                <c:pt idx="370">
                  <c:v>-0.11132599999999999</c:v>
                </c:pt>
                <c:pt idx="371">
                  <c:v>-0.125079</c:v>
                </c:pt>
                <c:pt idx="372">
                  <c:v>-0.117035</c:v>
                </c:pt>
                <c:pt idx="373">
                  <c:v>-9.6534200000000001E-2</c:v>
                </c:pt>
                <c:pt idx="374">
                  <c:v>-9.5885399999999996E-2</c:v>
                </c:pt>
                <c:pt idx="375">
                  <c:v>-0.11872099999999999</c:v>
                </c:pt>
                <c:pt idx="376">
                  <c:v>-0.115088</c:v>
                </c:pt>
                <c:pt idx="377">
                  <c:v>-9.8869700000000005E-2</c:v>
                </c:pt>
                <c:pt idx="378">
                  <c:v>-7.9666600000000004E-2</c:v>
                </c:pt>
                <c:pt idx="379">
                  <c:v>-0.12391099999999999</c:v>
                </c:pt>
                <c:pt idx="380">
                  <c:v>-0.122095</c:v>
                </c:pt>
                <c:pt idx="381">
                  <c:v>-0.105487</c:v>
                </c:pt>
                <c:pt idx="382">
                  <c:v>-9.2252399999999998E-2</c:v>
                </c:pt>
                <c:pt idx="383">
                  <c:v>-0.11833200000000001</c:v>
                </c:pt>
                <c:pt idx="384">
                  <c:v>-0.115867</c:v>
                </c:pt>
                <c:pt idx="385">
                  <c:v>-9.8350699999999999E-2</c:v>
                </c:pt>
                <c:pt idx="386">
                  <c:v>-0.12533900000000001</c:v>
                </c:pt>
                <c:pt idx="387">
                  <c:v>-0.115867</c:v>
                </c:pt>
                <c:pt idx="388">
                  <c:v>-0.115478</c:v>
                </c:pt>
                <c:pt idx="389">
                  <c:v>-0.11573700000000001</c:v>
                </c:pt>
                <c:pt idx="390">
                  <c:v>-0.13610800000000001</c:v>
                </c:pt>
                <c:pt idx="391">
                  <c:v>-9.5885399999999996E-2</c:v>
                </c:pt>
                <c:pt idx="392">
                  <c:v>-8.1612900000000002E-2</c:v>
                </c:pt>
                <c:pt idx="393">
                  <c:v>-0.122225</c:v>
                </c:pt>
                <c:pt idx="394">
                  <c:v>-0.13766500000000001</c:v>
                </c:pt>
                <c:pt idx="395">
                  <c:v>-8.6283899999999997E-2</c:v>
                </c:pt>
                <c:pt idx="396">
                  <c:v>-0.11573700000000001</c:v>
                </c:pt>
                <c:pt idx="397">
                  <c:v>-0.11418</c:v>
                </c:pt>
                <c:pt idx="398">
                  <c:v>-0.11612599999999999</c:v>
                </c:pt>
                <c:pt idx="399">
                  <c:v>-0.12910099999999999</c:v>
                </c:pt>
                <c:pt idx="400">
                  <c:v>-7.9017900000000002E-2</c:v>
                </c:pt>
                <c:pt idx="401">
                  <c:v>-0.112493</c:v>
                </c:pt>
                <c:pt idx="402">
                  <c:v>-0.113272</c:v>
                </c:pt>
                <c:pt idx="403">
                  <c:v>-0.10055600000000001</c:v>
                </c:pt>
                <c:pt idx="404">
                  <c:v>-0.122225</c:v>
                </c:pt>
                <c:pt idx="405">
                  <c:v>-0.11963</c:v>
                </c:pt>
                <c:pt idx="406">
                  <c:v>-0.135848</c:v>
                </c:pt>
                <c:pt idx="407">
                  <c:v>-0.11937</c:v>
                </c:pt>
                <c:pt idx="408">
                  <c:v>-0.13571900000000001</c:v>
                </c:pt>
                <c:pt idx="409">
                  <c:v>-0.13610800000000001</c:v>
                </c:pt>
                <c:pt idx="410">
                  <c:v>-9.4717700000000002E-2</c:v>
                </c:pt>
                <c:pt idx="411">
                  <c:v>-9.7053200000000006E-2</c:v>
                </c:pt>
                <c:pt idx="412">
                  <c:v>-0.115997</c:v>
                </c:pt>
                <c:pt idx="413">
                  <c:v>-9.8999400000000001E-2</c:v>
                </c:pt>
                <c:pt idx="414">
                  <c:v>-0.121835</c:v>
                </c:pt>
                <c:pt idx="415">
                  <c:v>-0.117164</c:v>
                </c:pt>
                <c:pt idx="416">
                  <c:v>-0.112493</c:v>
                </c:pt>
                <c:pt idx="417">
                  <c:v>-9.2901200000000003E-2</c:v>
                </c:pt>
                <c:pt idx="418">
                  <c:v>-0.14116799999999999</c:v>
                </c:pt>
                <c:pt idx="419">
                  <c:v>-9.7182900000000003E-2</c:v>
                </c:pt>
                <c:pt idx="420">
                  <c:v>-0.13325300000000001</c:v>
                </c:pt>
                <c:pt idx="421">
                  <c:v>-8.5635199999999995E-2</c:v>
                </c:pt>
                <c:pt idx="422">
                  <c:v>-9.5106899999999994E-2</c:v>
                </c:pt>
                <c:pt idx="423">
                  <c:v>-0.110677</c:v>
                </c:pt>
                <c:pt idx="424">
                  <c:v>-9.0565699999999999E-2</c:v>
                </c:pt>
                <c:pt idx="425">
                  <c:v>-0.114699</c:v>
                </c:pt>
                <c:pt idx="426">
                  <c:v>-0.13312399999999999</c:v>
                </c:pt>
                <c:pt idx="427">
                  <c:v>-0.135329</c:v>
                </c:pt>
                <c:pt idx="428">
                  <c:v>-0.110028</c:v>
                </c:pt>
                <c:pt idx="429">
                  <c:v>-9.5496200000000003E-2</c:v>
                </c:pt>
                <c:pt idx="430">
                  <c:v>-0.134162</c:v>
                </c:pt>
                <c:pt idx="431">
                  <c:v>-0.11937</c:v>
                </c:pt>
                <c:pt idx="432">
                  <c:v>-0.13571900000000001</c:v>
                </c:pt>
                <c:pt idx="433">
                  <c:v>-0.113272</c:v>
                </c:pt>
                <c:pt idx="434">
                  <c:v>-0.105098</c:v>
                </c:pt>
                <c:pt idx="435">
                  <c:v>-0.135848</c:v>
                </c:pt>
                <c:pt idx="436">
                  <c:v>-0.11573700000000001</c:v>
                </c:pt>
                <c:pt idx="437">
                  <c:v>-0.11872099999999999</c:v>
                </c:pt>
                <c:pt idx="438">
                  <c:v>-0.118462</c:v>
                </c:pt>
                <c:pt idx="439">
                  <c:v>-0.11833200000000001</c:v>
                </c:pt>
                <c:pt idx="440">
                  <c:v>-0.11833200000000001</c:v>
                </c:pt>
                <c:pt idx="441">
                  <c:v>-0.13351299999999999</c:v>
                </c:pt>
                <c:pt idx="442">
                  <c:v>-0.102632</c:v>
                </c:pt>
                <c:pt idx="443">
                  <c:v>-0.115478</c:v>
                </c:pt>
                <c:pt idx="444">
                  <c:v>-0.112883</c:v>
                </c:pt>
                <c:pt idx="445">
                  <c:v>-0.135459</c:v>
                </c:pt>
                <c:pt idx="446">
                  <c:v>-0.13870299999999999</c:v>
                </c:pt>
                <c:pt idx="447">
                  <c:v>-0.134681</c:v>
                </c:pt>
                <c:pt idx="448">
                  <c:v>-0.13325300000000001</c:v>
                </c:pt>
                <c:pt idx="449">
                  <c:v>-0.112883</c:v>
                </c:pt>
                <c:pt idx="450">
                  <c:v>-0.117294</c:v>
                </c:pt>
                <c:pt idx="451">
                  <c:v>-0.13610800000000001</c:v>
                </c:pt>
                <c:pt idx="452">
                  <c:v>-0.13000999999999999</c:v>
                </c:pt>
                <c:pt idx="453">
                  <c:v>-0.12533900000000001</c:v>
                </c:pt>
                <c:pt idx="454">
                  <c:v>-0.13610800000000001</c:v>
                </c:pt>
                <c:pt idx="455">
                  <c:v>-0.11430999999999999</c:v>
                </c:pt>
                <c:pt idx="456">
                  <c:v>-9.2382199999999998E-2</c:v>
                </c:pt>
                <c:pt idx="457">
                  <c:v>-0.14674799999999999</c:v>
                </c:pt>
                <c:pt idx="458">
                  <c:v>-0.13325300000000001</c:v>
                </c:pt>
                <c:pt idx="459">
                  <c:v>-8.0445100000000005E-2</c:v>
                </c:pt>
                <c:pt idx="460">
                  <c:v>-0.13351299999999999</c:v>
                </c:pt>
                <c:pt idx="461">
                  <c:v>-0.101205</c:v>
                </c:pt>
                <c:pt idx="462">
                  <c:v>-0.13312399999999999</c:v>
                </c:pt>
                <c:pt idx="463">
                  <c:v>-9.5106899999999994E-2</c:v>
                </c:pt>
                <c:pt idx="464">
                  <c:v>-0.118981</c:v>
                </c:pt>
                <c:pt idx="465">
                  <c:v>-0.112883</c:v>
                </c:pt>
                <c:pt idx="466">
                  <c:v>-0.11418</c:v>
                </c:pt>
                <c:pt idx="467">
                  <c:v>-0.118851</c:v>
                </c:pt>
                <c:pt idx="468">
                  <c:v>-0.128972</c:v>
                </c:pt>
                <c:pt idx="469">
                  <c:v>-0.13351299999999999</c:v>
                </c:pt>
                <c:pt idx="470">
                  <c:v>-0.117294</c:v>
                </c:pt>
                <c:pt idx="471">
                  <c:v>-0.113272</c:v>
                </c:pt>
                <c:pt idx="472">
                  <c:v>-0.13325300000000001</c:v>
                </c:pt>
                <c:pt idx="473">
                  <c:v>-9.8480399999999996E-2</c:v>
                </c:pt>
                <c:pt idx="474">
                  <c:v>-0.11573700000000001</c:v>
                </c:pt>
                <c:pt idx="475">
                  <c:v>-0.104708</c:v>
                </c:pt>
                <c:pt idx="476">
                  <c:v>-0.103411</c:v>
                </c:pt>
                <c:pt idx="477">
                  <c:v>-0.116905</c:v>
                </c:pt>
                <c:pt idx="478">
                  <c:v>-0.13597799999999999</c:v>
                </c:pt>
                <c:pt idx="479">
                  <c:v>-0.113012</c:v>
                </c:pt>
                <c:pt idx="480">
                  <c:v>-0.167767</c:v>
                </c:pt>
                <c:pt idx="481">
                  <c:v>-0.111974</c:v>
                </c:pt>
                <c:pt idx="482">
                  <c:v>-0.15038099999999999</c:v>
                </c:pt>
                <c:pt idx="483">
                  <c:v>-0.148175</c:v>
                </c:pt>
                <c:pt idx="484">
                  <c:v>-0.13610800000000001</c:v>
                </c:pt>
                <c:pt idx="485">
                  <c:v>-8.4078200000000006E-2</c:v>
                </c:pt>
                <c:pt idx="486">
                  <c:v>-0.112883</c:v>
                </c:pt>
                <c:pt idx="487">
                  <c:v>-0.13558899999999999</c:v>
                </c:pt>
                <c:pt idx="488">
                  <c:v>-9.5496200000000003E-2</c:v>
                </c:pt>
                <c:pt idx="489">
                  <c:v>-0.112883</c:v>
                </c:pt>
                <c:pt idx="490">
                  <c:v>-0.114829</c:v>
                </c:pt>
                <c:pt idx="491">
                  <c:v>-0.13208600000000001</c:v>
                </c:pt>
                <c:pt idx="492">
                  <c:v>-0.12988</c:v>
                </c:pt>
                <c:pt idx="493">
                  <c:v>-0.11392099999999999</c:v>
                </c:pt>
                <c:pt idx="494">
                  <c:v>-0.14532</c:v>
                </c:pt>
                <c:pt idx="495">
                  <c:v>-0.11430999999999999</c:v>
                </c:pt>
                <c:pt idx="496">
                  <c:v>-0.11924</c:v>
                </c:pt>
                <c:pt idx="497">
                  <c:v>-9.5496200000000003E-2</c:v>
                </c:pt>
                <c:pt idx="498">
                  <c:v>-0.117424</c:v>
                </c:pt>
                <c:pt idx="499">
                  <c:v>-0.11314200000000001</c:v>
                </c:pt>
                <c:pt idx="500">
                  <c:v>-0.132605</c:v>
                </c:pt>
                <c:pt idx="501">
                  <c:v>-0.132215</c:v>
                </c:pt>
                <c:pt idx="502">
                  <c:v>-9.2641699999999993E-2</c:v>
                </c:pt>
                <c:pt idx="503">
                  <c:v>-0.115478</c:v>
                </c:pt>
                <c:pt idx="504">
                  <c:v>-0.134681</c:v>
                </c:pt>
                <c:pt idx="505">
                  <c:v>-9.1473899999999997E-2</c:v>
                </c:pt>
                <c:pt idx="506">
                  <c:v>-0.13766500000000001</c:v>
                </c:pt>
                <c:pt idx="507">
                  <c:v>-9.8480399999999996E-2</c:v>
                </c:pt>
                <c:pt idx="508">
                  <c:v>-0.13429099999999999</c:v>
                </c:pt>
                <c:pt idx="509">
                  <c:v>-0.11093600000000001</c:v>
                </c:pt>
                <c:pt idx="510">
                  <c:v>-0.128193</c:v>
                </c:pt>
                <c:pt idx="511">
                  <c:v>-0.13571900000000001</c:v>
                </c:pt>
                <c:pt idx="512">
                  <c:v>-0.13273399999999999</c:v>
                </c:pt>
                <c:pt idx="513">
                  <c:v>-0.11924</c:v>
                </c:pt>
                <c:pt idx="514">
                  <c:v>-6.0982599999999998E-2</c:v>
                </c:pt>
                <c:pt idx="515">
                  <c:v>-9.5496200000000003E-2</c:v>
                </c:pt>
                <c:pt idx="516">
                  <c:v>-9.7961400000000004E-2</c:v>
                </c:pt>
                <c:pt idx="517">
                  <c:v>-0.11405</c:v>
                </c:pt>
                <c:pt idx="518">
                  <c:v>-0.11534800000000001</c:v>
                </c:pt>
                <c:pt idx="519">
                  <c:v>-0.115088</c:v>
                </c:pt>
                <c:pt idx="520">
                  <c:v>-0.118202</c:v>
                </c:pt>
                <c:pt idx="521">
                  <c:v>-9.3809400000000001E-2</c:v>
                </c:pt>
                <c:pt idx="522">
                  <c:v>-0.11132599999999999</c:v>
                </c:pt>
                <c:pt idx="523">
                  <c:v>-0.11573700000000001</c:v>
                </c:pt>
                <c:pt idx="524">
                  <c:v>-0.13649700000000001</c:v>
                </c:pt>
                <c:pt idx="525">
                  <c:v>-0.13649700000000001</c:v>
                </c:pt>
                <c:pt idx="526">
                  <c:v>-0.14052000000000001</c:v>
                </c:pt>
                <c:pt idx="527">
                  <c:v>-0.12975</c:v>
                </c:pt>
                <c:pt idx="528">
                  <c:v>-9.5496200000000003E-2</c:v>
                </c:pt>
                <c:pt idx="529">
                  <c:v>-0.13494</c:v>
                </c:pt>
                <c:pt idx="530">
                  <c:v>-0.118851</c:v>
                </c:pt>
                <c:pt idx="531">
                  <c:v>-7.8369099999999997E-2</c:v>
                </c:pt>
                <c:pt idx="532">
                  <c:v>-0.128193</c:v>
                </c:pt>
                <c:pt idx="533">
                  <c:v>-0.114829</c:v>
                </c:pt>
                <c:pt idx="534">
                  <c:v>-8.7192199999999997E-2</c:v>
                </c:pt>
                <c:pt idx="535">
                  <c:v>-0.14674799999999999</c:v>
                </c:pt>
                <c:pt idx="536">
                  <c:v>-0.12988</c:v>
                </c:pt>
                <c:pt idx="537">
                  <c:v>-0.11314200000000001</c:v>
                </c:pt>
                <c:pt idx="538">
                  <c:v>-0.115867</c:v>
                </c:pt>
                <c:pt idx="539">
                  <c:v>-0.11534800000000001</c:v>
                </c:pt>
                <c:pt idx="540">
                  <c:v>-0.109379</c:v>
                </c:pt>
                <c:pt idx="541">
                  <c:v>-9.4198699999999996E-2</c:v>
                </c:pt>
                <c:pt idx="542">
                  <c:v>-0.115478</c:v>
                </c:pt>
                <c:pt idx="543">
                  <c:v>-0.103022</c:v>
                </c:pt>
                <c:pt idx="544">
                  <c:v>-0.13156699999999999</c:v>
                </c:pt>
                <c:pt idx="545">
                  <c:v>-9.1473899999999997E-2</c:v>
                </c:pt>
                <c:pt idx="546">
                  <c:v>-0.13571900000000001</c:v>
                </c:pt>
                <c:pt idx="547">
                  <c:v>-0.11132599999999999</c:v>
                </c:pt>
                <c:pt idx="548">
                  <c:v>-0.11418</c:v>
                </c:pt>
                <c:pt idx="549">
                  <c:v>-0.11171499999999999</c:v>
                </c:pt>
                <c:pt idx="550">
                  <c:v>-0.101854</c:v>
                </c:pt>
                <c:pt idx="551">
                  <c:v>-0.115867</c:v>
                </c:pt>
                <c:pt idx="552">
                  <c:v>-0.113791</c:v>
                </c:pt>
                <c:pt idx="553">
                  <c:v>-0.118981</c:v>
                </c:pt>
                <c:pt idx="554">
                  <c:v>-0.11093600000000001</c:v>
                </c:pt>
                <c:pt idx="555">
                  <c:v>-9.5496200000000003E-2</c:v>
                </c:pt>
                <c:pt idx="556">
                  <c:v>-9.8999400000000001E-2</c:v>
                </c:pt>
                <c:pt idx="557">
                  <c:v>-0.112883</c:v>
                </c:pt>
                <c:pt idx="558">
                  <c:v>-0.14519099999999999</c:v>
                </c:pt>
                <c:pt idx="559">
                  <c:v>-9.6793699999999996E-2</c:v>
                </c:pt>
                <c:pt idx="560">
                  <c:v>-0.14830499999999999</c:v>
                </c:pt>
                <c:pt idx="561">
                  <c:v>-0.116645</c:v>
                </c:pt>
                <c:pt idx="562">
                  <c:v>-0.100816</c:v>
                </c:pt>
                <c:pt idx="563">
                  <c:v>-0.115867</c:v>
                </c:pt>
                <c:pt idx="564">
                  <c:v>-0.13714599999999999</c:v>
                </c:pt>
                <c:pt idx="565">
                  <c:v>-8.4467399999999998E-2</c:v>
                </c:pt>
                <c:pt idx="566">
                  <c:v>-0.11651599999999999</c:v>
                </c:pt>
                <c:pt idx="567">
                  <c:v>-0.115088</c:v>
                </c:pt>
                <c:pt idx="568">
                  <c:v>-0.11275300000000001</c:v>
                </c:pt>
                <c:pt idx="569">
                  <c:v>-0.11911099999999999</c:v>
                </c:pt>
                <c:pt idx="570">
                  <c:v>-9.2511899999999994E-2</c:v>
                </c:pt>
                <c:pt idx="571">
                  <c:v>-9.3679700000000005E-2</c:v>
                </c:pt>
                <c:pt idx="572">
                  <c:v>-0.11963</c:v>
                </c:pt>
                <c:pt idx="573">
                  <c:v>-0.11093600000000001</c:v>
                </c:pt>
                <c:pt idx="574">
                  <c:v>-0.100686</c:v>
                </c:pt>
                <c:pt idx="575">
                  <c:v>-9.5106899999999994E-2</c:v>
                </c:pt>
                <c:pt idx="576">
                  <c:v>-0.11872099999999999</c:v>
                </c:pt>
                <c:pt idx="577">
                  <c:v>-0.11392099999999999</c:v>
                </c:pt>
                <c:pt idx="578">
                  <c:v>-0.13558899999999999</c:v>
                </c:pt>
                <c:pt idx="579">
                  <c:v>-0.134681</c:v>
                </c:pt>
                <c:pt idx="580">
                  <c:v>-0.116256</c:v>
                </c:pt>
                <c:pt idx="581">
                  <c:v>-0.113012</c:v>
                </c:pt>
                <c:pt idx="582">
                  <c:v>-0.13597799999999999</c:v>
                </c:pt>
                <c:pt idx="583">
                  <c:v>-9.9258899999999997E-2</c:v>
                </c:pt>
                <c:pt idx="584">
                  <c:v>-0.11392099999999999</c:v>
                </c:pt>
                <c:pt idx="585">
                  <c:v>-0.11573700000000001</c:v>
                </c:pt>
                <c:pt idx="586">
                  <c:v>-9.5496200000000003E-2</c:v>
                </c:pt>
                <c:pt idx="587">
                  <c:v>-0.135329</c:v>
                </c:pt>
                <c:pt idx="588">
                  <c:v>-0.11651599999999999</c:v>
                </c:pt>
                <c:pt idx="589">
                  <c:v>-0.13636699999999999</c:v>
                </c:pt>
                <c:pt idx="590">
                  <c:v>-0.115867</c:v>
                </c:pt>
                <c:pt idx="591">
                  <c:v>-7.8628600000000007E-2</c:v>
                </c:pt>
                <c:pt idx="592">
                  <c:v>-0.112493</c:v>
                </c:pt>
                <c:pt idx="593">
                  <c:v>-0.11833200000000001</c:v>
                </c:pt>
                <c:pt idx="594">
                  <c:v>-0.11872099999999999</c:v>
                </c:pt>
                <c:pt idx="595">
                  <c:v>0.19190099999999999</c:v>
                </c:pt>
                <c:pt idx="596">
                  <c:v>3.1398299999999999</c:v>
                </c:pt>
                <c:pt idx="597">
                  <c:v>3.0602900000000002</c:v>
                </c:pt>
                <c:pt idx="598">
                  <c:v>3.0838999999999999</c:v>
                </c:pt>
                <c:pt idx="599">
                  <c:v>3.0705399999999998</c:v>
                </c:pt>
                <c:pt idx="600">
                  <c:v>3.0711900000000001</c:v>
                </c:pt>
                <c:pt idx="601">
                  <c:v>3.0945399999999998</c:v>
                </c:pt>
                <c:pt idx="602">
                  <c:v>3.0837699999999999</c:v>
                </c:pt>
                <c:pt idx="603">
                  <c:v>3.10791</c:v>
                </c:pt>
                <c:pt idx="604">
                  <c:v>3.1049199999999999</c:v>
                </c:pt>
                <c:pt idx="605">
                  <c:v>3.1116700000000002</c:v>
                </c:pt>
                <c:pt idx="606">
                  <c:v>3.1223100000000001</c:v>
                </c:pt>
                <c:pt idx="607">
                  <c:v>3.0874100000000002</c:v>
                </c:pt>
                <c:pt idx="608">
                  <c:v>3.07443</c:v>
                </c:pt>
                <c:pt idx="609">
                  <c:v>3.1227</c:v>
                </c:pt>
                <c:pt idx="610">
                  <c:v>3.0988199999999999</c:v>
                </c:pt>
                <c:pt idx="611">
                  <c:v>3.1049199999999999</c:v>
                </c:pt>
                <c:pt idx="612">
                  <c:v>3.0912999999999999</c:v>
                </c:pt>
                <c:pt idx="613">
                  <c:v>3.0886999999999998</c:v>
                </c:pt>
                <c:pt idx="614">
                  <c:v>3.1070000000000002</c:v>
                </c:pt>
                <c:pt idx="615">
                  <c:v>3.05484</c:v>
                </c:pt>
                <c:pt idx="616">
                  <c:v>3.1051799999999998</c:v>
                </c:pt>
                <c:pt idx="617">
                  <c:v>3.073</c:v>
                </c:pt>
                <c:pt idx="618">
                  <c:v>3.0814400000000002</c:v>
                </c:pt>
                <c:pt idx="619">
                  <c:v>3.08819</c:v>
                </c:pt>
                <c:pt idx="620">
                  <c:v>3.0818300000000001</c:v>
                </c:pt>
                <c:pt idx="621">
                  <c:v>3.0905200000000002</c:v>
                </c:pt>
                <c:pt idx="622">
                  <c:v>3.1049199999999999</c:v>
                </c:pt>
                <c:pt idx="623">
                  <c:v>3.0867599999999999</c:v>
                </c:pt>
                <c:pt idx="624">
                  <c:v>3.1080399999999999</c:v>
                </c:pt>
                <c:pt idx="625">
                  <c:v>3.07443</c:v>
                </c:pt>
                <c:pt idx="626">
                  <c:v>3.1098499999999998</c:v>
                </c:pt>
                <c:pt idx="627">
                  <c:v>3.10012</c:v>
                </c:pt>
                <c:pt idx="628">
                  <c:v>3.0709300000000002</c:v>
                </c:pt>
                <c:pt idx="629">
                  <c:v>3.0713200000000001</c:v>
                </c:pt>
                <c:pt idx="630">
                  <c:v>3.10778</c:v>
                </c:pt>
                <c:pt idx="631">
                  <c:v>3.1450200000000001</c:v>
                </c:pt>
                <c:pt idx="632">
                  <c:v>3.1020699999999999</c:v>
                </c:pt>
                <c:pt idx="633">
                  <c:v>3.1034999999999999</c:v>
                </c:pt>
                <c:pt idx="634">
                  <c:v>3.1263299999999998</c:v>
                </c:pt>
                <c:pt idx="635">
                  <c:v>3.0831300000000001</c:v>
                </c:pt>
                <c:pt idx="636">
                  <c:v>3.0857199999999998</c:v>
                </c:pt>
                <c:pt idx="637">
                  <c:v>3.1053099999999998</c:v>
                </c:pt>
                <c:pt idx="638">
                  <c:v>3.1057000000000001</c:v>
                </c:pt>
                <c:pt idx="639">
                  <c:v>3.0867599999999999</c:v>
                </c:pt>
                <c:pt idx="640">
                  <c:v>3.1428099999999999</c:v>
                </c:pt>
                <c:pt idx="641">
                  <c:v>3.1023299999999998</c:v>
                </c:pt>
                <c:pt idx="642">
                  <c:v>3.12127</c:v>
                </c:pt>
                <c:pt idx="643">
                  <c:v>3.1023299999999998</c:v>
                </c:pt>
                <c:pt idx="644">
                  <c:v>3.13645</c:v>
                </c:pt>
                <c:pt idx="645">
                  <c:v>3.0920800000000002</c:v>
                </c:pt>
                <c:pt idx="646">
                  <c:v>3.13775</c:v>
                </c:pt>
                <c:pt idx="647">
                  <c:v>3.1610999999999998</c:v>
                </c:pt>
                <c:pt idx="648">
                  <c:v>3.1037599999999999</c:v>
                </c:pt>
                <c:pt idx="649">
                  <c:v>3.1051799999999998</c:v>
                </c:pt>
                <c:pt idx="650">
                  <c:v>3.1049199999999999</c:v>
                </c:pt>
                <c:pt idx="651">
                  <c:v>3.1413799999999998</c:v>
                </c:pt>
                <c:pt idx="652">
                  <c:v>3.1053099999999998</c:v>
                </c:pt>
                <c:pt idx="653">
                  <c:v>3.0807899999999999</c:v>
                </c:pt>
                <c:pt idx="654">
                  <c:v>3.11958</c:v>
                </c:pt>
                <c:pt idx="655">
                  <c:v>3.0928599999999999</c:v>
                </c:pt>
                <c:pt idx="656">
                  <c:v>3.1220500000000002</c:v>
                </c:pt>
                <c:pt idx="657">
                  <c:v>3.1166</c:v>
                </c:pt>
                <c:pt idx="658">
                  <c:v>3.12452</c:v>
                </c:pt>
                <c:pt idx="659">
                  <c:v>3.1221800000000002</c:v>
                </c:pt>
                <c:pt idx="660">
                  <c:v>3.1042700000000001</c:v>
                </c:pt>
                <c:pt idx="661">
                  <c:v>3.1188099999999999</c:v>
                </c:pt>
                <c:pt idx="662">
                  <c:v>3.1210100000000001</c:v>
                </c:pt>
                <c:pt idx="663">
                  <c:v>3.13957</c:v>
                </c:pt>
                <c:pt idx="664">
                  <c:v>3.13775</c:v>
                </c:pt>
                <c:pt idx="665">
                  <c:v>3.1386599999999998</c:v>
                </c:pt>
                <c:pt idx="666">
                  <c:v>3.1027200000000001</c:v>
                </c:pt>
                <c:pt idx="667">
                  <c:v>3.1369699999999998</c:v>
                </c:pt>
                <c:pt idx="668">
                  <c:v>3.1051799999999998</c:v>
                </c:pt>
                <c:pt idx="669">
                  <c:v>3.1248999999999998</c:v>
                </c:pt>
                <c:pt idx="670">
                  <c:v>3.1189399999999998</c:v>
                </c:pt>
                <c:pt idx="671">
                  <c:v>3.1261999999999999</c:v>
                </c:pt>
                <c:pt idx="672">
                  <c:v>3.1237400000000002</c:v>
                </c:pt>
                <c:pt idx="673">
                  <c:v>3.1219199999999998</c:v>
                </c:pt>
                <c:pt idx="674">
                  <c:v>3.1260699999999999</c:v>
                </c:pt>
                <c:pt idx="675">
                  <c:v>3.1223100000000001</c:v>
                </c:pt>
                <c:pt idx="676">
                  <c:v>3.1223100000000001</c:v>
                </c:pt>
                <c:pt idx="677">
                  <c:v>3.1432000000000002</c:v>
                </c:pt>
                <c:pt idx="678">
                  <c:v>3.1368399999999999</c:v>
                </c:pt>
                <c:pt idx="679">
                  <c:v>3.1207500000000001</c:v>
                </c:pt>
                <c:pt idx="680">
                  <c:v>3.13944</c:v>
                </c:pt>
                <c:pt idx="681">
                  <c:v>3.1491699999999998</c:v>
                </c:pt>
                <c:pt idx="682">
                  <c:v>3.1594199999999999</c:v>
                </c:pt>
                <c:pt idx="683">
                  <c:v>3.1566900000000002</c:v>
                </c:pt>
                <c:pt idx="684">
                  <c:v>3.1158199999999998</c:v>
                </c:pt>
                <c:pt idx="685">
                  <c:v>3.13957</c:v>
                </c:pt>
                <c:pt idx="686">
                  <c:v>3.1557900000000001</c:v>
                </c:pt>
                <c:pt idx="687">
                  <c:v>3.1271100000000001</c:v>
                </c:pt>
                <c:pt idx="688">
                  <c:v>3.1198399999999999</c:v>
                </c:pt>
                <c:pt idx="689">
                  <c:v>3.1339899999999998</c:v>
                </c:pt>
                <c:pt idx="690">
                  <c:v>3.1169899999999999</c:v>
                </c:pt>
                <c:pt idx="691">
                  <c:v>3.1329500000000001</c:v>
                </c:pt>
                <c:pt idx="692">
                  <c:v>3.13775</c:v>
                </c:pt>
                <c:pt idx="693">
                  <c:v>3.12581</c:v>
                </c:pt>
                <c:pt idx="694">
                  <c:v>3.14398</c:v>
                </c:pt>
                <c:pt idx="695">
                  <c:v>3.1374900000000001</c:v>
                </c:pt>
                <c:pt idx="696">
                  <c:v>3.1451500000000001</c:v>
                </c:pt>
                <c:pt idx="697">
                  <c:v>3.1241300000000001</c:v>
                </c:pt>
                <c:pt idx="698">
                  <c:v>3.1390500000000001</c:v>
                </c:pt>
                <c:pt idx="699">
                  <c:v>3.1399599999999999</c:v>
                </c:pt>
                <c:pt idx="700">
                  <c:v>3.0990799999999998</c:v>
                </c:pt>
                <c:pt idx="701">
                  <c:v>3.12452</c:v>
                </c:pt>
                <c:pt idx="702">
                  <c:v>3.1520199999999998</c:v>
                </c:pt>
                <c:pt idx="703">
                  <c:v>3.1768000000000001</c:v>
                </c:pt>
                <c:pt idx="704">
                  <c:v>3.1389200000000002</c:v>
                </c:pt>
                <c:pt idx="705">
                  <c:v>3.12296</c:v>
                </c:pt>
                <c:pt idx="706">
                  <c:v>3.1198399999999999</c:v>
                </c:pt>
                <c:pt idx="707">
                  <c:v>3.1355400000000002</c:v>
                </c:pt>
                <c:pt idx="708">
                  <c:v>3.1051799999999998</c:v>
                </c:pt>
                <c:pt idx="709">
                  <c:v>3.1557900000000001</c:v>
                </c:pt>
                <c:pt idx="710">
                  <c:v>3.1200999999999999</c:v>
                </c:pt>
                <c:pt idx="711">
                  <c:v>3.1219199999999998</c:v>
                </c:pt>
                <c:pt idx="712">
                  <c:v>3.1232199999999999</c:v>
                </c:pt>
                <c:pt idx="713">
                  <c:v>3.1413799999999998</c:v>
                </c:pt>
                <c:pt idx="714">
                  <c:v>3.1508500000000002</c:v>
                </c:pt>
                <c:pt idx="715">
                  <c:v>3.1790099999999999</c:v>
                </c:pt>
                <c:pt idx="716">
                  <c:v>3.1094599999999999</c:v>
                </c:pt>
                <c:pt idx="717">
                  <c:v>3.1359300000000001</c:v>
                </c:pt>
                <c:pt idx="718">
                  <c:v>3.1413799999999998</c:v>
                </c:pt>
                <c:pt idx="719">
                  <c:v>3.1204900000000002</c:v>
                </c:pt>
                <c:pt idx="720">
                  <c:v>3.1504699999999999</c:v>
                </c:pt>
                <c:pt idx="721">
                  <c:v>3.1583800000000002</c:v>
                </c:pt>
                <c:pt idx="722">
                  <c:v>3.15734</c:v>
                </c:pt>
                <c:pt idx="723">
                  <c:v>3.15604</c:v>
                </c:pt>
                <c:pt idx="724">
                  <c:v>3.1381399999999999</c:v>
                </c:pt>
                <c:pt idx="725">
                  <c:v>3.1173799999999998</c:v>
                </c:pt>
                <c:pt idx="726">
                  <c:v>3.1524100000000002</c:v>
                </c:pt>
                <c:pt idx="727">
                  <c:v>3.13619</c:v>
                </c:pt>
                <c:pt idx="728">
                  <c:v>3.1406000000000001</c:v>
                </c:pt>
                <c:pt idx="729">
                  <c:v>3.15293</c:v>
                </c:pt>
                <c:pt idx="730">
                  <c:v>3.1269800000000001</c:v>
                </c:pt>
                <c:pt idx="731">
                  <c:v>3.1208800000000001</c:v>
                </c:pt>
                <c:pt idx="732">
                  <c:v>3.1711</c:v>
                </c:pt>
                <c:pt idx="733">
                  <c:v>3.1557900000000001</c:v>
                </c:pt>
                <c:pt idx="734">
                  <c:v>3.12737</c:v>
                </c:pt>
                <c:pt idx="735">
                  <c:v>3.1447600000000002</c:v>
                </c:pt>
                <c:pt idx="736">
                  <c:v>3.1494300000000002</c:v>
                </c:pt>
                <c:pt idx="737">
                  <c:v>3.1568200000000002</c:v>
                </c:pt>
                <c:pt idx="738">
                  <c:v>3.1602000000000001</c:v>
                </c:pt>
                <c:pt idx="739">
                  <c:v>3.1511100000000001</c:v>
                </c:pt>
                <c:pt idx="740">
                  <c:v>3.1250300000000002</c:v>
                </c:pt>
                <c:pt idx="741">
                  <c:v>3.15021</c:v>
                </c:pt>
                <c:pt idx="742">
                  <c:v>3.1225700000000001</c:v>
                </c:pt>
                <c:pt idx="743">
                  <c:v>3.16629</c:v>
                </c:pt>
                <c:pt idx="744">
                  <c:v>3.1399599999999999</c:v>
                </c:pt>
                <c:pt idx="745">
                  <c:v>3.1367099999999999</c:v>
                </c:pt>
                <c:pt idx="746">
                  <c:v>3.1368399999999999</c:v>
                </c:pt>
                <c:pt idx="747">
                  <c:v>3.1373600000000001</c:v>
                </c:pt>
                <c:pt idx="748">
                  <c:v>3.1670699999999998</c:v>
                </c:pt>
                <c:pt idx="749">
                  <c:v>3.1579899999999999</c:v>
                </c:pt>
                <c:pt idx="750">
                  <c:v>3.13788</c:v>
                </c:pt>
                <c:pt idx="751">
                  <c:v>3.1385299999999998</c:v>
                </c:pt>
                <c:pt idx="752">
                  <c:v>3.12283</c:v>
                </c:pt>
                <c:pt idx="753">
                  <c:v>3.1515</c:v>
                </c:pt>
                <c:pt idx="754">
                  <c:v>3.1734300000000002</c:v>
                </c:pt>
                <c:pt idx="755">
                  <c:v>3.1248999999999998</c:v>
                </c:pt>
                <c:pt idx="756">
                  <c:v>3.1358000000000001</c:v>
                </c:pt>
                <c:pt idx="757">
                  <c:v>3.1406000000000001</c:v>
                </c:pt>
                <c:pt idx="758">
                  <c:v>3.1472199999999999</c:v>
                </c:pt>
                <c:pt idx="759">
                  <c:v>3.1284100000000001</c:v>
                </c:pt>
                <c:pt idx="760">
                  <c:v>3.1173799999999998</c:v>
                </c:pt>
                <c:pt idx="761">
                  <c:v>3.09415</c:v>
                </c:pt>
                <c:pt idx="762">
                  <c:v>3.1616200000000001</c:v>
                </c:pt>
                <c:pt idx="763">
                  <c:v>3.1684999999999999</c:v>
                </c:pt>
                <c:pt idx="764">
                  <c:v>3.1557900000000001</c:v>
                </c:pt>
                <c:pt idx="765">
                  <c:v>3.1494300000000002</c:v>
                </c:pt>
                <c:pt idx="766">
                  <c:v>3.1609799999999999</c:v>
                </c:pt>
                <c:pt idx="767">
                  <c:v>3.1387900000000002</c:v>
                </c:pt>
                <c:pt idx="768">
                  <c:v>3.14839</c:v>
                </c:pt>
                <c:pt idx="769">
                  <c:v>3.12737</c:v>
                </c:pt>
                <c:pt idx="770">
                  <c:v>3.14073</c:v>
                </c:pt>
                <c:pt idx="771">
                  <c:v>3.1358000000000001</c:v>
                </c:pt>
                <c:pt idx="772">
                  <c:v>3.1612300000000002</c:v>
                </c:pt>
                <c:pt idx="773">
                  <c:v>3.1339899999999998</c:v>
                </c:pt>
                <c:pt idx="774">
                  <c:v>3.17395</c:v>
                </c:pt>
                <c:pt idx="775">
                  <c:v>3.1432000000000002</c:v>
                </c:pt>
                <c:pt idx="776">
                  <c:v>3.1057000000000001</c:v>
                </c:pt>
                <c:pt idx="777">
                  <c:v>3.16642</c:v>
                </c:pt>
                <c:pt idx="778">
                  <c:v>3.1335999999999999</c:v>
                </c:pt>
                <c:pt idx="779">
                  <c:v>3.1420300000000001</c:v>
                </c:pt>
                <c:pt idx="780">
                  <c:v>3.1204900000000002</c:v>
                </c:pt>
                <c:pt idx="781">
                  <c:v>3.1042700000000001</c:v>
                </c:pt>
                <c:pt idx="782">
                  <c:v>3.1389200000000002</c:v>
                </c:pt>
                <c:pt idx="783">
                  <c:v>3.1595499999999999</c:v>
                </c:pt>
                <c:pt idx="784">
                  <c:v>3.1081699999999999</c:v>
                </c:pt>
                <c:pt idx="785">
                  <c:v>3.13801</c:v>
                </c:pt>
                <c:pt idx="786">
                  <c:v>3.1376200000000001</c:v>
                </c:pt>
                <c:pt idx="787">
                  <c:v>3.14398</c:v>
                </c:pt>
                <c:pt idx="788">
                  <c:v>3.1526700000000001</c:v>
                </c:pt>
                <c:pt idx="789">
                  <c:v>3.0840299999999998</c:v>
                </c:pt>
                <c:pt idx="790">
                  <c:v>3.1376200000000001</c:v>
                </c:pt>
                <c:pt idx="791">
                  <c:v>3.11971</c:v>
                </c:pt>
                <c:pt idx="792">
                  <c:v>3.1774499999999999</c:v>
                </c:pt>
                <c:pt idx="793">
                  <c:v>3.1415099999999998</c:v>
                </c:pt>
                <c:pt idx="794">
                  <c:v>3.1694100000000001</c:v>
                </c:pt>
                <c:pt idx="795">
                  <c:v>3.1204900000000002</c:v>
                </c:pt>
                <c:pt idx="796">
                  <c:v>3.1260699999999999</c:v>
                </c:pt>
                <c:pt idx="797">
                  <c:v>3.1399599999999999</c:v>
                </c:pt>
                <c:pt idx="798">
                  <c:v>3.0814400000000002</c:v>
                </c:pt>
                <c:pt idx="799">
                  <c:v>3.1225700000000001</c:v>
                </c:pt>
                <c:pt idx="800">
                  <c:v>3.09727</c:v>
                </c:pt>
                <c:pt idx="801">
                  <c:v>3.1374900000000001</c:v>
                </c:pt>
                <c:pt idx="802">
                  <c:v>3.1587700000000001</c:v>
                </c:pt>
                <c:pt idx="803">
                  <c:v>3.14398</c:v>
                </c:pt>
                <c:pt idx="804">
                  <c:v>3.1237400000000002</c:v>
                </c:pt>
                <c:pt idx="805">
                  <c:v>3.13931</c:v>
                </c:pt>
                <c:pt idx="806">
                  <c:v>3.1254200000000001</c:v>
                </c:pt>
                <c:pt idx="807">
                  <c:v>3.1034999999999999</c:v>
                </c:pt>
                <c:pt idx="808">
                  <c:v>3.1524100000000002</c:v>
                </c:pt>
                <c:pt idx="809">
                  <c:v>3.1132300000000002</c:v>
                </c:pt>
                <c:pt idx="810">
                  <c:v>3.1508500000000002</c:v>
                </c:pt>
                <c:pt idx="811">
                  <c:v>3.1223100000000001</c:v>
                </c:pt>
                <c:pt idx="812">
                  <c:v>3.1141399999999999</c:v>
                </c:pt>
                <c:pt idx="813">
                  <c:v>3.1359300000000001</c:v>
                </c:pt>
                <c:pt idx="814">
                  <c:v>3.1149100000000001</c:v>
                </c:pt>
                <c:pt idx="815">
                  <c:v>3.16344</c:v>
                </c:pt>
                <c:pt idx="816">
                  <c:v>3.1383999999999999</c:v>
                </c:pt>
                <c:pt idx="817">
                  <c:v>3.10012</c:v>
                </c:pt>
                <c:pt idx="818">
                  <c:v>3.1278899999999998</c:v>
                </c:pt>
                <c:pt idx="819">
                  <c:v>-0.114699</c:v>
                </c:pt>
                <c:pt idx="820">
                  <c:v>-8.7581400000000004E-2</c:v>
                </c:pt>
                <c:pt idx="821">
                  <c:v>-6.9416400000000003E-2</c:v>
                </c:pt>
                <c:pt idx="822">
                  <c:v>-4.9175299999999998E-2</c:v>
                </c:pt>
                <c:pt idx="823">
                  <c:v>-6.7470100000000005E-2</c:v>
                </c:pt>
                <c:pt idx="824">
                  <c:v>-8.2391400000000004E-2</c:v>
                </c:pt>
                <c:pt idx="825">
                  <c:v>-8.4207900000000002E-2</c:v>
                </c:pt>
                <c:pt idx="826">
                  <c:v>-8.6673200000000006E-2</c:v>
                </c:pt>
                <c:pt idx="827">
                  <c:v>-6.1112399999999997E-2</c:v>
                </c:pt>
                <c:pt idx="828">
                  <c:v>-6.7989099999999997E-2</c:v>
                </c:pt>
                <c:pt idx="829">
                  <c:v>-9.7182900000000003E-2</c:v>
                </c:pt>
                <c:pt idx="830">
                  <c:v>-0.101854</c:v>
                </c:pt>
                <c:pt idx="831">
                  <c:v>-9.5236699999999994E-2</c:v>
                </c:pt>
                <c:pt idx="832">
                  <c:v>-6.6691600000000004E-2</c:v>
                </c:pt>
                <c:pt idx="833">
                  <c:v>-8.7321899999999994E-2</c:v>
                </c:pt>
                <c:pt idx="834">
                  <c:v>-0.11872099999999999</c:v>
                </c:pt>
                <c:pt idx="835">
                  <c:v>-4.9045600000000002E-2</c:v>
                </c:pt>
                <c:pt idx="836">
                  <c:v>-6.6821400000000003E-2</c:v>
                </c:pt>
                <c:pt idx="837">
                  <c:v>-0.11755400000000001</c:v>
                </c:pt>
                <c:pt idx="838">
                  <c:v>-9.5885399999999996E-2</c:v>
                </c:pt>
                <c:pt idx="839">
                  <c:v>-8.5505399999999995E-2</c:v>
                </c:pt>
                <c:pt idx="840">
                  <c:v>-6.5394099999999997E-2</c:v>
                </c:pt>
                <c:pt idx="841">
                  <c:v>-6.9416400000000003E-2</c:v>
                </c:pt>
                <c:pt idx="842">
                  <c:v>-6.3318100000000002E-2</c:v>
                </c:pt>
                <c:pt idx="843">
                  <c:v>-8.1612900000000002E-2</c:v>
                </c:pt>
                <c:pt idx="844">
                  <c:v>-6.9675899999999999E-2</c:v>
                </c:pt>
                <c:pt idx="845">
                  <c:v>-6.3318100000000002E-2</c:v>
                </c:pt>
                <c:pt idx="846">
                  <c:v>-8.2131899999999994E-2</c:v>
                </c:pt>
                <c:pt idx="847">
                  <c:v>-9.7182900000000003E-2</c:v>
                </c:pt>
                <c:pt idx="848">
                  <c:v>-7.0973400000000006E-2</c:v>
                </c:pt>
                <c:pt idx="849">
                  <c:v>-9.9129200000000001E-2</c:v>
                </c:pt>
                <c:pt idx="850">
                  <c:v>-6.9416400000000003E-2</c:v>
                </c:pt>
                <c:pt idx="851">
                  <c:v>-9.9129200000000001E-2</c:v>
                </c:pt>
                <c:pt idx="852">
                  <c:v>-9.13442E-2</c:v>
                </c:pt>
                <c:pt idx="853">
                  <c:v>-7.9666600000000004E-2</c:v>
                </c:pt>
                <c:pt idx="854">
                  <c:v>-7.8758400000000006E-2</c:v>
                </c:pt>
                <c:pt idx="855">
                  <c:v>-8.3169900000000005E-2</c:v>
                </c:pt>
                <c:pt idx="856">
                  <c:v>-9.6144900000000005E-2</c:v>
                </c:pt>
                <c:pt idx="857">
                  <c:v>-9.6534200000000001E-2</c:v>
                </c:pt>
                <c:pt idx="858">
                  <c:v>-8.8230199999999995E-2</c:v>
                </c:pt>
                <c:pt idx="859">
                  <c:v>-0.115867</c:v>
                </c:pt>
                <c:pt idx="860">
                  <c:v>-0.100037</c:v>
                </c:pt>
                <c:pt idx="861">
                  <c:v>-0.121576</c:v>
                </c:pt>
                <c:pt idx="862">
                  <c:v>-0.10315100000000001</c:v>
                </c:pt>
                <c:pt idx="863">
                  <c:v>-0.102113</c:v>
                </c:pt>
                <c:pt idx="864">
                  <c:v>-0.11353100000000001</c:v>
                </c:pt>
                <c:pt idx="865">
                  <c:v>-7.73311E-2</c:v>
                </c:pt>
                <c:pt idx="866">
                  <c:v>-8.1223600000000007E-2</c:v>
                </c:pt>
                <c:pt idx="867">
                  <c:v>-0.115088</c:v>
                </c:pt>
                <c:pt idx="868">
                  <c:v>-0.137405</c:v>
                </c:pt>
                <c:pt idx="869">
                  <c:v>-0.121835</c:v>
                </c:pt>
                <c:pt idx="870">
                  <c:v>-0.115088</c:v>
                </c:pt>
                <c:pt idx="871">
                  <c:v>-8.2650899999999999E-2</c:v>
                </c:pt>
                <c:pt idx="872">
                  <c:v>-8.2131899999999994E-2</c:v>
                </c:pt>
                <c:pt idx="873">
                  <c:v>-9.8091200000000003E-2</c:v>
                </c:pt>
                <c:pt idx="874">
                  <c:v>-9.4717700000000002E-2</c:v>
                </c:pt>
                <c:pt idx="875">
                  <c:v>-9.82209E-2</c:v>
                </c:pt>
                <c:pt idx="876">
                  <c:v>-8.8359900000000005E-2</c:v>
                </c:pt>
                <c:pt idx="877">
                  <c:v>-9.8091200000000003E-2</c:v>
                </c:pt>
                <c:pt idx="878">
                  <c:v>-9.4717700000000002E-2</c:v>
                </c:pt>
                <c:pt idx="879">
                  <c:v>-0.101854</c:v>
                </c:pt>
                <c:pt idx="880">
                  <c:v>-0.115088</c:v>
                </c:pt>
                <c:pt idx="881">
                  <c:v>-9.6534200000000001E-2</c:v>
                </c:pt>
                <c:pt idx="882">
                  <c:v>3.3216100000000002</c:v>
                </c:pt>
                <c:pt idx="883">
                  <c:v>3.1374900000000001</c:v>
                </c:pt>
                <c:pt idx="884">
                  <c:v>3.1075200000000001</c:v>
                </c:pt>
                <c:pt idx="885">
                  <c:v>3.0897399999999999</c:v>
                </c:pt>
                <c:pt idx="886">
                  <c:v>3.0766399999999998</c:v>
                </c:pt>
                <c:pt idx="887">
                  <c:v>3.0851999999999999</c:v>
                </c:pt>
                <c:pt idx="888">
                  <c:v>3.1070000000000002</c:v>
                </c:pt>
                <c:pt idx="889">
                  <c:v>3.1288</c:v>
                </c:pt>
                <c:pt idx="890">
                  <c:v>3.1041400000000001</c:v>
                </c:pt>
                <c:pt idx="891">
                  <c:v>3.1007699999999998</c:v>
                </c:pt>
                <c:pt idx="892">
                  <c:v>3.1277599999999999</c:v>
                </c:pt>
                <c:pt idx="893">
                  <c:v>3.1412499999999999</c:v>
                </c:pt>
                <c:pt idx="894">
                  <c:v>3.10337</c:v>
                </c:pt>
                <c:pt idx="895">
                  <c:v>3.1432000000000002</c:v>
                </c:pt>
                <c:pt idx="896">
                  <c:v>3.1055700000000002</c:v>
                </c:pt>
                <c:pt idx="897">
                  <c:v>3.10466</c:v>
                </c:pt>
                <c:pt idx="898">
                  <c:v>3.0879300000000001</c:v>
                </c:pt>
                <c:pt idx="899">
                  <c:v>3.1051799999999998</c:v>
                </c:pt>
                <c:pt idx="900">
                  <c:v>3.0724900000000002</c:v>
                </c:pt>
                <c:pt idx="901">
                  <c:v>3.10466</c:v>
                </c:pt>
                <c:pt idx="902">
                  <c:v>3.0784500000000001</c:v>
                </c:pt>
                <c:pt idx="903">
                  <c:v>3.1051799999999998</c:v>
                </c:pt>
                <c:pt idx="904">
                  <c:v>3.08222</c:v>
                </c:pt>
                <c:pt idx="905">
                  <c:v>3.1025900000000002</c:v>
                </c:pt>
                <c:pt idx="906">
                  <c:v>3.0855899999999998</c:v>
                </c:pt>
                <c:pt idx="907">
                  <c:v>3.1274999999999999</c:v>
                </c:pt>
                <c:pt idx="908">
                  <c:v>3.1040100000000002</c:v>
                </c:pt>
                <c:pt idx="909">
                  <c:v>3.1285400000000001</c:v>
                </c:pt>
                <c:pt idx="910">
                  <c:v>3.0701499999999999</c:v>
                </c:pt>
                <c:pt idx="911">
                  <c:v>3.1071300000000002</c:v>
                </c:pt>
                <c:pt idx="912">
                  <c:v>3.0967500000000001</c:v>
                </c:pt>
                <c:pt idx="913">
                  <c:v>3.1147800000000001</c:v>
                </c:pt>
                <c:pt idx="914">
                  <c:v>3.0857199999999998</c:v>
                </c:pt>
                <c:pt idx="915">
                  <c:v>3.0879300000000001</c:v>
                </c:pt>
                <c:pt idx="916">
                  <c:v>3.08494</c:v>
                </c:pt>
                <c:pt idx="917">
                  <c:v>3.1067399999999998</c:v>
                </c:pt>
                <c:pt idx="918">
                  <c:v>3.1084299999999998</c:v>
                </c:pt>
                <c:pt idx="919">
                  <c:v>3.0838999999999999</c:v>
                </c:pt>
                <c:pt idx="920">
                  <c:v>3.1063499999999999</c:v>
                </c:pt>
                <c:pt idx="921">
                  <c:v>3.1286700000000001</c:v>
                </c:pt>
                <c:pt idx="922">
                  <c:v>3.1294499999999998</c:v>
                </c:pt>
                <c:pt idx="923">
                  <c:v>3.1143900000000002</c:v>
                </c:pt>
                <c:pt idx="924">
                  <c:v>3.10778</c:v>
                </c:pt>
                <c:pt idx="925">
                  <c:v>3.0878000000000001</c:v>
                </c:pt>
                <c:pt idx="926">
                  <c:v>3.0802700000000001</c:v>
                </c:pt>
                <c:pt idx="927">
                  <c:v>3.09091</c:v>
                </c:pt>
                <c:pt idx="928">
                  <c:v>3.1003799999999999</c:v>
                </c:pt>
                <c:pt idx="929">
                  <c:v>3.08819</c:v>
                </c:pt>
                <c:pt idx="930">
                  <c:v>3.0989499999999999</c:v>
                </c:pt>
                <c:pt idx="931">
                  <c:v>3.1072600000000001</c:v>
                </c:pt>
                <c:pt idx="932">
                  <c:v>3.1068699999999998</c:v>
                </c:pt>
                <c:pt idx="933">
                  <c:v>3.1474799999999998</c:v>
                </c:pt>
                <c:pt idx="934">
                  <c:v>3.1064799999999999</c:v>
                </c:pt>
                <c:pt idx="935">
                  <c:v>3.09104</c:v>
                </c:pt>
                <c:pt idx="936">
                  <c:v>3.09273</c:v>
                </c:pt>
                <c:pt idx="937">
                  <c:v>3.1023299999999998</c:v>
                </c:pt>
                <c:pt idx="938">
                  <c:v>3.08832</c:v>
                </c:pt>
                <c:pt idx="939">
                  <c:v>3.1082999999999998</c:v>
                </c:pt>
                <c:pt idx="940">
                  <c:v>3.1073900000000001</c:v>
                </c:pt>
                <c:pt idx="941">
                  <c:v>3.10765</c:v>
                </c:pt>
                <c:pt idx="942">
                  <c:v>3.10168</c:v>
                </c:pt>
                <c:pt idx="943">
                  <c:v>3.0741700000000001</c:v>
                </c:pt>
                <c:pt idx="944">
                  <c:v>3.14411</c:v>
                </c:pt>
                <c:pt idx="945">
                  <c:v>3.1066099999999999</c:v>
                </c:pt>
                <c:pt idx="946">
                  <c:v>3.0845500000000001</c:v>
                </c:pt>
                <c:pt idx="947">
                  <c:v>3.09415</c:v>
                </c:pt>
                <c:pt idx="948">
                  <c:v>3.1143900000000002</c:v>
                </c:pt>
                <c:pt idx="949">
                  <c:v>3.0845500000000001</c:v>
                </c:pt>
                <c:pt idx="950">
                  <c:v>3.10609</c:v>
                </c:pt>
                <c:pt idx="951">
                  <c:v>3.08494</c:v>
                </c:pt>
                <c:pt idx="952">
                  <c:v>3.1036299999999999</c:v>
                </c:pt>
                <c:pt idx="953">
                  <c:v>3.1390500000000001</c:v>
                </c:pt>
                <c:pt idx="954">
                  <c:v>3.10609</c:v>
                </c:pt>
                <c:pt idx="955">
                  <c:v>3.0851999999999999</c:v>
                </c:pt>
                <c:pt idx="956">
                  <c:v>3.1040100000000002</c:v>
                </c:pt>
                <c:pt idx="957">
                  <c:v>3.1067399999999998</c:v>
                </c:pt>
                <c:pt idx="958">
                  <c:v>3.0857199999999998</c:v>
                </c:pt>
                <c:pt idx="959">
                  <c:v>3.10337</c:v>
                </c:pt>
                <c:pt idx="960">
                  <c:v>3.0963599999999998</c:v>
                </c:pt>
                <c:pt idx="961">
                  <c:v>3.1051799999999998</c:v>
                </c:pt>
                <c:pt idx="962">
                  <c:v>3.1051799999999998</c:v>
                </c:pt>
                <c:pt idx="963">
                  <c:v>3.0726200000000001</c:v>
                </c:pt>
                <c:pt idx="964">
                  <c:v>3.08663</c:v>
                </c:pt>
                <c:pt idx="965">
                  <c:v>3.1234799999999998</c:v>
                </c:pt>
                <c:pt idx="966">
                  <c:v>3.1277599999999999</c:v>
                </c:pt>
                <c:pt idx="967">
                  <c:v>3.1102400000000001</c:v>
                </c:pt>
                <c:pt idx="968">
                  <c:v>3.0560100000000001</c:v>
                </c:pt>
                <c:pt idx="969">
                  <c:v>3.0884399999999999</c:v>
                </c:pt>
                <c:pt idx="970">
                  <c:v>3.0879300000000001</c:v>
                </c:pt>
                <c:pt idx="971">
                  <c:v>3.09389</c:v>
                </c:pt>
                <c:pt idx="972">
                  <c:v>3.1276299999999999</c:v>
                </c:pt>
                <c:pt idx="973">
                  <c:v>3.1068699999999998</c:v>
                </c:pt>
                <c:pt idx="974">
                  <c:v>3.0942799999999999</c:v>
                </c:pt>
                <c:pt idx="975">
                  <c:v>3.09273</c:v>
                </c:pt>
                <c:pt idx="976">
                  <c:v>3.1225700000000001</c:v>
                </c:pt>
                <c:pt idx="977">
                  <c:v>3.12724</c:v>
                </c:pt>
                <c:pt idx="978">
                  <c:v>3.1095899999999999</c:v>
                </c:pt>
                <c:pt idx="979">
                  <c:v>3.1029800000000001</c:v>
                </c:pt>
                <c:pt idx="980">
                  <c:v>3.1420300000000001</c:v>
                </c:pt>
                <c:pt idx="981">
                  <c:v>3.10778</c:v>
                </c:pt>
                <c:pt idx="982">
                  <c:v>3.0851999999999999</c:v>
                </c:pt>
                <c:pt idx="983">
                  <c:v>3.1288</c:v>
                </c:pt>
                <c:pt idx="984">
                  <c:v>3.1255500000000001</c:v>
                </c:pt>
                <c:pt idx="985">
                  <c:v>3.1369699999999998</c:v>
                </c:pt>
                <c:pt idx="986">
                  <c:v>3.1284100000000001</c:v>
                </c:pt>
                <c:pt idx="987">
                  <c:v>3.1050499999999999</c:v>
                </c:pt>
                <c:pt idx="988">
                  <c:v>3.0879300000000001</c:v>
                </c:pt>
                <c:pt idx="989">
                  <c:v>3.1158199999999998</c:v>
                </c:pt>
                <c:pt idx="990">
                  <c:v>3.1081699999999999</c:v>
                </c:pt>
                <c:pt idx="991">
                  <c:v>3.1259399999999999</c:v>
                </c:pt>
                <c:pt idx="992">
                  <c:v>3.1383999999999999</c:v>
                </c:pt>
                <c:pt idx="993">
                  <c:v>3.10324</c:v>
                </c:pt>
                <c:pt idx="994">
                  <c:v>3.0831300000000001</c:v>
                </c:pt>
                <c:pt idx="995">
                  <c:v>3.08948</c:v>
                </c:pt>
                <c:pt idx="996">
                  <c:v>3.10324</c:v>
                </c:pt>
                <c:pt idx="997">
                  <c:v>3.1251600000000002</c:v>
                </c:pt>
                <c:pt idx="998">
                  <c:v>3.1227</c:v>
                </c:pt>
                <c:pt idx="999">
                  <c:v>3.1058300000000001</c:v>
                </c:pt>
                <c:pt idx="1000">
                  <c:v>3.1280199999999998</c:v>
                </c:pt>
                <c:pt idx="1001">
                  <c:v>3.12724</c:v>
                </c:pt>
                <c:pt idx="1002">
                  <c:v>3.1390500000000001</c:v>
                </c:pt>
                <c:pt idx="1003">
                  <c:v>3.12581</c:v>
                </c:pt>
                <c:pt idx="1004">
                  <c:v>3.1055700000000002</c:v>
                </c:pt>
                <c:pt idx="1005">
                  <c:v>3.1415099999999998</c:v>
                </c:pt>
                <c:pt idx="1006">
                  <c:v>3.1146500000000001</c:v>
                </c:pt>
                <c:pt idx="1007">
                  <c:v>3.1277599999999999</c:v>
                </c:pt>
                <c:pt idx="1008">
                  <c:v>3.1237400000000002</c:v>
                </c:pt>
                <c:pt idx="1009">
                  <c:v>3.10012</c:v>
                </c:pt>
                <c:pt idx="1010">
                  <c:v>3.1053099999999998</c:v>
                </c:pt>
                <c:pt idx="1011">
                  <c:v>3.07287</c:v>
                </c:pt>
                <c:pt idx="1012">
                  <c:v>3.1330800000000001</c:v>
                </c:pt>
                <c:pt idx="1013">
                  <c:v>3.1194600000000001</c:v>
                </c:pt>
                <c:pt idx="1014">
                  <c:v>3.1269800000000001</c:v>
                </c:pt>
                <c:pt idx="1015">
                  <c:v>3.1023299999999998</c:v>
                </c:pt>
                <c:pt idx="1016">
                  <c:v>3.1055700000000002</c:v>
                </c:pt>
                <c:pt idx="1017">
                  <c:v>3.1006399999999998</c:v>
                </c:pt>
                <c:pt idx="1018">
                  <c:v>3.1034999999999999</c:v>
                </c:pt>
                <c:pt idx="1019">
                  <c:v>3.13619</c:v>
                </c:pt>
                <c:pt idx="1020">
                  <c:v>3.10622</c:v>
                </c:pt>
                <c:pt idx="1021">
                  <c:v>3.1214</c:v>
                </c:pt>
                <c:pt idx="1022">
                  <c:v>3.1198399999999999</c:v>
                </c:pt>
                <c:pt idx="1023">
                  <c:v>3.1071300000000002</c:v>
                </c:pt>
                <c:pt idx="1024">
                  <c:v>3.1166</c:v>
                </c:pt>
                <c:pt idx="1025">
                  <c:v>3.1251600000000002</c:v>
                </c:pt>
                <c:pt idx="1026">
                  <c:v>3.1071300000000002</c:v>
                </c:pt>
                <c:pt idx="1027">
                  <c:v>3.12893</c:v>
                </c:pt>
                <c:pt idx="1028">
                  <c:v>3.1053099999999998</c:v>
                </c:pt>
                <c:pt idx="1029">
                  <c:v>3.1202299999999998</c:v>
                </c:pt>
                <c:pt idx="1030">
                  <c:v>3.1429399999999998</c:v>
                </c:pt>
                <c:pt idx="1031">
                  <c:v>3.1166</c:v>
                </c:pt>
                <c:pt idx="1032">
                  <c:v>3.1055700000000002</c:v>
                </c:pt>
                <c:pt idx="1033">
                  <c:v>3.1175099999999998</c:v>
                </c:pt>
                <c:pt idx="1034">
                  <c:v>3.1265900000000002</c:v>
                </c:pt>
                <c:pt idx="1035">
                  <c:v>3.1203599999999998</c:v>
                </c:pt>
                <c:pt idx="1036">
                  <c:v>3.1596799999999998</c:v>
                </c:pt>
                <c:pt idx="1037">
                  <c:v>3.1400899999999998</c:v>
                </c:pt>
                <c:pt idx="1038">
                  <c:v>3.12296</c:v>
                </c:pt>
                <c:pt idx="1039">
                  <c:v>3.0838999999999999</c:v>
                </c:pt>
                <c:pt idx="1040">
                  <c:v>3.1020699999999999</c:v>
                </c:pt>
                <c:pt idx="1041">
                  <c:v>3.12452</c:v>
                </c:pt>
                <c:pt idx="1042">
                  <c:v>3.1049199999999999</c:v>
                </c:pt>
                <c:pt idx="1043">
                  <c:v>3.1399599999999999</c:v>
                </c:pt>
                <c:pt idx="1044">
                  <c:v>3.1552699999999998</c:v>
                </c:pt>
                <c:pt idx="1045">
                  <c:v>3.1019399999999999</c:v>
                </c:pt>
                <c:pt idx="1046">
                  <c:v>3.1508500000000002</c:v>
                </c:pt>
                <c:pt idx="1047">
                  <c:v>3.1238700000000001</c:v>
                </c:pt>
                <c:pt idx="1048">
                  <c:v>3.1286700000000001</c:v>
                </c:pt>
                <c:pt idx="1049">
                  <c:v>3.1047899999999999</c:v>
                </c:pt>
                <c:pt idx="1050">
                  <c:v>3.1241300000000001</c:v>
                </c:pt>
                <c:pt idx="1051">
                  <c:v>3.0973999999999999</c:v>
                </c:pt>
                <c:pt idx="1052">
                  <c:v>3.1446299999999998</c:v>
                </c:pt>
                <c:pt idx="1053">
                  <c:v>3.1412499999999999</c:v>
                </c:pt>
                <c:pt idx="1054">
                  <c:v>3.1261999999999999</c:v>
                </c:pt>
                <c:pt idx="1055">
                  <c:v>3.1143900000000002</c:v>
                </c:pt>
                <c:pt idx="1056">
                  <c:v>3.1188099999999999</c:v>
                </c:pt>
                <c:pt idx="1057">
                  <c:v>3.1524100000000002</c:v>
                </c:pt>
                <c:pt idx="1058">
                  <c:v>3.1704500000000002</c:v>
                </c:pt>
                <c:pt idx="1059">
                  <c:v>3.1193300000000002</c:v>
                </c:pt>
                <c:pt idx="1060">
                  <c:v>3.1819899999999999</c:v>
                </c:pt>
                <c:pt idx="1061">
                  <c:v>3.14086</c:v>
                </c:pt>
                <c:pt idx="1062">
                  <c:v>3.1389200000000002</c:v>
                </c:pt>
                <c:pt idx="1063">
                  <c:v>3.1557900000000001</c:v>
                </c:pt>
                <c:pt idx="1064">
                  <c:v>3.15021</c:v>
                </c:pt>
                <c:pt idx="1065">
                  <c:v>3.1248999999999998</c:v>
                </c:pt>
                <c:pt idx="1066">
                  <c:v>3.1345100000000001</c:v>
                </c:pt>
                <c:pt idx="1067">
                  <c:v>3.11971</c:v>
                </c:pt>
                <c:pt idx="1068">
                  <c:v>3.1221800000000002</c:v>
                </c:pt>
                <c:pt idx="1069">
                  <c:v>3.1200999999999999</c:v>
                </c:pt>
                <c:pt idx="1070">
                  <c:v>3.1383999999999999</c:v>
                </c:pt>
                <c:pt idx="1071">
                  <c:v>3.1387900000000002</c:v>
                </c:pt>
                <c:pt idx="1072">
                  <c:v>3.1155599999999999</c:v>
                </c:pt>
                <c:pt idx="1073">
                  <c:v>3.12452</c:v>
                </c:pt>
                <c:pt idx="1074">
                  <c:v>3.0979199999999998</c:v>
                </c:pt>
                <c:pt idx="1075">
                  <c:v>3.1365799999999999</c:v>
                </c:pt>
                <c:pt idx="1076">
                  <c:v>3.1071300000000002</c:v>
                </c:pt>
                <c:pt idx="1077">
                  <c:v>3.1263299999999998</c:v>
                </c:pt>
                <c:pt idx="1078">
                  <c:v>3.1589</c:v>
                </c:pt>
                <c:pt idx="1079">
                  <c:v>3.1219199999999998</c:v>
                </c:pt>
                <c:pt idx="1080">
                  <c:v>3.1686299999999998</c:v>
                </c:pt>
                <c:pt idx="1081">
                  <c:v>3.1277599999999999</c:v>
                </c:pt>
                <c:pt idx="1082">
                  <c:v>3.1561699999999999</c:v>
                </c:pt>
                <c:pt idx="1083">
                  <c:v>3.1520199999999998</c:v>
                </c:pt>
                <c:pt idx="1084">
                  <c:v>3.14073</c:v>
                </c:pt>
                <c:pt idx="1085">
                  <c:v>3.11971</c:v>
                </c:pt>
                <c:pt idx="1086">
                  <c:v>3.0963599999999998</c:v>
                </c:pt>
                <c:pt idx="1087">
                  <c:v>3.1304799999999999</c:v>
                </c:pt>
                <c:pt idx="1088">
                  <c:v>3.1578599999999999</c:v>
                </c:pt>
                <c:pt idx="1089">
                  <c:v>3.1616200000000001</c:v>
                </c:pt>
                <c:pt idx="1090">
                  <c:v>3.1241300000000001</c:v>
                </c:pt>
                <c:pt idx="1091">
                  <c:v>3.0979199999999998</c:v>
                </c:pt>
                <c:pt idx="1092">
                  <c:v>3.1524100000000002</c:v>
                </c:pt>
                <c:pt idx="1093">
                  <c:v>3.09714</c:v>
                </c:pt>
                <c:pt idx="1094">
                  <c:v>3.1286700000000001</c:v>
                </c:pt>
                <c:pt idx="1095">
                  <c:v>3.12568</c:v>
                </c:pt>
                <c:pt idx="1096">
                  <c:v>3.15008</c:v>
                </c:pt>
                <c:pt idx="1097">
                  <c:v>3.1594199999999999</c:v>
                </c:pt>
                <c:pt idx="1098">
                  <c:v>3.1070000000000002</c:v>
                </c:pt>
                <c:pt idx="1099">
                  <c:v>3.1568200000000002</c:v>
                </c:pt>
                <c:pt idx="1100">
                  <c:v>3.1251600000000002</c:v>
                </c:pt>
                <c:pt idx="1101">
                  <c:v>3.1433300000000002</c:v>
                </c:pt>
                <c:pt idx="1102">
                  <c:v>3.1351499999999999</c:v>
                </c:pt>
                <c:pt idx="1103">
                  <c:v>3.1163400000000001</c:v>
                </c:pt>
                <c:pt idx="1104">
                  <c:v>3.1214</c:v>
                </c:pt>
                <c:pt idx="1105">
                  <c:v>3.1355400000000002</c:v>
                </c:pt>
                <c:pt idx="1106">
                  <c:v>3.13788</c:v>
                </c:pt>
                <c:pt idx="1107">
                  <c:v>3.1365799999999999</c:v>
                </c:pt>
                <c:pt idx="1108">
                  <c:v>3.1155599999999999</c:v>
                </c:pt>
                <c:pt idx="1109">
                  <c:v>3.1383999999999999</c:v>
                </c:pt>
                <c:pt idx="1110">
                  <c:v>3.1385299999999998</c:v>
                </c:pt>
                <c:pt idx="1111">
                  <c:v>3.12893</c:v>
                </c:pt>
                <c:pt idx="1112">
                  <c:v>3.1539700000000002</c:v>
                </c:pt>
                <c:pt idx="1113">
                  <c:v>3.1264599999999998</c:v>
                </c:pt>
                <c:pt idx="1114">
                  <c:v>3.1185499999999999</c:v>
                </c:pt>
                <c:pt idx="1115">
                  <c:v>3.1050499999999999</c:v>
                </c:pt>
                <c:pt idx="1116">
                  <c:v>3.1210100000000001</c:v>
                </c:pt>
                <c:pt idx="1117">
                  <c:v>3.1208800000000001</c:v>
                </c:pt>
                <c:pt idx="1118">
                  <c:v>3.1452800000000001</c:v>
                </c:pt>
                <c:pt idx="1119">
                  <c:v>3.12439</c:v>
                </c:pt>
                <c:pt idx="1120">
                  <c:v>3.1579899999999999</c:v>
                </c:pt>
                <c:pt idx="1121">
                  <c:v>3.1214</c:v>
                </c:pt>
                <c:pt idx="1122">
                  <c:v>3.1709700000000001</c:v>
                </c:pt>
                <c:pt idx="1123">
                  <c:v>3.1051799999999998</c:v>
                </c:pt>
                <c:pt idx="1124">
                  <c:v>3.1351499999999999</c:v>
                </c:pt>
                <c:pt idx="1125">
                  <c:v>3.13775</c:v>
                </c:pt>
                <c:pt idx="1126">
                  <c:v>3.1269800000000001</c:v>
                </c:pt>
                <c:pt idx="1127">
                  <c:v>3.1219199999999998</c:v>
                </c:pt>
                <c:pt idx="1128">
                  <c:v>3.1383999999999999</c:v>
                </c:pt>
                <c:pt idx="1129">
                  <c:v>-0.121835</c:v>
                </c:pt>
                <c:pt idx="1130">
                  <c:v>-8.4726899999999994E-2</c:v>
                </c:pt>
                <c:pt idx="1131">
                  <c:v>-8.8230199999999995E-2</c:v>
                </c:pt>
                <c:pt idx="1132">
                  <c:v>-6.5523899999999996E-2</c:v>
                </c:pt>
                <c:pt idx="1133">
                  <c:v>-6.3966899999999993E-2</c:v>
                </c:pt>
                <c:pt idx="1134">
                  <c:v>-8.3299700000000004E-2</c:v>
                </c:pt>
                <c:pt idx="1135">
                  <c:v>-8.4726899999999994E-2</c:v>
                </c:pt>
                <c:pt idx="1136">
                  <c:v>-6.4356099999999999E-2</c:v>
                </c:pt>
                <c:pt idx="1137">
                  <c:v>-6.7080899999999999E-2</c:v>
                </c:pt>
                <c:pt idx="1138">
                  <c:v>-6.9935399999999995E-2</c:v>
                </c:pt>
                <c:pt idx="1139">
                  <c:v>-6.7989099999999997E-2</c:v>
                </c:pt>
                <c:pt idx="1140">
                  <c:v>-6.26694E-2</c:v>
                </c:pt>
                <c:pt idx="1141">
                  <c:v>-6.3447900000000002E-2</c:v>
                </c:pt>
                <c:pt idx="1142">
                  <c:v>-9.2901200000000003E-2</c:v>
                </c:pt>
                <c:pt idx="1143">
                  <c:v>-8.3169900000000005E-2</c:v>
                </c:pt>
                <c:pt idx="1144">
                  <c:v>-0.118981</c:v>
                </c:pt>
                <c:pt idx="1145">
                  <c:v>-6.8118899999999996E-2</c:v>
                </c:pt>
                <c:pt idx="1146">
                  <c:v>-8.1093899999999997E-2</c:v>
                </c:pt>
                <c:pt idx="1147">
                  <c:v>-0.102503</c:v>
                </c:pt>
                <c:pt idx="1148">
                  <c:v>-6.6432099999999994E-2</c:v>
                </c:pt>
                <c:pt idx="1149">
                  <c:v>-8.4726899999999994E-2</c:v>
                </c:pt>
                <c:pt idx="1150">
                  <c:v>-5.08621E-2</c:v>
                </c:pt>
                <c:pt idx="1151">
                  <c:v>-8.0964099999999997E-2</c:v>
                </c:pt>
                <c:pt idx="1152">
                  <c:v>-9.6534200000000001E-2</c:v>
                </c:pt>
                <c:pt idx="1153">
                  <c:v>-8.3299700000000004E-2</c:v>
                </c:pt>
                <c:pt idx="1154">
                  <c:v>-8.25211E-2</c:v>
                </c:pt>
                <c:pt idx="1155">
                  <c:v>-6.8637900000000002E-2</c:v>
                </c:pt>
                <c:pt idx="1156">
                  <c:v>-6.6691600000000004E-2</c:v>
                </c:pt>
                <c:pt idx="1157">
                  <c:v>-6.4875100000000005E-2</c:v>
                </c:pt>
                <c:pt idx="1158">
                  <c:v>-6.7470100000000005E-2</c:v>
                </c:pt>
                <c:pt idx="1159">
                  <c:v>-6.8118899999999996E-2</c:v>
                </c:pt>
                <c:pt idx="1160">
                  <c:v>-8.35592E-2</c:v>
                </c:pt>
                <c:pt idx="1161">
                  <c:v>-8.3299700000000004E-2</c:v>
                </c:pt>
                <c:pt idx="1162">
                  <c:v>-6.5004900000000004E-2</c:v>
                </c:pt>
                <c:pt idx="1163">
                  <c:v>-4.6061299999999999E-2</c:v>
                </c:pt>
                <c:pt idx="1164">
                  <c:v>-9.5106899999999994E-2</c:v>
                </c:pt>
                <c:pt idx="1165">
                  <c:v>-8.3299700000000004E-2</c:v>
                </c:pt>
                <c:pt idx="1166">
                  <c:v>-5.6960400000000001E-2</c:v>
                </c:pt>
                <c:pt idx="1167">
                  <c:v>-0.114829</c:v>
                </c:pt>
                <c:pt idx="1168">
                  <c:v>-6.0723100000000002E-2</c:v>
                </c:pt>
                <c:pt idx="1169">
                  <c:v>-8.1872399999999998E-2</c:v>
                </c:pt>
                <c:pt idx="1170">
                  <c:v>-8.4597199999999997E-2</c:v>
                </c:pt>
                <c:pt idx="1171">
                  <c:v>-7.0065100000000005E-2</c:v>
                </c:pt>
                <c:pt idx="1172">
                  <c:v>-8.0315399999999995E-2</c:v>
                </c:pt>
                <c:pt idx="1173">
                  <c:v>-6.2280099999999998E-2</c:v>
                </c:pt>
                <c:pt idx="1174">
                  <c:v>-4.8396799999999997E-2</c:v>
                </c:pt>
                <c:pt idx="1175">
                  <c:v>-4.9175299999999998E-2</c:v>
                </c:pt>
                <c:pt idx="1176">
                  <c:v>-6.1631400000000003E-2</c:v>
                </c:pt>
                <c:pt idx="1177">
                  <c:v>-8.0704600000000001E-2</c:v>
                </c:pt>
                <c:pt idx="1178">
                  <c:v>-9.7701899999999994E-2</c:v>
                </c:pt>
                <c:pt idx="1179">
                  <c:v>-5.9685099999999998E-2</c:v>
                </c:pt>
                <c:pt idx="1180">
                  <c:v>-8.4467399999999998E-2</c:v>
                </c:pt>
                <c:pt idx="1181">
                  <c:v>-0.11755400000000001</c:v>
                </c:pt>
                <c:pt idx="1182">
                  <c:v>-0.10198400000000001</c:v>
                </c:pt>
                <c:pt idx="1183">
                  <c:v>-6.2020600000000002E-2</c:v>
                </c:pt>
                <c:pt idx="1184">
                  <c:v>-6.9416400000000003E-2</c:v>
                </c:pt>
                <c:pt idx="1185">
                  <c:v>-7.9796400000000003E-2</c:v>
                </c:pt>
                <c:pt idx="1186">
                  <c:v>-5.74794E-2</c:v>
                </c:pt>
                <c:pt idx="1187">
                  <c:v>-6.5653600000000006E-2</c:v>
                </c:pt>
                <c:pt idx="1188">
                  <c:v>-6.3837099999999994E-2</c:v>
                </c:pt>
                <c:pt idx="1189">
                  <c:v>-8.5375699999999999E-2</c:v>
                </c:pt>
                <c:pt idx="1190">
                  <c:v>-0.102892</c:v>
                </c:pt>
                <c:pt idx="1191">
                  <c:v>-8.0964099999999997E-2</c:v>
                </c:pt>
                <c:pt idx="1192">
                  <c:v>-7.8239400000000001E-2</c:v>
                </c:pt>
                <c:pt idx="1193">
                  <c:v>-8.0445100000000005E-2</c:v>
                </c:pt>
                <c:pt idx="1194">
                  <c:v>-7.0713899999999996E-2</c:v>
                </c:pt>
                <c:pt idx="1195">
                  <c:v>-9.6923400000000007E-2</c:v>
                </c:pt>
                <c:pt idx="1196">
                  <c:v>-0.101205</c:v>
                </c:pt>
                <c:pt idx="1197">
                  <c:v>-7.8888100000000003E-2</c:v>
                </c:pt>
                <c:pt idx="1198">
                  <c:v>-6.8897399999999998E-2</c:v>
                </c:pt>
                <c:pt idx="1199">
                  <c:v>-0.13636699999999999</c:v>
                </c:pt>
                <c:pt idx="1200">
                  <c:v>-8.4337700000000002E-2</c:v>
                </c:pt>
                <c:pt idx="1201">
                  <c:v>-8.5116200000000003E-2</c:v>
                </c:pt>
                <c:pt idx="1202">
                  <c:v>-4.5542300000000001E-2</c:v>
                </c:pt>
                <c:pt idx="1203">
                  <c:v>-9.2122700000000002E-2</c:v>
                </c:pt>
                <c:pt idx="1204">
                  <c:v>-9.39392E-2</c:v>
                </c:pt>
                <c:pt idx="1205">
                  <c:v>-9.0046699999999993E-2</c:v>
                </c:pt>
                <c:pt idx="1206">
                  <c:v>-8.2131899999999994E-2</c:v>
                </c:pt>
                <c:pt idx="1207">
                  <c:v>-7.9017900000000002E-2</c:v>
                </c:pt>
                <c:pt idx="1208">
                  <c:v>-0.10276200000000001</c:v>
                </c:pt>
                <c:pt idx="1209">
                  <c:v>-9.7701899999999994E-2</c:v>
                </c:pt>
                <c:pt idx="1210">
                  <c:v>-7.9666600000000004E-2</c:v>
                </c:pt>
                <c:pt idx="1211">
                  <c:v>-6.8508100000000002E-2</c:v>
                </c:pt>
                <c:pt idx="1212">
                  <c:v>-9.6015199999999995E-2</c:v>
                </c:pt>
                <c:pt idx="1213">
                  <c:v>-8.4207900000000002E-2</c:v>
                </c:pt>
                <c:pt idx="1214">
                  <c:v>-7.5255100000000005E-2</c:v>
                </c:pt>
                <c:pt idx="1215">
                  <c:v>-0.100686</c:v>
                </c:pt>
                <c:pt idx="1216">
                  <c:v>-0.121835</c:v>
                </c:pt>
                <c:pt idx="1217">
                  <c:v>-0.104319</c:v>
                </c:pt>
                <c:pt idx="1218">
                  <c:v>-0.101465</c:v>
                </c:pt>
                <c:pt idx="1219">
                  <c:v>-9.9258899999999997E-2</c:v>
                </c:pt>
                <c:pt idx="1220">
                  <c:v>-9.6923400000000007E-2</c:v>
                </c:pt>
                <c:pt idx="1221">
                  <c:v>-8.8878899999999997E-2</c:v>
                </c:pt>
                <c:pt idx="1222">
                  <c:v>-0.104449</c:v>
                </c:pt>
                <c:pt idx="1223">
                  <c:v>-8.0704600000000001E-2</c:v>
                </c:pt>
                <c:pt idx="1224">
                  <c:v>-0.103281</c:v>
                </c:pt>
                <c:pt idx="1225">
                  <c:v>-0.102113</c:v>
                </c:pt>
                <c:pt idx="1226">
                  <c:v>-0.104449</c:v>
                </c:pt>
                <c:pt idx="1227">
                  <c:v>-8.0445100000000005E-2</c:v>
                </c:pt>
                <c:pt idx="1228">
                  <c:v>-9.6144900000000005E-2</c:v>
                </c:pt>
                <c:pt idx="1229">
                  <c:v>-0.118592</c:v>
                </c:pt>
                <c:pt idx="1230">
                  <c:v>-7.3698100000000002E-2</c:v>
                </c:pt>
                <c:pt idx="1231">
                  <c:v>-8.3818699999999996E-2</c:v>
                </c:pt>
                <c:pt idx="1232">
                  <c:v>-9.2771400000000004E-2</c:v>
                </c:pt>
                <c:pt idx="1233">
                  <c:v>-7.7460899999999999E-2</c:v>
                </c:pt>
                <c:pt idx="1234">
                  <c:v>-8.5375699999999999E-2</c:v>
                </c:pt>
                <c:pt idx="1235">
                  <c:v>-9.6274700000000005E-2</c:v>
                </c:pt>
                <c:pt idx="1236">
                  <c:v>-8.2910399999999995E-2</c:v>
                </c:pt>
                <c:pt idx="1237">
                  <c:v>-9.2901200000000003E-2</c:v>
                </c:pt>
                <c:pt idx="1238">
                  <c:v>-0.10133499999999999</c:v>
                </c:pt>
                <c:pt idx="1239">
                  <c:v>-8.8100399999999995E-2</c:v>
                </c:pt>
                <c:pt idx="1240">
                  <c:v>-0.118981</c:v>
                </c:pt>
                <c:pt idx="1241">
                  <c:v>-6.6691600000000004E-2</c:v>
                </c:pt>
                <c:pt idx="1242">
                  <c:v>-6.5394099999999997E-2</c:v>
                </c:pt>
                <c:pt idx="1243">
                  <c:v>-0.115997</c:v>
                </c:pt>
                <c:pt idx="1244">
                  <c:v>-8.0185599999999996E-2</c:v>
                </c:pt>
                <c:pt idx="1245">
                  <c:v>-8.3299700000000004E-2</c:v>
                </c:pt>
                <c:pt idx="1246">
                  <c:v>-9.7701899999999994E-2</c:v>
                </c:pt>
                <c:pt idx="1247">
                  <c:v>-9.8350699999999999E-2</c:v>
                </c:pt>
                <c:pt idx="1248">
                  <c:v>-6.6302399999999997E-2</c:v>
                </c:pt>
                <c:pt idx="1249">
                  <c:v>-0.104838</c:v>
                </c:pt>
                <c:pt idx="1250">
                  <c:v>-0.114569</c:v>
                </c:pt>
                <c:pt idx="1251">
                  <c:v>-7.0194900000000005E-2</c:v>
                </c:pt>
                <c:pt idx="1252">
                  <c:v>-0.102503</c:v>
                </c:pt>
                <c:pt idx="1253">
                  <c:v>-0.115478</c:v>
                </c:pt>
                <c:pt idx="1254">
                  <c:v>-0.113272</c:v>
                </c:pt>
                <c:pt idx="1255">
                  <c:v>-8.9268200000000006E-2</c:v>
                </c:pt>
                <c:pt idx="1256">
                  <c:v>-7.04544E-2</c:v>
                </c:pt>
                <c:pt idx="1257">
                  <c:v>-0.11794300000000001</c:v>
                </c:pt>
                <c:pt idx="1258">
                  <c:v>-8.0834400000000001E-2</c:v>
                </c:pt>
                <c:pt idx="1259">
                  <c:v>-0.10133499999999999</c:v>
                </c:pt>
                <c:pt idx="1260">
                  <c:v>-0.13234499999999999</c:v>
                </c:pt>
                <c:pt idx="1261">
                  <c:v>-8.4856699999999993E-2</c:v>
                </c:pt>
                <c:pt idx="1262">
                  <c:v>-9.4328400000000007E-2</c:v>
                </c:pt>
                <c:pt idx="1263">
                  <c:v>-9.4717700000000002E-2</c:v>
                </c:pt>
                <c:pt idx="1264">
                  <c:v>-0.115867</c:v>
                </c:pt>
                <c:pt idx="1265">
                  <c:v>-9.3679700000000005E-2</c:v>
                </c:pt>
                <c:pt idx="1266">
                  <c:v>-0.112493</c:v>
                </c:pt>
                <c:pt idx="1267">
                  <c:v>-9.5885399999999996E-2</c:v>
                </c:pt>
                <c:pt idx="1268">
                  <c:v>-8.0964099999999997E-2</c:v>
                </c:pt>
                <c:pt idx="1269">
                  <c:v>-7.8888100000000003E-2</c:v>
                </c:pt>
                <c:pt idx="1270">
                  <c:v>-0.11911099999999999</c:v>
                </c:pt>
                <c:pt idx="1271">
                  <c:v>-9.9518400000000007E-2</c:v>
                </c:pt>
                <c:pt idx="1272">
                  <c:v>-5.0213300000000002E-2</c:v>
                </c:pt>
                <c:pt idx="1273">
                  <c:v>-9.0695399999999995E-2</c:v>
                </c:pt>
                <c:pt idx="1274">
                  <c:v>-9.3679700000000005E-2</c:v>
                </c:pt>
                <c:pt idx="1275">
                  <c:v>-0.11275300000000001</c:v>
                </c:pt>
                <c:pt idx="1276">
                  <c:v>-9.8091200000000003E-2</c:v>
                </c:pt>
                <c:pt idx="1277">
                  <c:v>-8.0964099999999997E-2</c:v>
                </c:pt>
                <c:pt idx="1278">
                  <c:v>-0.113272</c:v>
                </c:pt>
                <c:pt idx="1279">
                  <c:v>-9.4068899999999997E-2</c:v>
                </c:pt>
                <c:pt idx="1280">
                  <c:v>-8.7192199999999997E-2</c:v>
                </c:pt>
                <c:pt idx="1281">
                  <c:v>-9.6404400000000001E-2</c:v>
                </c:pt>
                <c:pt idx="1282">
                  <c:v>-9.5496200000000003E-2</c:v>
                </c:pt>
                <c:pt idx="1283">
                  <c:v>-0.14026</c:v>
                </c:pt>
                <c:pt idx="1284">
                  <c:v>-9.8091200000000003E-2</c:v>
                </c:pt>
                <c:pt idx="1285">
                  <c:v>-0.115997</c:v>
                </c:pt>
                <c:pt idx="1286">
                  <c:v>-0.10367</c:v>
                </c:pt>
                <c:pt idx="1287">
                  <c:v>-9.56259E-2</c:v>
                </c:pt>
                <c:pt idx="1288">
                  <c:v>-0.13312399999999999</c:v>
                </c:pt>
                <c:pt idx="1289">
                  <c:v>-9.9388699999999996E-2</c:v>
                </c:pt>
                <c:pt idx="1290">
                  <c:v>-9.4458200000000006E-2</c:v>
                </c:pt>
                <c:pt idx="1291">
                  <c:v>-0.12352200000000001</c:v>
                </c:pt>
                <c:pt idx="1292">
                  <c:v>-0.11573700000000001</c:v>
                </c:pt>
                <c:pt idx="1293">
                  <c:v>-8.1353400000000006E-2</c:v>
                </c:pt>
                <c:pt idx="1294">
                  <c:v>-8.8359900000000005E-2</c:v>
                </c:pt>
                <c:pt idx="1295">
                  <c:v>-8.1612900000000002E-2</c:v>
                </c:pt>
                <c:pt idx="1296">
                  <c:v>-8.8230199999999995E-2</c:v>
                </c:pt>
                <c:pt idx="1297">
                  <c:v>-9.6793699999999996E-2</c:v>
                </c:pt>
                <c:pt idx="1298">
                  <c:v>-8.6413699999999996E-2</c:v>
                </c:pt>
                <c:pt idx="1299">
                  <c:v>-0.118462</c:v>
                </c:pt>
                <c:pt idx="1300">
                  <c:v>-0.121187</c:v>
                </c:pt>
                <c:pt idx="1301">
                  <c:v>-0.115478</c:v>
                </c:pt>
                <c:pt idx="1302">
                  <c:v>-0.100297</c:v>
                </c:pt>
                <c:pt idx="1303">
                  <c:v>-0.102243</c:v>
                </c:pt>
                <c:pt idx="1304">
                  <c:v>-0.100427</c:v>
                </c:pt>
                <c:pt idx="1305">
                  <c:v>-8.0704600000000001E-2</c:v>
                </c:pt>
                <c:pt idx="1306">
                  <c:v>-0.13208600000000001</c:v>
                </c:pt>
                <c:pt idx="1307">
                  <c:v>-0.14077899999999999</c:v>
                </c:pt>
                <c:pt idx="1308">
                  <c:v>-0.115478</c:v>
                </c:pt>
                <c:pt idx="1309">
                  <c:v>-0.112883</c:v>
                </c:pt>
                <c:pt idx="1310">
                  <c:v>-0.11651599999999999</c:v>
                </c:pt>
                <c:pt idx="1311">
                  <c:v>-0.101594</c:v>
                </c:pt>
                <c:pt idx="1312">
                  <c:v>-0.11353100000000001</c:v>
                </c:pt>
                <c:pt idx="1313">
                  <c:v>-8.1612900000000002E-2</c:v>
                </c:pt>
                <c:pt idx="1314">
                  <c:v>-6.8897399999999998E-2</c:v>
                </c:pt>
                <c:pt idx="1315">
                  <c:v>-0.115867</c:v>
                </c:pt>
                <c:pt idx="1316">
                  <c:v>-0.113012</c:v>
                </c:pt>
                <c:pt idx="1317">
                  <c:v>-0.11495900000000001</c:v>
                </c:pt>
                <c:pt idx="1318">
                  <c:v>-0.13909199999999999</c:v>
                </c:pt>
                <c:pt idx="1319">
                  <c:v>-9.1603699999999996E-2</c:v>
                </c:pt>
                <c:pt idx="1320">
                  <c:v>-0.13312399999999999</c:v>
                </c:pt>
                <c:pt idx="1321">
                  <c:v>-9.2252399999999998E-2</c:v>
                </c:pt>
                <c:pt idx="1322">
                  <c:v>-0.101594</c:v>
                </c:pt>
                <c:pt idx="1323">
                  <c:v>-0.13610800000000001</c:v>
                </c:pt>
                <c:pt idx="1324">
                  <c:v>-0.107693</c:v>
                </c:pt>
                <c:pt idx="1325">
                  <c:v>-9.6534200000000001E-2</c:v>
                </c:pt>
                <c:pt idx="1326">
                  <c:v>-0.13714599999999999</c:v>
                </c:pt>
                <c:pt idx="1327">
                  <c:v>-0.118851</c:v>
                </c:pt>
                <c:pt idx="1328">
                  <c:v>-0.101854</c:v>
                </c:pt>
                <c:pt idx="1329">
                  <c:v>-0.115478</c:v>
                </c:pt>
                <c:pt idx="1330">
                  <c:v>-0.128193</c:v>
                </c:pt>
                <c:pt idx="1331">
                  <c:v>-0.13636699999999999</c:v>
                </c:pt>
                <c:pt idx="1332">
                  <c:v>-0.112883</c:v>
                </c:pt>
                <c:pt idx="1333">
                  <c:v>-0.10834100000000001</c:v>
                </c:pt>
                <c:pt idx="1334">
                  <c:v>-0.115088</c:v>
                </c:pt>
                <c:pt idx="1335">
                  <c:v>-0.114569</c:v>
                </c:pt>
                <c:pt idx="1336">
                  <c:v>-0.101854</c:v>
                </c:pt>
                <c:pt idx="1337">
                  <c:v>-0.103022</c:v>
                </c:pt>
                <c:pt idx="1338">
                  <c:v>-9.2641699999999993E-2</c:v>
                </c:pt>
                <c:pt idx="1339">
                  <c:v>-0.13571900000000001</c:v>
                </c:pt>
                <c:pt idx="1340">
                  <c:v>-0.100427</c:v>
                </c:pt>
                <c:pt idx="1341">
                  <c:v>-0.11392099999999999</c:v>
                </c:pt>
                <c:pt idx="1342">
                  <c:v>-9.9648200000000006E-2</c:v>
                </c:pt>
                <c:pt idx="1343">
                  <c:v>-0.11573700000000001</c:v>
                </c:pt>
                <c:pt idx="1344">
                  <c:v>-0.13610800000000001</c:v>
                </c:pt>
                <c:pt idx="1345">
                  <c:v>-0.11573700000000001</c:v>
                </c:pt>
                <c:pt idx="1346">
                  <c:v>-0.113272</c:v>
                </c:pt>
                <c:pt idx="1347">
                  <c:v>-0.11534800000000001</c:v>
                </c:pt>
                <c:pt idx="1348">
                  <c:v>-9.8091200000000003E-2</c:v>
                </c:pt>
                <c:pt idx="1349">
                  <c:v>-9.4847399999999998E-2</c:v>
                </c:pt>
                <c:pt idx="1350">
                  <c:v>-0.116386</c:v>
                </c:pt>
                <c:pt idx="1351">
                  <c:v>-0.13208600000000001</c:v>
                </c:pt>
                <c:pt idx="1352">
                  <c:v>-0.11833200000000001</c:v>
                </c:pt>
                <c:pt idx="1353">
                  <c:v>-0.112883</c:v>
                </c:pt>
                <c:pt idx="1354">
                  <c:v>-9.1863200000000006E-2</c:v>
                </c:pt>
                <c:pt idx="1355">
                  <c:v>-0.117164</c:v>
                </c:pt>
                <c:pt idx="1356">
                  <c:v>-0.112493</c:v>
                </c:pt>
                <c:pt idx="1357">
                  <c:v>-0.11573700000000001</c:v>
                </c:pt>
                <c:pt idx="1358">
                  <c:v>-0.134162</c:v>
                </c:pt>
                <c:pt idx="1359">
                  <c:v>-0.115088</c:v>
                </c:pt>
                <c:pt idx="1360">
                  <c:v>-0.10172399999999999</c:v>
                </c:pt>
                <c:pt idx="1361">
                  <c:v>-0.114699</c:v>
                </c:pt>
                <c:pt idx="1362">
                  <c:v>-9.5885399999999996E-2</c:v>
                </c:pt>
                <c:pt idx="1363">
                  <c:v>-0.13429099999999999</c:v>
                </c:pt>
                <c:pt idx="1364">
                  <c:v>-0.11872099999999999</c:v>
                </c:pt>
                <c:pt idx="1365">
                  <c:v>-0.100297</c:v>
                </c:pt>
                <c:pt idx="1366">
                  <c:v>-9.1473899999999997E-2</c:v>
                </c:pt>
                <c:pt idx="1367">
                  <c:v>-0.101465</c:v>
                </c:pt>
                <c:pt idx="1368">
                  <c:v>-0.112493</c:v>
                </c:pt>
                <c:pt idx="1369">
                  <c:v>-8.0704600000000001E-2</c:v>
                </c:pt>
                <c:pt idx="1370">
                  <c:v>-0.114829</c:v>
                </c:pt>
                <c:pt idx="1371">
                  <c:v>-0.13312399999999999</c:v>
                </c:pt>
                <c:pt idx="1372">
                  <c:v>-0.13117699999999999</c:v>
                </c:pt>
                <c:pt idx="1373">
                  <c:v>-0.13610800000000001</c:v>
                </c:pt>
                <c:pt idx="1374">
                  <c:v>-0.117683</c:v>
                </c:pt>
                <c:pt idx="1375">
                  <c:v>-0.12456</c:v>
                </c:pt>
                <c:pt idx="1376">
                  <c:v>-9.5496200000000003E-2</c:v>
                </c:pt>
                <c:pt idx="1377">
                  <c:v>-0.11495900000000001</c:v>
                </c:pt>
                <c:pt idx="1378">
                  <c:v>-0.13429099999999999</c:v>
                </c:pt>
                <c:pt idx="1379">
                  <c:v>-0.11534800000000001</c:v>
                </c:pt>
                <c:pt idx="1380">
                  <c:v>-0.11612599999999999</c:v>
                </c:pt>
                <c:pt idx="1381">
                  <c:v>-0.116256</c:v>
                </c:pt>
                <c:pt idx="1382">
                  <c:v>-0.114699</c:v>
                </c:pt>
                <c:pt idx="1383">
                  <c:v>-0.13312399999999999</c:v>
                </c:pt>
                <c:pt idx="1384">
                  <c:v>-0.100816</c:v>
                </c:pt>
                <c:pt idx="1385">
                  <c:v>-0.11573700000000001</c:v>
                </c:pt>
                <c:pt idx="1386">
                  <c:v>-0.118981</c:v>
                </c:pt>
                <c:pt idx="1387">
                  <c:v>-0.113791</c:v>
                </c:pt>
                <c:pt idx="1388">
                  <c:v>-0.112883</c:v>
                </c:pt>
                <c:pt idx="1389">
                  <c:v>-0.112493</c:v>
                </c:pt>
                <c:pt idx="1390">
                  <c:v>-0.149732</c:v>
                </c:pt>
                <c:pt idx="1391">
                  <c:v>-0.13649700000000001</c:v>
                </c:pt>
                <c:pt idx="1392">
                  <c:v>-0.11093600000000001</c:v>
                </c:pt>
                <c:pt idx="1393">
                  <c:v>-0.13714599999999999</c:v>
                </c:pt>
                <c:pt idx="1394">
                  <c:v>-0.13429099999999999</c:v>
                </c:pt>
                <c:pt idx="1395">
                  <c:v>-0.129361</c:v>
                </c:pt>
                <c:pt idx="1396">
                  <c:v>-0.13390199999999999</c:v>
                </c:pt>
                <c:pt idx="1397">
                  <c:v>-0.12715499999999999</c:v>
                </c:pt>
                <c:pt idx="1398">
                  <c:v>-0.14000099999999999</c:v>
                </c:pt>
                <c:pt idx="1399">
                  <c:v>-0.13325300000000001</c:v>
                </c:pt>
                <c:pt idx="1400">
                  <c:v>-0.13610800000000001</c:v>
                </c:pt>
                <c:pt idx="1401">
                  <c:v>-0.112883</c:v>
                </c:pt>
                <c:pt idx="1402">
                  <c:v>-0.13442100000000001</c:v>
                </c:pt>
                <c:pt idx="1403">
                  <c:v>-0.11275300000000001</c:v>
                </c:pt>
                <c:pt idx="1404">
                  <c:v>-9.2901200000000003E-2</c:v>
                </c:pt>
                <c:pt idx="1405">
                  <c:v>-0.12715499999999999</c:v>
                </c:pt>
                <c:pt idx="1406">
                  <c:v>-0.12806300000000001</c:v>
                </c:pt>
                <c:pt idx="1407">
                  <c:v>-0.123782</c:v>
                </c:pt>
                <c:pt idx="1408">
                  <c:v>-0.118462</c:v>
                </c:pt>
                <c:pt idx="1409">
                  <c:v>-0.122095</c:v>
                </c:pt>
                <c:pt idx="1410">
                  <c:v>-0.131437</c:v>
                </c:pt>
                <c:pt idx="1411">
                  <c:v>-0.13610800000000001</c:v>
                </c:pt>
                <c:pt idx="1412">
                  <c:v>-0.11924</c:v>
                </c:pt>
                <c:pt idx="1413">
                  <c:v>-0.116645</c:v>
                </c:pt>
                <c:pt idx="1414">
                  <c:v>-0.117294</c:v>
                </c:pt>
                <c:pt idx="1415">
                  <c:v>-0.120668</c:v>
                </c:pt>
                <c:pt idx="1416">
                  <c:v>-0.115478</c:v>
                </c:pt>
                <c:pt idx="1417">
                  <c:v>-9.3290399999999996E-2</c:v>
                </c:pt>
                <c:pt idx="1418">
                  <c:v>-0.13507</c:v>
                </c:pt>
                <c:pt idx="1419">
                  <c:v>-9.9388699999999996E-2</c:v>
                </c:pt>
                <c:pt idx="1420">
                  <c:v>-0.13766500000000001</c:v>
                </c:pt>
                <c:pt idx="1421">
                  <c:v>-0.11794300000000001</c:v>
                </c:pt>
                <c:pt idx="1422">
                  <c:v>-0.11612599999999999</c:v>
                </c:pt>
                <c:pt idx="1423">
                  <c:v>-0.13130700000000001</c:v>
                </c:pt>
                <c:pt idx="1424">
                  <c:v>-0.10886</c:v>
                </c:pt>
                <c:pt idx="1425">
                  <c:v>-0.138573</c:v>
                </c:pt>
                <c:pt idx="1426">
                  <c:v>-0.14752599999999999</c:v>
                </c:pt>
                <c:pt idx="1427">
                  <c:v>-0.125468</c:v>
                </c:pt>
                <c:pt idx="1428">
                  <c:v>-0.119759</c:v>
                </c:pt>
                <c:pt idx="1429">
                  <c:v>-0.13390199999999999</c:v>
                </c:pt>
                <c:pt idx="1430">
                  <c:v>-0.14428199999999999</c:v>
                </c:pt>
                <c:pt idx="1431">
                  <c:v>-0.11573700000000001</c:v>
                </c:pt>
                <c:pt idx="1432">
                  <c:v>-0.134681</c:v>
                </c:pt>
                <c:pt idx="1433">
                  <c:v>-9.4198699999999996E-2</c:v>
                </c:pt>
                <c:pt idx="1434">
                  <c:v>-0.115478</c:v>
                </c:pt>
                <c:pt idx="1435">
                  <c:v>-0.112623</c:v>
                </c:pt>
                <c:pt idx="1436">
                  <c:v>-0.101594</c:v>
                </c:pt>
                <c:pt idx="1437">
                  <c:v>-0.13948199999999999</c:v>
                </c:pt>
                <c:pt idx="1438">
                  <c:v>-0.13675699999999999</c:v>
                </c:pt>
                <c:pt idx="1439">
                  <c:v>-0.13649700000000001</c:v>
                </c:pt>
                <c:pt idx="1440">
                  <c:v>-0.112883</c:v>
                </c:pt>
                <c:pt idx="1441">
                  <c:v>-0.12053800000000001</c:v>
                </c:pt>
                <c:pt idx="1442">
                  <c:v>-0.13481000000000001</c:v>
                </c:pt>
                <c:pt idx="1443">
                  <c:v>-0.13507</c:v>
                </c:pt>
                <c:pt idx="1444">
                  <c:v>-0.11573700000000001</c:v>
                </c:pt>
                <c:pt idx="1445">
                  <c:v>-0.11573700000000001</c:v>
                </c:pt>
                <c:pt idx="1446">
                  <c:v>-0.13000999999999999</c:v>
                </c:pt>
                <c:pt idx="1447">
                  <c:v>-0.130139</c:v>
                </c:pt>
                <c:pt idx="1448">
                  <c:v>-0.134681</c:v>
                </c:pt>
                <c:pt idx="1449">
                  <c:v>-0.11534800000000001</c:v>
                </c:pt>
                <c:pt idx="1450">
                  <c:v>-0.115867</c:v>
                </c:pt>
                <c:pt idx="1451">
                  <c:v>-0.11405</c:v>
                </c:pt>
                <c:pt idx="1452">
                  <c:v>-0.13636699999999999</c:v>
                </c:pt>
                <c:pt idx="1453">
                  <c:v>-0.104708</c:v>
                </c:pt>
                <c:pt idx="1454">
                  <c:v>-0.11015800000000001</c:v>
                </c:pt>
                <c:pt idx="1455">
                  <c:v>-0.122095</c:v>
                </c:pt>
                <c:pt idx="1456">
                  <c:v>-0.13351299999999999</c:v>
                </c:pt>
                <c:pt idx="1457">
                  <c:v>-0.112104</c:v>
                </c:pt>
                <c:pt idx="1458">
                  <c:v>-0.134681</c:v>
                </c:pt>
                <c:pt idx="1459">
                  <c:v>-0.14960200000000001</c:v>
                </c:pt>
                <c:pt idx="1460">
                  <c:v>-9.5236699999999994E-2</c:v>
                </c:pt>
                <c:pt idx="1461">
                  <c:v>-0.14013</c:v>
                </c:pt>
                <c:pt idx="1462">
                  <c:v>-0.11171499999999999</c:v>
                </c:pt>
                <c:pt idx="1463">
                  <c:v>-9.5885399999999996E-2</c:v>
                </c:pt>
                <c:pt idx="1464">
                  <c:v>-0.114569</c:v>
                </c:pt>
                <c:pt idx="1465">
                  <c:v>-0.11833200000000001</c:v>
                </c:pt>
                <c:pt idx="1466">
                  <c:v>-0.12092700000000001</c:v>
                </c:pt>
                <c:pt idx="1467">
                  <c:v>-9.1733400000000007E-2</c:v>
                </c:pt>
                <c:pt idx="1468">
                  <c:v>-0.113272</c:v>
                </c:pt>
                <c:pt idx="1469">
                  <c:v>-0.128972</c:v>
                </c:pt>
                <c:pt idx="1470">
                  <c:v>-0.13325300000000001</c:v>
                </c:pt>
                <c:pt idx="1471">
                  <c:v>-0.138963</c:v>
                </c:pt>
                <c:pt idx="1472">
                  <c:v>-0.13494</c:v>
                </c:pt>
                <c:pt idx="1473">
                  <c:v>-0.13325300000000001</c:v>
                </c:pt>
                <c:pt idx="1474">
                  <c:v>-0.11911099999999999</c:v>
                </c:pt>
                <c:pt idx="1475">
                  <c:v>-0.118202</c:v>
                </c:pt>
                <c:pt idx="1476">
                  <c:v>-0.11573700000000001</c:v>
                </c:pt>
                <c:pt idx="1477">
                  <c:v>-0.134162</c:v>
                </c:pt>
                <c:pt idx="1478">
                  <c:v>-0.139352</c:v>
                </c:pt>
                <c:pt idx="1479">
                  <c:v>-9.9258899999999997E-2</c:v>
                </c:pt>
                <c:pt idx="1480">
                  <c:v>-9.5885399999999996E-2</c:v>
                </c:pt>
                <c:pt idx="1481">
                  <c:v>-8.0574900000000005E-2</c:v>
                </c:pt>
                <c:pt idx="1482">
                  <c:v>-0.117164</c:v>
                </c:pt>
                <c:pt idx="1483">
                  <c:v>-9.3160699999999999E-2</c:v>
                </c:pt>
                <c:pt idx="1484">
                  <c:v>-9.8999400000000001E-2</c:v>
                </c:pt>
                <c:pt idx="1485">
                  <c:v>-0.101854</c:v>
                </c:pt>
                <c:pt idx="1486">
                  <c:v>-0.14752599999999999</c:v>
                </c:pt>
                <c:pt idx="1487">
                  <c:v>-0.116905</c:v>
                </c:pt>
                <c:pt idx="1488">
                  <c:v>-8.7970699999999999E-2</c:v>
                </c:pt>
                <c:pt idx="1489">
                  <c:v>-9.5496200000000003E-2</c:v>
                </c:pt>
                <c:pt idx="1490">
                  <c:v>-9.9388699999999996E-2</c:v>
                </c:pt>
                <c:pt idx="1491">
                  <c:v>-0.117164</c:v>
                </c:pt>
                <c:pt idx="1492">
                  <c:v>-0.13610800000000001</c:v>
                </c:pt>
                <c:pt idx="1493">
                  <c:v>-0.112493</c:v>
                </c:pt>
                <c:pt idx="1494">
                  <c:v>-9.5496200000000003E-2</c:v>
                </c:pt>
                <c:pt idx="1495">
                  <c:v>-0.10795200000000001</c:v>
                </c:pt>
                <c:pt idx="1496">
                  <c:v>-9.0046699999999993E-2</c:v>
                </c:pt>
                <c:pt idx="1497">
                  <c:v>-9.9648200000000006E-2</c:v>
                </c:pt>
                <c:pt idx="1498">
                  <c:v>-0.13636699999999999</c:v>
                </c:pt>
                <c:pt idx="1499">
                  <c:v>-0.115867</c:v>
                </c:pt>
                <c:pt idx="1500">
                  <c:v>-9.7961400000000004E-2</c:v>
                </c:pt>
                <c:pt idx="1501">
                  <c:v>-0.10406</c:v>
                </c:pt>
                <c:pt idx="1502">
                  <c:v>-0.111066</c:v>
                </c:pt>
                <c:pt idx="1503">
                  <c:v>-0.116386</c:v>
                </c:pt>
                <c:pt idx="1504">
                  <c:v>-0.12313300000000001</c:v>
                </c:pt>
                <c:pt idx="1505">
                  <c:v>-0.101854</c:v>
                </c:pt>
                <c:pt idx="1506">
                  <c:v>-0.11612599999999999</c:v>
                </c:pt>
                <c:pt idx="1507">
                  <c:v>-0.11573700000000001</c:v>
                </c:pt>
                <c:pt idx="1508">
                  <c:v>-9.5496200000000003E-2</c:v>
                </c:pt>
                <c:pt idx="1509">
                  <c:v>-6.5394099999999997E-2</c:v>
                </c:pt>
                <c:pt idx="1510">
                  <c:v>-0.101205</c:v>
                </c:pt>
                <c:pt idx="1511">
                  <c:v>-0.11171499999999999</c:v>
                </c:pt>
                <c:pt idx="1512">
                  <c:v>-0.11573700000000001</c:v>
                </c:pt>
                <c:pt idx="1513">
                  <c:v>-0.11495900000000001</c:v>
                </c:pt>
                <c:pt idx="1514">
                  <c:v>-9.2641699999999993E-2</c:v>
                </c:pt>
                <c:pt idx="1515">
                  <c:v>-9.5496200000000003E-2</c:v>
                </c:pt>
                <c:pt idx="1516">
                  <c:v>-0.12832299999999999</c:v>
                </c:pt>
                <c:pt idx="1517">
                  <c:v>-0.11573700000000001</c:v>
                </c:pt>
                <c:pt idx="1518">
                  <c:v>-9.0954900000000005E-2</c:v>
                </c:pt>
                <c:pt idx="1519">
                  <c:v>-6.4226400000000003E-2</c:v>
                </c:pt>
                <c:pt idx="1520">
                  <c:v>-0.14077899999999999</c:v>
                </c:pt>
                <c:pt idx="1521">
                  <c:v>-8.2131899999999994E-2</c:v>
                </c:pt>
                <c:pt idx="1522">
                  <c:v>-8.7970699999999999E-2</c:v>
                </c:pt>
                <c:pt idx="1523">
                  <c:v>-9.6793699999999996E-2</c:v>
                </c:pt>
                <c:pt idx="1524">
                  <c:v>-8.7970699999999999E-2</c:v>
                </c:pt>
                <c:pt idx="1525">
                  <c:v>-9.4458200000000006E-2</c:v>
                </c:pt>
                <c:pt idx="1526">
                  <c:v>-0.104708</c:v>
                </c:pt>
                <c:pt idx="1527">
                  <c:v>-9.8350699999999999E-2</c:v>
                </c:pt>
                <c:pt idx="1528">
                  <c:v>-0.11937</c:v>
                </c:pt>
                <c:pt idx="1529">
                  <c:v>-0.11612599999999999</c:v>
                </c:pt>
                <c:pt idx="1530">
                  <c:v>-7.0843600000000007E-2</c:v>
                </c:pt>
                <c:pt idx="1531">
                  <c:v>-9.6663899999999997E-2</c:v>
                </c:pt>
                <c:pt idx="1532">
                  <c:v>-9.3549900000000005E-2</c:v>
                </c:pt>
                <c:pt idx="1533">
                  <c:v>-0.117683</c:v>
                </c:pt>
                <c:pt idx="1534">
                  <c:v>-8.1612900000000002E-2</c:v>
                </c:pt>
                <c:pt idx="1535">
                  <c:v>-9.6534200000000001E-2</c:v>
                </c:pt>
                <c:pt idx="1536">
                  <c:v>-0.11651599999999999</c:v>
                </c:pt>
                <c:pt idx="1537">
                  <c:v>-8.5894700000000004E-2</c:v>
                </c:pt>
                <c:pt idx="1538">
                  <c:v>-9.7701899999999994E-2</c:v>
                </c:pt>
                <c:pt idx="1539">
                  <c:v>-9.6923400000000007E-2</c:v>
                </c:pt>
                <c:pt idx="1540">
                  <c:v>-0.101205</c:v>
                </c:pt>
                <c:pt idx="1541">
                  <c:v>-8.0834400000000001E-2</c:v>
                </c:pt>
                <c:pt idx="1542">
                  <c:v>-0.115478</c:v>
                </c:pt>
                <c:pt idx="1543">
                  <c:v>-0.12533900000000001</c:v>
                </c:pt>
                <c:pt idx="1544">
                  <c:v>-0.102892</c:v>
                </c:pt>
                <c:pt idx="1545">
                  <c:v>-8.4597199999999997E-2</c:v>
                </c:pt>
                <c:pt idx="1546">
                  <c:v>-9.1992900000000002E-2</c:v>
                </c:pt>
                <c:pt idx="1547">
                  <c:v>-0.11573700000000001</c:v>
                </c:pt>
                <c:pt idx="1548">
                  <c:v>-0.10198400000000001</c:v>
                </c:pt>
                <c:pt idx="1549">
                  <c:v>-9.5496200000000003E-2</c:v>
                </c:pt>
                <c:pt idx="1550">
                  <c:v>-0.113402</c:v>
                </c:pt>
                <c:pt idx="1551">
                  <c:v>-9.0176400000000004E-2</c:v>
                </c:pt>
                <c:pt idx="1552">
                  <c:v>-0.11911099999999999</c:v>
                </c:pt>
                <c:pt idx="1553">
                  <c:v>-9.8350699999999999E-2</c:v>
                </c:pt>
                <c:pt idx="1554">
                  <c:v>-8.4726899999999994E-2</c:v>
                </c:pt>
                <c:pt idx="1555">
                  <c:v>-0.11794300000000001</c:v>
                </c:pt>
                <c:pt idx="1556">
                  <c:v>-0.11612599999999999</c:v>
                </c:pt>
                <c:pt idx="1557">
                  <c:v>-9.7961400000000004E-2</c:v>
                </c:pt>
                <c:pt idx="1558">
                  <c:v>-8.3948400000000006E-2</c:v>
                </c:pt>
                <c:pt idx="1559">
                  <c:v>-9.2252399999999998E-2</c:v>
                </c:pt>
                <c:pt idx="1560">
                  <c:v>-0.11430999999999999</c:v>
                </c:pt>
                <c:pt idx="1561">
                  <c:v>-9.9907700000000002E-2</c:v>
                </c:pt>
                <c:pt idx="1562">
                  <c:v>-9.8869700000000005E-2</c:v>
                </c:pt>
                <c:pt idx="1563">
                  <c:v>-9.8869700000000005E-2</c:v>
                </c:pt>
                <c:pt idx="1564">
                  <c:v>-0.103281</c:v>
                </c:pt>
                <c:pt idx="1565">
                  <c:v>-8.2131899999999994E-2</c:v>
                </c:pt>
                <c:pt idx="1566">
                  <c:v>-9.8091200000000003E-2</c:v>
                </c:pt>
                <c:pt idx="1567">
                  <c:v>-9.5236699999999994E-2</c:v>
                </c:pt>
                <c:pt idx="1568">
                  <c:v>-0.115478</c:v>
                </c:pt>
                <c:pt idx="1569">
                  <c:v>-9.4198699999999996E-2</c:v>
                </c:pt>
                <c:pt idx="1570">
                  <c:v>-9.2122700000000002E-2</c:v>
                </c:pt>
                <c:pt idx="1571">
                  <c:v>-0.104449</c:v>
                </c:pt>
                <c:pt idx="1572">
                  <c:v>-6.0463599999999999E-2</c:v>
                </c:pt>
                <c:pt idx="1573">
                  <c:v>-7.9407099999999994E-2</c:v>
                </c:pt>
                <c:pt idx="1574">
                  <c:v>-0.112234</c:v>
                </c:pt>
                <c:pt idx="1575">
                  <c:v>-9.0176400000000004E-2</c:v>
                </c:pt>
                <c:pt idx="1576">
                  <c:v>-9.5106899999999994E-2</c:v>
                </c:pt>
                <c:pt idx="1577">
                  <c:v>-9.7961400000000004E-2</c:v>
                </c:pt>
                <c:pt idx="1578">
                  <c:v>-9.5496200000000003E-2</c:v>
                </c:pt>
                <c:pt idx="1579">
                  <c:v>-0.11573700000000001</c:v>
                </c:pt>
                <c:pt idx="1580">
                  <c:v>-8.1872399999999998E-2</c:v>
                </c:pt>
                <c:pt idx="1581">
                  <c:v>-0.13792399999999999</c:v>
                </c:pt>
                <c:pt idx="1582">
                  <c:v>-0.11353100000000001</c:v>
                </c:pt>
                <c:pt idx="1583">
                  <c:v>-7.8888100000000003E-2</c:v>
                </c:pt>
                <c:pt idx="1584">
                  <c:v>-7.99261E-2</c:v>
                </c:pt>
                <c:pt idx="1585">
                  <c:v>-0.118981</c:v>
                </c:pt>
                <c:pt idx="1586">
                  <c:v>-9.3679700000000005E-2</c:v>
                </c:pt>
                <c:pt idx="1587">
                  <c:v>-6.5004900000000004E-2</c:v>
                </c:pt>
                <c:pt idx="1588">
                  <c:v>-9.5366400000000004E-2</c:v>
                </c:pt>
                <c:pt idx="1589">
                  <c:v>-8.2650899999999999E-2</c:v>
                </c:pt>
                <c:pt idx="1590">
                  <c:v>-9.8480399999999996E-2</c:v>
                </c:pt>
                <c:pt idx="1591">
                  <c:v>-8.4597199999999997E-2</c:v>
                </c:pt>
                <c:pt idx="1592">
                  <c:v>-0.101594</c:v>
                </c:pt>
                <c:pt idx="1593">
                  <c:v>-8.0055899999999999E-2</c:v>
                </c:pt>
                <c:pt idx="1594">
                  <c:v>-0.11495900000000001</c:v>
                </c:pt>
                <c:pt idx="1595">
                  <c:v>-9.2901200000000003E-2</c:v>
                </c:pt>
                <c:pt idx="1596">
                  <c:v>-6.69511E-2</c:v>
                </c:pt>
                <c:pt idx="1597">
                  <c:v>-8.3818699999999996E-2</c:v>
                </c:pt>
                <c:pt idx="1598">
                  <c:v>-0.10276200000000001</c:v>
                </c:pt>
                <c:pt idx="1599">
                  <c:v>-9.4068899999999997E-2</c:v>
                </c:pt>
                <c:pt idx="1600">
                  <c:v>-8.1223600000000007E-2</c:v>
                </c:pt>
                <c:pt idx="1601">
                  <c:v>-0.10094599999999999</c:v>
                </c:pt>
                <c:pt idx="1602">
                  <c:v>-0.102892</c:v>
                </c:pt>
                <c:pt idx="1603">
                  <c:v>-0.105098</c:v>
                </c:pt>
                <c:pt idx="1604">
                  <c:v>-8.25211E-2</c:v>
                </c:pt>
                <c:pt idx="1605">
                  <c:v>-6.8378400000000006E-2</c:v>
                </c:pt>
                <c:pt idx="1606">
                  <c:v>-0.100037</c:v>
                </c:pt>
                <c:pt idx="1607">
                  <c:v>-0.117164</c:v>
                </c:pt>
                <c:pt idx="1608">
                  <c:v>-8.6673200000000006E-2</c:v>
                </c:pt>
                <c:pt idx="1609">
                  <c:v>-0.11911099999999999</c:v>
                </c:pt>
                <c:pt idx="1610">
                  <c:v>-0.11833200000000001</c:v>
                </c:pt>
                <c:pt idx="1611">
                  <c:v>-0.125468</c:v>
                </c:pt>
                <c:pt idx="1612">
                  <c:v>-8.3299700000000004E-2</c:v>
                </c:pt>
                <c:pt idx="1613">
                  <c:v>-9.6015199999999995E-2</c:v>
                </c:pt>
                <c:pt idx="1614">
                  <c:v>-0.11963</c:v>
                </c:pt>
                <c:pt idx="1615">
                  <c:v>-0.134551</c:v>
                </c:pt>
                <c:pt idx="1616">
                  <c:v>-9.5885399999999996E-2</c:v>
                </c:pt>
                <c:pt idx="1617">
                  <c:v>-0.104319</c:v>
                </c:pt>
                <c:pt idx="1618">
                  <c:v>-9.8350699999999999E-2</c:v>
                </c:pt>
                <c:pt idx="1619">
                  <c:v>-0.11534800000000001</c:v>
                </c:pt>
                <c:pt idx="1620">
                  <c:v>-0.11430999999999999</c:v>
                </c:pt>
                <c:pt idx="1621">
                  <c:v>-0.11794300000000001</c:v>
                </c:pt>
                <c:pt idx="1622">
                  <c:v>-9.7312700000000002E-2</c:v>
                </c:pt>
                <c:pt idx="1623">
                  <c:v>-8.1483100000000003E-2</c:v>
                </c:pt>
                <c:pt idx="1624">
                  <c:v>-8.8230199999999995E-2</c:v>
                </c:pt>
                <c:pt idx="1625">
                  <c:v>-0.11392099999999999</c:v>
                </c:pt>
                <c:pt idx="1626">
                  <c:v>-8.1872399999999998E-2</c:v>
                </c:pt>
                <c:pt idx="1627">
                  <c:v>-9.6274700000000005E-2</c:v>
                </c:pt>
                <c:pt idx="1628">
                  <c:v>-9.9258899999999997E-2</c:v>
                </c:pt>
                <c:pt idx="1629">
                  <c:v>-8.3688899999999997E-2</c:v>
                </c:pt>
                <c:pt idx="1630">
                  <c:v>-9.8480399999999996E-2</c:v>
                </c:pt>
                <c:pt idx="1631">
                  <c:v>-0.100297</c:v>
                </c:pt>
                <c:pt idx="1632">
                  <c:v>-6.2280099999999998E-2</c:v>
                </c:pt>
                <c:pt idx="1633">
                  <c:v>-6.6432099999999994E-2</c:v>
                </c:pt>
                <c:pt idx="1634">
                  <c:v>-7.4087399999999998E-2</c:v>
                </c:pt>
                <c:pt idx="1635">
                  <c:v>-0.13481000000000001</c:v>
                </c:pt>
                <c:pt idx="1636">
                  <c:v>-5.1770299999999998E-2</c:v>
                </c:pt>
                <c:pt idx="1637">
                  <c:v>-9.4977199999999998E-2</c:v>
                </c:pt>
                <c:pt idx="1638">
                  <c:v>-0.117683</c:v>
                </c:pt>
                <c:pt idx="1639">
                  <c:v>-8.2910399999999995E-2</c:v>
                </c:pt>
                <c:pt idx="1640">
                  <c:v>-0.11612599999999999</c:v>
                </c:pt>
                <c:pt idx="1641">
                  <c:v>-0.11353100000000001</c:v>
                </c:pt>
                <c:pt idx="1642">
                  <c:v>-9.8739900000000005E-2</c:v>
                </c:pt>
                <c:pt idx="1643">
                  <c:v>-0.101465</c:v>
                </c:pt>
                <c:pt idx="1644">
                  <c:v>-8.0704600000000001E-2</c:v>
                </c:pt>
                <c:pt idx="1645">
                  <c:v>-0.10406</c:v>
                </c:pt>
                <c:pt idx="1646">
                  <c:v>-0.115088</c:v>
                </c:pt>
                <c:pt idx="1647">
                  <c:v>-0.104838</c:v>
                </c:pt>
                <c:pt idx="1648">
                  <c:v>-8.4207900000000002E-2</c:v>
                </c:pt>
                <c:pt idx="1649">
                  <c:v>-4.9045600000000002E-2</c:v>
                </c:pt>
                <c:pt idx="1650">
                  <c:v>-8.1223600000000007E-2</c:v>
                </c:pt>
                <c:pt idx="1651">
                  <c:v>-0.106784</c:v>
                </c:pt>
                <c:pt idx="1652">
                  <c:v>-0.112883</c:v>
                </c:pt>
                <c:pt idx="1653">
                  <c:v>-6.4226400000000003E-2</c:v>
                </c:pt>
                <c:pt idx="1654">
                  <c:v>-0.10094599999999999</c:v>
                </c:pt>
                <c:pt idx="1655">
                  <c:v>-7.9666600000000004E-2</c:v>
                </c:pt>
                <c:pt idx="1656">
                  <c:v>-0.11833200000000001</c:v>
                </c:pt>
                <c:pt idx="1657">
                  <c:v>-0.10016700000000001</c:v>
                </c:pt>
                <c:pt idx="1658">
                  <c:v>-0.118462</c:v>
                </c:pt>
                <c:pt idx="1659">
                  <c:v>-8.61542E-2</c:v>
                </c:pt>
                <c:pt idx="1660">
                  <c:v>-6.8767599999999998E-2</c:v>
                </c:pt>
                <c:pt idx="1661">
                  <c:v>-8.0055899999999999E-2</c:v>
                </c:pt>
                <c:pt idx="1662">
                  <c:v>-8.3299700000000004E-2</c:v>
                </c:pt>
                <c:pt idx="1663">
                  <c:v>-9.7442399999999998E-2</c:v>
                </c:pt>
                <c:pt idx="1664">
                  <c:v>-8.0834400000000001E-2</c:v>
                </c:pt>
                <c:pt idx="1665">
                  <c:v>-8.4726899999999994E-2</c:v>
                </c:pt>
                <c:pt idx="1666">
                  <c:v>-7.5644400000000001E-2</c:v>
                </c:pt>
                <c:pt idx="1667">
                  <c:v>-8.3299700000000004E-2</c:v>
                </c:pt>
                <c:pt idx="1668">
                  <c:v>-9.6144900000000005E-2</c:v>
                </c:pt>
                <c:pt idx="1669">
                  <c:v>-0.104449</c:v>
                </c:pt>
                <c:pt idx="1670">
                  <c:v>-9.5755699999999999E-2</c:v>
                </c:pt>
                <c:pt idx="1671">
                  <c:v>-8.1742599999999999E-2</c:v>
                </c:pt>
                <c:pt idx="1672">
                  <c:v>-8.1612900000000002E-2</c:v>
                </c:pt>
                <c:pt idx="1673">
                  <c:v>-8.1223600000000007E-2</c:v>
                </c:pt>
                <c:pt idx="1674">
                  <c:v>-0.11937</c:v>
                </c:pt>
                <c:pt idx="1675">
                  <c:v>-8.3818699999999996E-2</c:v>
                </c:pt>
                <c:pt idx="1676">
                  <c:v>-0.118592</c:v>
                </c:pt>
                <c:pt idx="1677">
                  <c:v>-0.116775</c:v>
                </c:pt>
                <c:pt idx="1678">
                  <c:v>-9.6534200000000001E-2</c:v>
                </c:pt>
                <c:pt idx="1679">
                  <c:v>-8.0185599999999996E-2</c:v>
                </c:pt>
                <c:pt idx="1680">
                  <c:v>-8.4078200000000006E-2</c:v>
                </c:pt>
                <c:pt idx="1681">
                  <c:v>-9.6793699999999996E-2</c:v>
                </c:pt>
                <c:pt idx="1682">
                  <c:v>-8.4467399999999998E-2</c:v>
                </c:pt>
                <c:pt idx="1683">
                  <c:v>-9.7572199999999998E-2</c:v>
                </c:pt>
                <c:pt idx="1684">
                  <c:v>-5.9425600000000002E-2</c:v>
                </c:pt>
                <c:pt idx="1685">
                  <c:v>-8.4337700000000002E-2</c:v>
                </c:pt>
                <c:pt idx="1686">
                  <c:v>-8.6413699999999996E-2</c:v>
                </c:pt>
                <c:pt idx="1687">
                  <c:v>-8.3040199999999995E-2</c:v>
                </c:pt>
                <c:pt idx="1688">
                  <c:v>-0.11573700000000001</c:v>
                </c:pt>
                <c:pt idx="1689">
                  <c:v>-0.114699</c:v>
                </c:pt>
                <c:pt idx="1690">
                  <c:v>-9.8480399999999996E-2</c:v>
                </c:pt>
                <c:pt idx="1691">
                  <c:v>-9.7182900000000003E-2</c:v>
                </c:pt>
                <c:pt idx="1692">
                  <c:v>-8.4986400000000004E-2</c:v>
                </c:pt>
                <c:pt idx="1693">
                  <c:v>-7.73311E-2</c:v>
                </c:pt>
                <c:pt idx="1694">
                  <c:v>-0.106914</c:v>
                </c:pt>
                <c:pt idx="1695">
                  <c:v>-0.11573700000000001</c:v>
                </c:pt>
                <c:pt idx="1696">
                  <c:v>-0.10172399999999999</c:v>
                </c:pt>
                <c:pt idx="1697">
                  <c:v>-7.9277399999999998E-2</c:v>
                </c:pt>
                <c:pt idx="1698">
                  <c:v>-9.7182900000000003E-2</c:v>
                </c:pt>
                <c:pt idx="1699">
                  <c:v>-0.12533900000000001</c:v>
                </c:pt>
                <c:pt idx="1700">
                  <c:v>-0.137795</c:v>
                </c:pt>
                <c:pt idx="1701">
                  <c:v>-9.6923400000000007E-2</c:v>
                </c:pt>
                <c:pt idx="1702">
                  <c:v>-7.9277399999999998E-2</c:v>
                </c:pt>
                <c:pt idx="1703">
                  <c:v>-8.78409E-2</c:v>
                </c:pt>
                <c:pt idx="1704">
                  <c:v>-0.10198400000000001</c:v>
                </c:pt>
                <c:pt idx="1705">
                  <c:v>-9.8739900000000005E-2</c:v>
                </c:pt>
                <c:pt idx="1706">
                  <c:v>-6.1501599999999997E-2</c:v>
                </c:pt>
                <c:pt idx="1707">
                  <c:v>-0.104449</c:v>
                </c:pt>
                <c:pt idx="1708">
                  <c:v>-0.13922200000000001</c:v>
                </c:pt>
                <c:pt idx="1709">
                  <c:v>-8.3818699999999996E-2</c:v>
                </c:pt>
                <c:pt idx="1710">
                  <c:v>-0.10172399999999999</c:v>
                </c:pt>
                <c:pt idx="1711">
                  <c:v>-8.3299700000000004E-2</c:v>
                </c:pt>
                <c:pt idx="1712">
                  <c:v>-8.9657399999999998E-2</c:v>
                </c:pt>
                <c:pt idx="1713">
                  <c:v>-9.8869700000000005E-2</c:v>
                </c:pt>
                <c:pt idx="1714">
                  <c:v>-0.11418</c:v>
                </c:pt>
                <c:pt idx="1715">
                  <c:v>-0.13922200000000001</c:v>
                </c:pt>
                <c:pt idx="1716">
                  <c:v>-9.8739900000000005E-2</c:v>
                </c:pt>
                <c:pt idx="1717">
                  <c:v>-7.2011400000000003E-2</c:v>
                </c:pt>
                <c:pt idx="1718">
                  <c:v>-0.117294</c:v>
                </c:pt>
                <c:pt idx="1719">
                  <c:v>-6.4615599999999995E-2</c:v>
                </c:pt>
                <c:pt idx="1720">
                  <c:v>-8.4597199999999997E-2</c:v>
                </c:pt>
                <c:pt idx="1721">
                  <c:v>-0.11612599999999999</c:v>
                </c:pt>
                <c:pt idx="1722">
                  <c:v>-0.11612599999999999</c:v>
                </c:pt>
                <c:pt idx="1723">
                  <c:v>-8.3299700000000004E-2</c:v>
                </c:pt>
                <c:pt idx="1724">
                  <c:v>-0.100686</c:v>
                </c:pt>
                <c:pt idx="1725">
                  <c:v>-8.2002099999999994E-2</c:v>
                </c:pt>
                <c:pt idx="1726">
                  <c:v>-8.0445100000000005E-2</c:v>
                </c:pt>
                <c:pt idx="1727">
                  <c:v>-9.2122700000000002E-2</c:v>
                </c:pt>
                <c:pt idx="1728">
                  <c:v>-0.11924</c:v>
                </c:pt>
                <c:pt idx="1729">
                  <c:v>-0.11275300000000001</c:v>
                </c:pt>
                <c:pt idx="1730">
                  <c:v>-5.0602599999999998E-2</c:v>
                </c:pt>
                <c:pt idx="1731">
                  <c:v>-9.4847399999999998E-2</c:v>
                </c:pt>
                <c:pt idx="1732">
                  <c:v>-9.8739900000000005E-2</c:v>
                </c:pt>
                <c:pt idx="1733">
                  <c:v>-8.1612900000000002E-2</c:v>
                </c:pt>
                <c:pt idx="1734">
                  <c:v>-0.11794300000000001</c:v>
                </c:pt>
                <c:pt idx="1735">
                  <c:v>-0.11444</c:v>
                </c:pt>
                <c:pt idx="1736">
                  <c:v>-7.5644400000000001E-2</c:v>
                </c:pt>
                <c:pt idx="1737">
                  <c:v>-0.104838</c:v>
                </c:pt>
                <c:pt idx="1738">
                  <c:v>-6.7989099999999997E-2</c:v>
                </c:pt>
                <c:pt idx="1739">
                  <c:v>-6.7080899999999999E-2</c:v>
                </c:pt>
                <c:pt idx="1740">
                  <c:v>-0.11573700000000001</c:v>
                </c:pt>
                <c:pt idx="1741">
                  <c:v>-0.11833200000000001</c:v>
                </c:pt>
                <c:pt idx="1742">
                  <c:v>-0.122225</c:v>
                </c:pt>
                <c:pt idx="1743">
                  <c:v>-9.4847399999999998E-2</c:v>
                </c:pt>
                <c:pt idx="1744">
                  <c:v>-0.100297</c:v>
                </c:pt>
                <c:pt idx="1745">
                  <c:v>-7.3179099999999997E-2</c:v>
                </c:pt>
                <c:pt idx="1746">
                  <c:v>-0.13571900000000001</c:v>
                </c:pt>
                <c:pt idx="1747">
                  <c:v>-0.132605</c:v>
                </c:pt>
                <c:pt idx="1748">
                  <c:v>-9.5496200000000003E-2</c:v>
                </c:pt>
                <c:pt idx="1749">
                  <c:v>-0.11573700000000001</c:v>
                </c:pt>
                <c:pt idx="1750">
                  <c:v>-0.10406</c:v>
                </c:pt>
                <c:pt idx="1751">
                  <c:v>-0.104449</c:v>
                </c:pt>
                <c:pt idx="1752">
                  <c:v>-0.11612599999999999</c:v>
                </c:pt>
                <c:pt idx="1753">
                  <c:v>-0.13273399999999999</c:v>
                </c:pt>
                <c:pt idx="1754">
                  <c:v>-7.8369099999999997E-2</c:v>
                </c:pt>
                <c:pt idx="1755">
                  <c:v>-0.113012</c:v>
                </c:pt>
                <c:pt idx="1756">
                  <c:v>-0.11171499999999999</c:v>
                </c:pt>
                <c:pt idx="1757">
                  <c:v>-0.115478</c:v>
                </c:pt>
                <c:pt idx="1758">
                  <c:v>-0.13792399999999999</c:v>
                </c:pt>
                <c:pt idx="1759">
                  <c:v>-0.115478</c:v>
                </c:pt>
                <c:pt idx="1760">
                  <c:v>-0.1195</c:v>
                </c:pt>
                <c:pt idx="1761">
                  <c:v>-0.103411</c:v>
                </c:pt>
                <c:pt idx="1762">
                  <c:v>-9.7312700000000002E-2</c:v>
                </c:pt>
                <c:pt idx="1763">
                  <c:v>-0.13792399999999999</c:v>
                </c:pt>
                <c:pt idx="1764">
                  <c:v>-9.7182900000000003E-2</c:v>
                </c:pt>
                <c:pt idx="1765">
                  <c:v>-0.13714599999999999</c:v>
                </c:pt>
                <c:pt idx="1766">
                  <c:v>-0.10198400000000001</c:v>
                </c:pt>
                <c:pt idx="1767">
                  <c:v>-6.4356099999999999E-2</c:v>
                </c:pt>
                <c:pt idx="1768">
                  <c:v>-0.14999100000000001</c:v>
                </c:pt>
                <c:pt idx="1769">
                  <c:v>-9.2901200000000003E-2</c:v>
                </c:pt>
                <c:pt idx="1770">
                  <c:v>-9.8739900000000005E-2</c:v>
                </c:pt>
                <c:pt idx="1771">
                  <c:v>-0.10406</c:v>
                </c:pt>
                <c:pt idx="1772">
                  <c:v>-9.7701899999999994E-2</c:v>
                </c:pt>
                <c:pt idx="1773">
                  <c:v>-9.3809400000000001E-2</c:v>
                </c:pt>
                <c:pt idx="1774">
                  <c:v>-0.10406</c:v>
                </c:pt>
                <c:pt idx="1775">
                  <c:v>-0.104708</c:v>
                </c:pt>
                <c:pt idx="1776">
                  <c:v>-0.111455</c:v>
                </c:pt>
                <c:pt idx="1777">
                  <c:v>-0.11612599999999999</c:v>
                </c:pt>
                <c:pt idx="1778">
                  <c:v>-8.1223600000000007E-2</c:v>
                </c:pt>
                <c:pt idx="1779">
                  <c:v>-9.1084700000000005E-2</c:v>
                </c:pt>
                <c:pt idx="1780">
                  <c:v>-0.115088</c:v>
                </c:pt>
                <c:pt idx="1781">
                  <c:v>-0.102503</c:v>
                </c:pt>
                <c:pt idx="1782">
                  <c:v>-0.133772</c:v>
                </c:pt>
                <c:pt idx="1783">
                  <c:v>-0.113012</c:v>
                </c:pt>
                <c:pt idx="1784">
                  <c:v>-0.11573700000000001</c:v>
                </c:pt>
                <c:pt idx="1785">
                  <c:v>-8.7970699999999999E-2</c:v>
                </c:pt>
                <c:pt idx="1786">
                  <c:v>-0.13649700000000001</c:v>
                </c:pt>
                <c:pt idx="1787">
                  <c:v>-0.13507</c:v>
                </c:pt>
                <c:pt idx="1788">
                  <c:v>-0.124949</c:v>
                </c:pt>
                <c:pt idx="1789">
                  <c:v>-9.82209E-2</c:v>
                </c:pt>
                <c:pt idx="1790">
                  <c:v>-9.2511899999999994E-2</c:v>
                </c:pt>
                <c:pt idx="1791">
                  <c:v>-0.109379</c:v>
                </c:pt>
                <c:pt idx="1792">
                  <c:v>-0.13273399999999999</c:v>
                </c:pt>
                <c:pt idx="1793">
                  <c:v>-0.135848</c:v>
                </c:pt>
                <c:pt idx="1794">
                  <c:v>-0.101854</c:v>
                </c:pt>
                <c:pt idx="1795">
                  <c:v>-0.11924</c:v>
                </c:pt>
                <c:pt idx="1796">
                  <c:v>-0.108212</c:v>
                </c:pt>
                <c:pt idx="1797">
                  <c:v>-0.11418</c:v>
                </c:pt>
                <c:pt idx="1798">
                  <c:v>-0.12910099999999999</c:v>
                </c:pt>
                <c:pt idx="1799">
                  <c:v>-0.115867</c:v>
                </c:pt>
                <c:pt idx="1800">
                  <c:v>-9.5885399999999996E-2</c:v>
                </c:pt>
                <c:pt idx="1801">
                  <c:v>-0.115867</c:v>
                </c:pt>
                <c:pt idx="1802">
                  <c:v>-0.13273399999999999</c:v>
                </c:pt>
                <c:pt idx="1803">
                  <c:v>-0.134551</c:v>
                </c:pt>
                <c:pt idx="1804">
                  <c:v>-9.3809400000000001E-2</c:v>
                </c:pt>
                <c:pt idx="1805">
                  <c:v>-6.3188400000000006E-2</c:v>
                </c:pt>
                <c:pt idx="1806">
                  <c:v>-9.3160699999999999E-2</c:v>
                </c:pt>
                <c:pt idx="1807">
                  <c:v>-9.5496200000000003E-2</c:v>
                </c:pt>
                <c:pt idx="1808">
                  <c:v>-0.13312399999999999</c:v>
                </c:pt>
                <c:pt idx="1809">
                  <c:v>-0.13273399999999999</c:v>
                </c:pt>
                <c:pt idx="1810">
                  <c:v>-0.11418</c:v>
                </c:pt>
                <c:pt idx="1811">
                  <c:v>-0.13571900000000001</c:v>
                </c:pt>
                <c:pt idx="1812">
                  <c:v>-0.117294</c:v>
                </c:pt>
                <c:pt idx="1813">
                  <c:v>-0.11911099999999999</c:v>
                </c:pt>
                <c:pt idx="1814">
                  <c:v>-9.4717700000000002E-2</c:v>
                </c:pt>
                <c:pt idx="1815">
                  <c:v>-0.13325300000000001</c:v>
                </c:pt>
                <c:pt idx="1816">
                  <c:v>-0.117164</c:v>
                </c:pt>
                <c:pt idx="1817">
                  <c:v>-0.11444</c:v>
                </c:pt>
                <c:pt idx="1818">
                  <c:v>-0.139352</c:v>
                </c:pt>
                <c:pt idx="1819">
                  <c:v>-9.2901200000000003E-2</c:v>
                </c:pt>
                <c:pt idx="1820">
                  <c:v>-0.13610800000000001</c:v>
                </c:pt>
                <c:pt idx="1821">
                  <c:v>-0.117424</c:v>
                </c:pt>
                <c:pt idx="1822">
                  <c:v>-0.119889</c:v>
                </c:pt>
                <c:pt idx="1823">
                  <c:v>-0.100686</c:v>
                </c:pt>
                <c:pt idx="1824">
                  <c:v>-0.13571900000000001</c:v>
                </c:pt>
                <c:pt idx="1825">
                  <c:v>-0.11612599999999999</c:v>
                </c:pt>
                <c:pt idx="1826">
                  <c:v>-9.9129200000000001E-2</c:v>
                </c:pt>
                <c:pt idx="1827">
                  <c:v>-0.11534800000000001</c:v>
                </c:pt>
                <c:pt idx="1828">
                  <c:v>-9.5885399999999996E-2</c:v>
                </c:pt>
                <c:pt idx="1829">
                  <c:v>-7.7850100000000005E-2</c:v>
                </c:pt>
                <c:pt idx="1830">
                  <c:v>-0.105098</c:v>
                </c:pt>
                <c:pt idx="1831">
                  <c:v>-0.101594</c:v>
                </c:pt>
                <c:pt idx="1832">
                  <c:v>-0.11430999999999999</c:v>
                </c:pt>
                <c:pt idx="1833">
                  <c:v>-0.116905</c:v>
                </c:pt>
                <c:pt idx="1834">
                  <c:v>-0.123263</c:v>
                </c:pt>
                <c:pt idx="1835">
                  <c:v>-0.13351299999999999</c:v>
                </c:pt>
                <c:pt idx="1836">
                  <c:v>-0.11534800000000001</c:v>
                </c:pt>
                <c:pt idx="1837">
                  <c:v>-0.14648800000000001</c:v>
                </c:pt>
                <c:pt idx="1838">
                  <c:v>-0.15038099999999999</c:v>
                </c:pt>
                <c:pt idx="1839">
                  <c:v>-0.13610800000000001</c:v>
                </c:pt>
                <c:pt idx="1840">
                  <c:v>-0.13325300000000001</c:v>
                </c:pt>
                <c:pt idx="1841">
                  <c:v>-0.13442100000000001</c:v>
                </c:pt>
                <c:pt idx="1842">
                  <c:v>-0.112883</c:v>
                </c:pt>
                <c:pt idx="1843">
                  <c:v>-0.11444</c:v>
                </c:pt>
                <c:pt idx="1844">
                  <c:v>-0.13571900000000001</c:v>
                </c:pt>
                <c:pt idx="1845">
                  <c:v>-0.13922200000000001</c:v>
                </c:pt>
                <c:pt idx="1846">
                  <c:v>-0.108601</c:v>
                </c:pt>
                <c:pt idx="1847">
                  <c:v>-0.13805400000000001</c:v>
                </c:pt>
                <c:pt idx="1848">
                  <c:v>-9.2122700000000002E-2</c:v>
                </c:pt>
                <c:pt idx="1849">
                  <c:v>-0.112493</c:v>
                </c:pt>
                <c:pt idx="1850">
                  <c:v>-0.11132599999999999</c:v>
                </c:pt>
                <c:pt idx="1851">
                  <c:v>-0.10315100000000001</c:v>
                </c:pt>
                <c:pt idx="1852">
                  <c:v>-0.112493</c:v>
                </c:pt>
                <c:pt idx="1853">
                  <c:v>-0.138963</c:v>
                </c:pt>
                <c:pt idx="1854">
                  <c:v>-0.11612599999999999</c:v>
                </c:pt>
                <c:pt idx="1855">
                  <c:v>-0.115478</c:v>
                </c:pt>
                <c:pt idx="1856">
                  <c:v>-0.11132599999999999</c:v>
                </c:pt>
                <c:pt idx="1857">
                  <c:v>-0.11937</c:v>
                </c:pt>
                <c:pt idx="1858">
                  <c:v>-0.11430999999999999</c:v>
                </c:pt>
                <c:pt idx="1859">
                  <c:v>-0.117683</c:v>
                </c:pt>
                <c:pt idx="1860">
                  <c:v>-9.39392E-2</c:v>
                </c:pt>
                <c:pt idx="1861">
                  <c:v>-8.7451699999999993E-2</c:v>
                </c:pt>
                <c:pt idx="1862">
                  <c:v>-0.112883</c:v>
                </c:pt>
                <c:pt idx="1863">
                  <c:v>-0.13273399999999999</c:v>
                </c:pt>
                <c:pt idx="1864">
                  <c:v>-0.122614</c:v>
                </c:pt>
                <c:pt idx="1865">
                  <c:v>-0.118592</c:v>
                </c:pt>
                <c:pt idx="1866">
                  <c:v>-0.13636699999999999</c:v>
                </c:pt>
                <c:pt idx="1867">
                  <c:v>-0.101465</c:v>
                </c:pt>
                <c:pt idx="1868">
                  <c:v>-0.112883</c:v>
                </c:pt>
                <c:pt idx="1869">
                  <c:v>-0.137016</c:v>
                </c:pt>
                <c:pt idx="1870">
                  <c:v>-9.3679700000000005E-2</c:v>
                </c:pt>
                <c:pt idx="1871">
                  <c:v>-0.11392099999999999</c:v>
                </c:pt>
                <c:pt idx="1872">
                  <c:v>-0.11353100000000001</c:v>
                </c:pt>
                <c:pt idx="1873">
                  <c:v>-0.11937</c:v>
                </c:pt>
                <c:pt idx="1874">
                  <c:v>-0.115088</c:v>
                </c:pt>
                <c:pt idx="1875">
                  <c:v>-0.120278</c:v>
                </c:pt>
                <c:pt idx="1876">
                  <c:v>-0.117164</c:v>
                </c:pt>
                <c:pt idx="1877">
                  <c:v>-0.13610800000000001</c:v>
                </c:pt>
                <c:pt idx="1878">
                  <c:v>-0.115997</c:v>
                </c:pt>
                <c:pt idx="1879">
                  <c:v>-9.7053200000000006E-2</c:v>
                </c:pt>
                <c:pt idx="1880">
                  <c:v>-9.7831699999999994E-2</c:v>
                </c:pt>
                <c:pt idx="1881">
                  <c:v>-0.13325300000000001</c:v>
                </c:pt>
                <c:pt idx="1882">
                  <c:v>-0.13831399999999999</c:v>
                </c:pt>
                <c:pt idx="1883">
                  <c:v>-0.13610800000000001</c:v>
                </c:pt>
                <c:pt idx="1884">
                  <c:v>-0.112883</c:v>
                </c:pt>
                <c:pt idx="1885">
                  <c:v>-9.6923400000000007E-2</c:v>
                </c:pt>
                <c:pt idx="1886">
                  <c:v>-0.112883</c:v>
                </c:pt>
                <c:pt idx="1887">
                  <c:v>-9.4717700000000002E-2</c:v>
                </c:pt>
                <c:pt idx="1888">
                  <c:v>-8.4078200000000006E-2</c:v>
                </c:pt>
                <c:pt idx="1889">
                  <c:v>-0.112883</c:v>
                </c:pt>
                <c:pt idx="1890">
                  <c:v>-8.4856699999999993E-2</c:v>
                </c:pt>
                <c:pt idx="1891">
                  <c:v>-0.115867</c:v>
                </c:pt>
                <c:pt idx="1892">
                  <c:v>-0.112493</c:v>
                </c:pt>
                <c:pt idx="1893">
                  <c:v>-0.112493</c:v>
                </c:pt>
                <c:pt idx="1894">
                  <c:v>-0.108212</c:v>
                </c:pt>
                <c:pt idx="1895">
                  <c:v>-0.118851</c:v>
                </c:pt>
                <c:pt idx="1896">
                  <c:v>-0.112883</c:v>
                </c:pt>
                <c:pt idx="1897">
                  <c:v>-0.115478</c:v>
                </c:pt>
                <c:pt idx="1898">
                  <c:v>-0.12910099999999999</c:v>
                </c:pt>
                <c:pt idx="1899">
                  <c:v>-8.1223600000000007E-2</c:v>
                </c:pt>
                <c:pt idx="1900">
                  <c:v>-0.13351299999999999</c:v>
                </c:pt>
                <c:pt idx="1901">
                  <c:v>-8.1872399999999998E-2</c:v>
                </c:pt>
                <c:pt idx="1902">
                  <c:v>-0.11924</c:v>
                </c:pt>
                <c:pt idx="1903">
                  <c:v>-0.101854</c:v>
                </c:pt>
                <c:pt idx="1904">
                  <c:v>-0.1038</c:v>
                </c:pt>
                <c:pt idx="1905">
                  <c:v>-0.13558899999999999</c:v>
                </c:pt>
                <c:pt idx="1906">
                  <c:v>-0.12430099999999999</c:v>
                </c:pt>
                <c:pt idx="1907">
                  <c:v>-0.153754</c:v>
                </c:pt>
                <c:pt idx="1908">
                  <c:v>-9.5106899999999994E-2</c:v>
                </c:pt>
                <c:pt idx="1909">
                  <c:v>-0.135329</c:v>
                </c:pt>
                <c:pt idx="1910">
                  <c:v>-9.7961400000000004E-2</c:v>
                </c:pt>
                <c:pt idx="1911">
                  <c:v>-0.115867</c:v>
                </c:pt>
                <c:pt idx="1912">
                  <c:v>-0.13312399999999999</c:v>
                </c:pt>
                <c:pt idx="1913">
                  <c:v>-0.11911099999999999</c:v>
                </c:pt>
                <c:pt idx="1914">
                  <c:v>-0.14635799999999999</c:v>
                </c:pt>
                <c:pt idx="1915">
                  <c:v>-0.119759</c:v>
                </c:pt>
                <c:pt idx="1916">
                  <c:v>-9.1863200000000006E-2</c:v>
                </c:pt>
                <c:pt idx="1917">
                  <c:v>-0.138963</c:v>
                </c:pt>
                <c:pt idx="1918">
                  <c:v>-9.3290399999999996E-2</c:v>
                </c:pt>
                <c:pt idx="1919">
                  <c:v>-0.13571900000000001</c:v>
                </c:pt>
                <c:pt idx="1920">
                  <c:v>-0.135459</c:v>
                </c:pt>
                <c:pt idx="1921">
                  <c:v>-0.110677</c:v>
                </c:pt>
                <c:pt idx="1922">
                  <c:v>-8.3948400000000006E-2</c:v>
                </c:pt>
                <c:pt idx="1923">
                  <c:v>-0.13325300000000001</c:v>
                </c:pt>
                <c:pt idx="1924">
                  <c:v>-8.1612900000000002E-2</c:v>
                </c:pt>
                <c:pt idx="1925">
                  <c:v>-9.1603699999999996E-2</c:v>
                </c:pt>
                <c:pt idx="1926">
                  <c:v>-0.13286400000000001</c:v>
                </c:pt>
                <c:pt idx="1927">
                  <c:v>-0.13961100000000001</c:v>
                </c:pt>
                <c:pt idx="1928">
                  <c:v>-0.112883</c:v>
                </c:pt>
                <c:pt idx="1929">
                  <c:v>-0.120278</c:v>
                </c:pt>
                <c:pt idx="1930">
                  <c:v>-0.134551</c:v>
                </c:pt>
                <c:pt idx="1931">
                  <c:v>-9.7961400000000004E-2</c:v>
                </c:pt>
                <c:pt idx="1932">
                  <c:v>-9.5885399999999996E-2</c:v>
                </c:pt>
                <c:pt idx="1933">
                  <c:v>-0.116256</c:v>
                </c:pt>
                <c:pt idx="1934">
                  <c:v>-0.13831399999999999</c:v>
                </c:pt>
                <c:pt idx="1935">
                  <c:v>-0.13922200000000001</c:v>
                </c:pt>
                <c:pt idx="1936">
                  <c:v>-0.116775</c:v>
                </c:pt>
                <c:pt idx="1937">
                  <c:v>-9.4587900000000003E-2</c:v>
                </c:pt>
                <c:pt idx="1938">
                  <c:v>-9.04359E-2</c:v>
                </c:pt>
                <c:pt idx="1939">
                  <c:v>-8.1223600000000007E-2</c:v>
                </c:pt>
                <c:pt idx="1940">
                  <c:v>-0.134551</c:v>
                </c:pt>
                <c:pt idx="1941">
                  <c:v>-0.118981</c:v>
                </c:pt>
                <c:pt idx="1942">
                  <c:v>-9.4847399999999998E-2</c:v>
                </c:pt>
                <c:pt idx="1943">
                  <c:v>-0.11444</c:v>
                </c:pt>
                <c:pt idx="1944">
                  <c:v>-9.2641699999999993E-2</c:v>
                </c:pt>
                <c:pt idx="1945">
                  <c:v>-0.135329</c:v>
                </c:pt>
                <c:pt idx="1946">
                  <c:v>-0.100037</c:v>
                </c:pt>
                <c:pt idx="1947">
                  <c:v>-0.13286400000000001</c:v>
                </c:pt>
                <c:pt idx="1948">
                  <c:v>-0.112883</c:v>
                </c:pt>
                <c:pt idx="1949">
                  <c:v>-8.8230199999999995E-2</c:v>
                </c:pt>
                <c:pt idx="1950">
                  <c:v>-0.101075</c:v>
                </c:pt>
                <c:pt idx="1951">
                  <c:v>-0.110807</c:v>
                </c:pt>
                <c:pt idx="1952">
                  <c:v>-0.12352200000000001</c:v>
                </c:pt>
                <c:pt idx="1953">
                  <c:v>-0.11353100000000001</c:v>
                </c:pt>
                <c:pt idx="1954">
                  <c:v>-0.101465</c:v>
                </c:pt>
                <c:pt idx="1955">
                  <c:v>-0.11651599999999999</c:v>
                </c:pt>
                <c:pt idx="1956">
                  <c:v>-0.117424</c:v>
                </c:pt>
                <c:pt idx="1957">
                  <c:v>-9.2252399999999998E-2</c:v>
                </c:pt>
                <c:pt idx="1958">
                  <c:v>-0.11612599999999999</c:v>
                </c:pt>
                <c:pt idx="1959">
                  <c:v>-0.115218</c:v>
                </c:pt>
                <c:pt idx="1960">
                  <c:v>-0.13636699999999999</c:v>
                </c:pt>
                <c:pt idx="1961">
                  <c:v>-0.117035</c:v>
                </c:pt>
                <c:pt idx="1962">
                  <c:v>-0.11651599999999999</c:v>
                </c:pt>
                <c:pt idx="1963">
                  <c:v>-8.6802900000000002E-2</c:v>
                </c:pt>
                <c:pt idx="1964">
                  <c:v>-0.11794300000000001</c:v>
                </c:pt>
                <c:pt idx="1965">
                  <c:v>-0.105227</c:v>
                </c:pt>
                <c:pt idx="1966">
                  <c:v>-0.112883</c:v>
                </c:pt>
                <c:pt idx="1967">
                  <c:v>-0.11755400000000001</c:v>
                </c:pt>
                <c:pt idx="1968">
                  <c:v>-8.2780599999999996E-2</c:v>
                </c:pt>
                <c:pt idx="1969">
                  <c:v>-9.39392E-2</c:v>
                </c:pt>
                <c:pt idx="1970">
                  <c:v>-7.8628600000000007E-2</c:v>
                </c:pt>
                <c:pt idx="1971">
                  <c:v>-8.1612900000000002E-2</c:v>
                </c:pt>
                <c:pt idx="1972">
                  <c:v>-0.11430999999999999</c:v>
                </c:pt>
                <c:pt idx="1973">
                  <c:v>-8.9268200000000006E-2</c:v>
                </c:pt>
                <c:pt idx="1974">
                  <c:v>-7.8628600000000007E-2</c:v>
                </c:pt>
                <c:pt idx="1975">
                  <c:v>-0.10172399999999999</c:v>
                </c:pt>
                <c:pt idx="1976">
                  <c:v>-0.11794300000000001</c:v>
                </c:pt>
                <c:pt idx="1977">
                  <c:v>-0.11495900000000001</c:v>
                </c:pt>
                <c:pt idx="1978">
                  <c:v>-9.6923400000000007E-2</c:v>
                </c:pt>
                <c:pt idx="1979">
                  <c:v>-0.11794300000000001</c:v>
                </c:pt>
                <c:pt idx="1980">
                  <c:v>-9.5236699999999994E-2</c:v>
                </c:pt>
                <c:pt idx="1981">
                  <c:v>-0.13390199999999999</c:v>
                </c:pt>
                <c:pt idx="1982">
                  <c:v>-0.116256</c:v>
                </c:pt>
                <c:pt idx="1983">
                  <c:v>-7.4476600000000004E-2</c:v>
                </c:pt>
                <c:pt idx="1984">
                  <c:v>-0.11132599999999999</c:v>
                </c:pt>
                <c:pt idx="1985">
                  <c:v>-0.11833200000000001</c:v>
                </c:pt>
                <c:pt idx="1986">
                  <c:v>-0.11573700000000001</c:v>
                </c:pt>
                <c:pt idx="1987">
                  <c:v>-0.116775</c:v>
                </c:pt>
                <c:pt idx="1988">
                  <c:v>-9.1214400000000001E-2</c:v>
                </c:pt>
                <c:pt idx="1989">
                  <c:v>-0.100297</c:v>
                </c:pt>
                <c:pt idx="1990">
                  <c:v>-9.8350699999999999E-2</c:v>
                </c:pt>
                <c:pt idx="1991">
                  <c:v>-0.113661</c:v>
                </c:pt>
                <c:pt idx="1992">
                  <c:v>-8.0445100000000005E-2</c:v>
                </c:pt>
                <c:pt idx="1993">
                  <c:v>-9.5496200000000003E-2</c:v>
                </c:pt>
                <c:pt idx="1994">
                  <c:v>-0.106265</c:v>
                </c:pt>
                <c:pt idx="1995">
                  <c:v>-0.10535700000000001</c:v>
                </c:pt>
                <c:pt idx="1996">
                  <c:v>-0.117035</c:v>
                </c:pt>
                <c:pt idx="1997">
                  <c:v>-8.25211E-2</c:v>
                </c:pt>
                <c:pt idx="1998">
                  <c:v>-9.9258899999999997E-2</c:v>
                </c:pt>
                <c:pt idx="1999">
                  <c:v>-9.4717700000000002E-2</c:v>
                </c:pt>
              </c:numCache>
            </c:numRef>
          </c:yVal>
          <c:smooth val="0"/>
          <c:extLst>
            <c:ext xmlns:c16="http://schemas.microsoft.com/office/drawing/2014/chart" uri="{C3380CC4-5D6E-409C-BE32-E72D297353CC}">
              <c16:uniqueId val="{00000000-3692-4CBA-B0F2-77BF6EA39E55}"/>
            </c:ext>
          </c:extLst>
        </c:ser>
        <c:dLbls>
          <c:showLegendKey val="0"/>
          <c:showVal val="0"/>
          <c:showCatName val="0"/>
          <c:showSerName val="0"/>
          <c:showPercent val="0"/>
          <c:showBubbleSize val="0"/>
        </c:dLbls>
        <c:axId val="1886675071"/>
        <c:axId val="1886699071"/>
      </c:scatterChart>
      <c:valAx>
        <c:axId val="18866750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(us)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6699071"/>
        <c:crosses val="autoZero"/>
        <c:crossBetween val="midCat"/>
      </c:valAx>
      <c:valAx>
        <c:axId val="18866990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GPIO Pin 0 Voltage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66750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'Processed data'!$I$110</c:f>
              <c:strCache>
                <c:ptCount val="1"/>
                <c:pt idx="0">
                  <c:v>DDS Rx</c:v>
                </c:pt>
              </c:strCache>
            </c:strRef>
          </c:tx>
          <c:spPr>
            <a:solidFill>
              <a:schemeClr val="accent1"/>
            </a:solidFill>
            <a:ln>
              <a:noFill/>
            </a:ln>
            <a:effectLst/>
          </c:spPr>
          <c:cat>
            <c:numRef>
              <c:f>'Processed data'!$H$111:$H$119</c:f>
              <c:numCache>
                <c:formatCode>General</c:formatCode>
                <c:ptCount val="9"/>
                <c:pt idx="0">
                  <c:v>16</c:v>
                </c:pt>
                <c:pt idx="1">
                  <c:v>32</c:v>
                </c:pt>
                <c:pt idx="2">
                  <c:v>64</c:v>
                </c:pt>
                <c:pt idx="3">
                  <c:v>128</c:v>
                </c:pt>
                <c:pt idx="4">
                  <c:v>256</c:v>
                </c:pt>
                <c:pt idx="5">
                  <c:v>512</c:v>
                </c:pt>
                <c:pt idx="6">
                  <c:v>1024</c:v>
                </c:pt>
                <c:pt idx="7">
                  <c:v>2048</c:v>
                </c:pt>
                <c:pt idx="8">
                  <c:v>4096</c:v>
                </c:pt>
              </c:numCache>
            </c:numRef>
          </c:cat>
          <c:val>
            <c:numRef>
              <c:f>'Processed data'!$I$100:$I$108</c:f>
              <c:numCache>
                <c:formatCode>General</c:formatCode>
                <c:ptCount val="9"/>
                <c:pt idx="0">
                  <c:v>22.27</c:v>
                </c:pt>
                <c:pt idx="1">
                  <c:v>22.36</c:v>
                </c:pt>
                <c:pt idx="2">
                  <c:v>22.3</c:v>
                </c:pt>
                <c:pt idx="3">
                  <c:v>22.4</c:v>
                </c:pt>
                <c:pt idx="4">
                  <c:v>22.54</c:v>
                </c:pt>
                <c:pt idx="5">
                  <c:v>22.52</c:v>
                </c:pt>
                <c:pt idx="6">
                  <c:v>24</c:v>
                </c:pt>
                <c:pt idx="7">
                  <c:v>23.34</c:v>
                </c:pt>
                <c:pt idx="8">
                  <c:v>24.16</c:v>
                </c:pt>
              </c:numCache>
            </c:numRef>
          </c:val>
          <c:extLst>
            <c:ext xmlns:c16="http://schemas.microsoft.com/office/drawing/2014/chart" uri="{C3380CC4-5D6E-409C-BE32-E72D297353CC}">
              <c16:uniqueId val="{00000000-4DBE-4B25-B8B7-892CD958CA2C}"/>
            </c:ext>
          </c:extLst>
        </c:ser>
        <c:ser>
          <c:idx val="1"/>
          <c:order val="1"/>
          <c:tx>
            <c:v>Processing</c:v>
          </c:tx>
          <c:spPr>
            <a:solidFill>
              <a:schemeClr val="accent2"/>
            </a:solidFill>
            <a:ln w="25400">
              <a:noFill/>
            </a:ln>
            <a:effectLst/>
          </c:spPr>
          <c:cat>
            <c:numRef>
              <c:f>'Processed data'!$H$111:$H$119</c:f>
              <c:numCache>
                <c:formatCode>General</c:formatCode>
                <c:ptCount val="9"/>
                <c:pt idx="0">
                  <c:v>16</c:v>
                </c:pt>
                <c:pt idx="1">
                  <c:v>32</c:v>
                </c:pt>
                <c:pt idx="2">
                  <c:v>64</c:v>
                </c:pt>
                <c:pt idx="3">
                  <c:v>128</c:v>
                </c:pt>
                <c:pt idx="4">
                  <c:v>256</c:v>
                </c:pt>
                <c:pt idx="5">
                  <c:v>512</c:v>
                </c:pt>
                <c:pt idx="6">
                  <c:v>1024</c:v>
                </c:pt>
                <c:pt idx="7">
                  <c:v>2048</c:v>
                </c:pt>
                <c:pt idx="8">
                  <c:v>4096</c:v>
                </c:pt>
              </c:numCache>
            </c:numRef>
          </c:cat>
          <c:val>
            <c:numRef>
              <c:f>'Processed data'!$J$100:$J$108</c:f>
              <c:numCache>
                <c:formatCode>General</c:formatCode>
                <c:ptCount val="9"/>
                <c:pt idx="0">
                  <c:v>6.3</c:v>
                </c:pt>
                <c:pt idx="1">
                  <c:v>6.4</c:v>
                </c:pt>
                <c:pt idx="2">
                  <c:v>6.4</c:v>
                </c:pt>
                <c:pt idx="3">
                  <c:v>6.44</c:v>
                </c:pt>
                <c:pt idx="4">
                  <c:v>6.54</c:v>
                </c:pt>
                <c:pt idx="5">
                  <c:v>6.74</c:v>
                </c:pt>
                <c:pt idx="6">
                  <c:v>6.93</c:v>
                </c:pt>
                <c:pt idx="7">
                  <c:v>7.5</c:v>
                </c:pt>
                <c:pt idx="8">
                  <c:v>8.51</c:v>
                </c:pt>
              </c:numCache>
            </c:numRef>
          </c:val>
          <c:extLst>
            <c:ext xmlns:c16="http://schemas.microsoft.com/office/drawing/2014/chart" uri="{C3380CC4-5D6E-409C-BE32-E72D297353CC}">
              <c16:uniqueId val="{00000001-4DBE-4B25-B8B7-892CD958CA2C}"/>
            </c:ext>
          </c:extLst>
        </c:ser>
        <c:ser>
          <c:idx val="2"/>
          <c:order val="2"/>
          <c:tx>
            <c:v>DDS Tx</c:v>
          </c:tx>
          <c:spPr>
            <a:solidFill>
              <a:schemeClr val="accent3"/>
            </a:solidFill>
            <a:ln w="25400">
              <a:noFill/>
            </a:ln>
            <a:effectLst/>
          </c:spPr>
          <c:cat>
            <c:numRef>
              <c:f>'Processed data'!$H$111:$H$119</c:f>
              <c:numCache>
                <c:formatCode>General</c:formatCode>
                <c:ptCount val="9"/>
                <c:pt idx="0">
                  <c:v>16</c:v>
                </c:pt>
                <c:pt idx="1">
                  <c:v>32</c:v>
                </c:pt>
                <c:pt idx="2">
                  <c:v>64</c:v>
                </c:pt>
                <c:pt idx="3">
                  <c:v>128</c:v>
                </c:pt>
                <c:pt idx="4">
                  <c:v>256</c:v>
                </c:pt>
                <c:pt idx="5">
                  <c:v>512</c:v>
                </c:pt>
                <c:pt idx="6">
                  <c:v>1024</c:v>
                </c:pt>
                <c:pt idx="7">
                  <c:v>2048</c:v>
                </c:pt>
                <c:pt idx="8">
                  <c:v>4096</c:v>
                </c:pt>
              </c:numCache>
            </c:numRef>
          </c:cat>
          <c:val>
            <c:numRef>
              <c:f>'Processed data'!$K$100:$K$108</c:f>
              <c:numCache>
                <c:formatCode>General</c:formatCode>
                <c:ptCount val="9"/>
                <c:pt idx="0">
                  <c:v>24.63</c:v>
                </c:pt>
                <c:pt idx="1">
                  <c:v>24.7</c:v>
                </c:pt>
                <c:pt idx="2">
                  <c:v>24.6</c:v>
                </c:pt>
                <c:pt idx="3">
                  <c:v>24.92</c:v>
                </c:pt>
                <c:pt idx="4">
                  <c:v>24.88</c:v>
                </c:pt>
                <c:pt idx="5">
                  <c:v>24.84</c:v>
                </c:pt>
                <c:pt idx="6">
                  <c:v>25.33</c:v>
                </c:pt>
                <c:pt idx="7">
                  <c:v>31.26</c:v>
                </c:pt>
                <c:pt idx="8">
                  <c:v>35.24</c:v>
                </c:pt>
              </c:numCache>
            </c:numRef>
          </c:val>
          <c:extLst>
            <c:ext xmlns:c16="http://schemas.microsoft.com/office/drawing/2014/chart" uri="{C3380CC4-5D6E-409C-BE32-E72D297353CC}">
              <c16:uniqueId val="{00000002-4DBE-4B25-B8B7-892CD958CA2C}"/>
            </c:ext>
          </c:extLst>
        </c:ser>
        <c:dLbls>
          <c:showLegendKey val="0"/>
          <c:showVal val="0"/>
          <c:showCatName val="0"/>
          <c:showSerName val="0"/>
          <c:showPercent val="0"/>
          <c:showBubbleSize val="0"/>
        </c:dLbls>
        <c:axId val="1568218831"/>
        <c:axId val="1642661375"/>
      </c:areaChart>
      <c:catAx>
        <c:axId val="156821883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Packet Size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2661375"/>
        <c:crosses val="autoZero"/>
        <c:auto val="1"/>
        <c:lblAlgn val="ctr"/>
        <c:lblOffset val="100"/>
        <c:noMultiLvlLbl val="0"/>
      </c:catAx>
      <c:valAx>
        <c:axId val="16426613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(us)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8218831"/>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Packet</a:t>
            </a:r>
            <a:r>
              <a:rPr lang="en-US" baseline="0"/>
              <a:t> Size (bytes) vs Time to Process (us)</a:t>
            </a: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cked"/>
        <c:varyColors val="0"/>
        <c:ser>
          <c:idx val="0"/>
          <c:order val="0"/>
          <c:tx>
            <c:strRef>
              <c:f>Sheet1!$B$1</c:f>
              <c:strCache>
                <c:ptCount val="1"/>
                <c:pt idx="0">
                  <c:v>F2R</c:v>
                </c:pt>
              </c:strCache>
            </c:strRef>
          </c:tx>
          <c:spPr>
            <a:solidFill>
              <a:schemeClr val="accent1"/>
            </a:solidFill>
            <a:ln>
              <a:noFill/>
            </a:ln>
            <a:effectLst/>
          </c:spPr>
          <c:cat>
            <c:numRef>
              <c:f>Sheet1!$A$2:$A$5</c:f>
              <c:numCache>
                <c:formatCode>General</c:formatCode>
                <c:ptCount val="4"/>
                <c:pt idx="0">
                  <c:v>100</c:v>
                </c:pt>
                <c:pt idx="1">
                  <c:v>500</c:v>
                </c:pt>
                <c:pt idx="2">
                  <c:v>1000</c:v>
                </c:pt>
                <c:pt idx="3">
                  <c:v>1400</c:v>
                </c:pt>
              </c:numCache>
            </c:numRef>
          </c:cat>
          <c:val>
            <c:numRef>
              <c:f>Sheet1!$B$2:$B$5</c:f>
              <c:numCache>
                <c:formatCode>General</c:formatCode>
                <c:ptCount val="4"/>
                <c:pt idx="0">
                  <c:v>6.8386000000000005</c:v>
                </c:pt>
                <c:pt idx="1">
                  <c:v>6.8942000000000005</c:v>
                </c:pt>
                <c:pt idx="2">
                  <c:v>6.8392000000000008</c:v>
                </c:pt>
                <c:pt idx="3">
                  <c:v>6.8942000000000005</c:v>
                </c:pt>
              </c:numCache>
            </c:numRef>
          </c:val>
          <c:extLst>
            <c:ext xmlns:c16="http://schemas.microsoft.com/office/drawing/2014/chart" uri="{C3380CC4-5D6E-409C-BE32-E72D297353CC}">
              <c16:uniqueId val="{00000000-9C47-40D5-ADBC-6D48FF295E8D}"/>
            </c:ext>
          </c:extLst>
        </c:ser>
        <c:ser>
          <c:idx val="1"/>
          <c:order val="1"/>
          <c:tx>
            <c:strRef>
              <c:f>Sheet1!$C$1</c:f>
              <c:strCache>
                <c:ptCount val="1"/>
                <c:pt idx="0">
                  <c:v>Phy Recv</c:v>
                </c:pt>
              </c:strCache>
            </c:strRef>
          </c:tx>
          <c:spPr>
            <a:solidFill>
              <a:schemeClr val="accent2"/>
            </a:solidFill>
            <a:ln>
              <a:noFill/>
            </a:ln>
            <a:effectLst/>
          </c:spPr>
          <c:cat>
            <c:numRef>
              <c:f>Sheet1!$A$2:$A$5</c:f>
              <c:numCache>
                <c:formatCode>General</c:formatCode>
                <c:ptCount val="4"/>
                <c:pt idx="0">
                  <c:v>100</c:v>
                </c:pt>
                <c:pt idx="1">
                  <c:v>500</c:v>
                </c:pt>
                <c:pt idx="2">
                  <c:v>1000</c:v>
                </c:pt>
                <c:pt idx="3">
                  <c:v>1400</c:v>
                </c:pt>
              </c:numCache>
            </c:numRef>
          </c:cat>
          <c:val>
            <c:numRef>
              <c:f>Sheet1!$C$2:$C$5</c:f>
              <c:numCache>
                <c:formatCode>General</c:formatCode>
                <c:ptCount val="4"/>
                <c:pt idx="0">
                  <c:v>1.33</c:v>
                </c:pt>
                <c:pt idx="1">
                  <c:v>1.28</c:v>
                </c:pt>
                <c:pt idx="2">
                  <c:v>1.33</c:v>
                </c:pt>
                <c:pt idx="3">
                  <c:v>1.39</c:v>
                </c:pt>
              </c:numCache>
            </c:numRef>
          </c:val>
          <c:extLst>
            <c:ext xmlns:c16="http://schemas.microsoft.com/office/drawing/2014/chart" uri="{C3380CC4-5D6E-409C-BE32-E72D297353CC}">
              <c16:uniqueId val="{00000001-9C47-40D5-ADBC-6D48FF295E8D}"/>
            </c:ext>
          </c:extLst>
        </c:ser>
        <c:ser>
          <c:idx val="2"/>
          <c:order val="2"/>
          <c:tx>
            <c:strRef>
              <c:f>Sheet1!$D$1</c:f>
              <c:strCache>
                <c:ptCount val="1"/>
                <c:pt idx="0">
                  <c:v>PBUF to DDR4</c:v>
                </c:pt>
              </c:strCache>
            </c:strRef>
          </c:tx>
          <c:spPr>
            <a:solidFill>
              <a:schemeClr val="accent3"/>
            </a:solidFill>
            <a:ln>
              <a:noFill/>
            </a:ln>
            <a:effectLst/>
          </c:spPr>
          <c:cat>
            <c:numRef>
              <c:f>Sheet1!$A$2:$A$5</c:f>
              <c:numCache>
                <c:formatCode>General</c:formatCode>
                <c:ptCount val="4"/>
                <c:pt idx="0">
                  <c:v>100</c:v>
                </c:pt>
                <c:pt idx="1">
                  <c:v>500</c:v>
                </c:pt>
                <c:pt idx="2">
                  <c:v>1000</c:v>
                </c:pt>
                <c:pt idx="3">
                  <c:v>1400</c:v>
                </c:pt>
              </c:numCache>
            </c:numRef>
          </c:cat>
          <c:val>
            <c:numRef>
              <c:f>Sheet1!$D$2:$D$5</c:f>
              <c:numCache>
                <c:formatCode>General</c:formatCode>
                <c:ptCount val="4"/>
                <c:pt idx="0">
                  <c:v>0.83399999999999996</c:v>
                </c:pt>
                <c:pt idx="1">
                  <c:v>1.1120000000000001</c:v>
                </c:pt>
                <c:pt idx="2">
                  <c:v>1.2789999999999999</c:v>
                </c:pt>
                <c:pt idx="3">
                  <c:v>1.39</c:v>
                </c:pt>
              </c:numCache>
            </c:numRef>
          </c:val>
          <c:extLst>
            <c:ext xmlns:c16="http://schemas.microsoft.com/office/drawing/2014/chart" uri="{C3380CC4-5D6E-409C-BE32-E72D297353CC}">
              <c16:uniqueId val="{00000002-9C47-40D5-ADBC-6D48FF295E8D}"/>
            </c:ext>
          </c:extLst>
        </c:ser>
        <c:ser>
          <c:idx val="3"/>
          <c:order val="3"/>
          <c:tx>
            <c:strRef>
              <c:f>Sheet1!$E$1</c:f>
              <c:strCache>
                <c:ptCount val="1"/>
                <c:pt idx="0">
                  <c:v>DD4 to BRAM</c:v>
                </c:pt>
              </c:strCache>
            </c:strRef>
          </c:tx>
          <c:spPr>
            <a:solidFill>
              <a:schemeClr val="accent4"/>
            </a:solidFill>
            <a:ln>
              <a:noFill/>
            </a:ln>
            <a:effectLst/>
          </c:spPr>
          <c:cat>
            <c:numRef>
              <c:f>Sheet1!$A$2:$A$5</c:f>
              <c:numCache>
                <c:formatCode>General</c:formatCode>
                <c:ptCount val="4"/>
                <c:pt idx="0">
                  <c:v>100</c:v>
                </c:pt>
                <c:pt idx="1">
                  <c:v>500</c:v>
                </c:pt>
                <c:pt idx="2">
                  <c:v>1000</c:v>
                </c:pt>
                <c:pt idx="3">
                  <c:v>1400</c:v>
                </c:pt>
              </c:numCache>
            </c:numRef>
          </c:cat>
          <c:val>
            <c:numRef>
              <c:f>Sheet1!$E$2:$E$5</c:f>
              <c:numCache>
                <c:formatCode>General</c:formatCode>
                <c:ptCount val="4"/>
                <c:pt idx="0">
                  <c:v>3.78</c:v>
                </c:pt>
                <c:pt idx="1">
                  <c:v>4.5599999999999996</c:v>
                </c:pt>
                <c:pt idx="2">
                  <c:v>5.28</c:v>
                </c:pt>
                <c:pt idx="3">
                  <c:v>6.28</c:v>
                </c:pt>
              </c:numCache>
            </c:numRef>
          </c:val>
          <c:extLst>
            <c:ext xmlns:c16="http://schemas.microsoft.com/office/drawing/2014/chart" uri="{C3380CC4-5D6E-409C-BE32-E72D297353CC}">
              <c16:uniqueId val="{00000003-9C47-40D5-ADBC-6D48FF295E8D}"/>
            </c:ext>
          </c:extLst>
        </c:ser>
        <c:ser>
          <c:idx val="4"/>
          <c:order val="4"/>
          <c:tx>
            <c:strRef>
              <c:f>Sheet1!$F$1</c:f>
              <c:strCache>
                <c:ptCount val="1"/>
                <c:pt idx="0">
                  <c:v>BRAM 2 DDR4</c:v>
                </c:pt>
              </c:strCache>
            </c:strRef>
          </c:tx>
          <c:spPr>
            <a:solidFill>
              <a:schemeClr val="accent5"/>
            </a:solidFill>
            <a:ln>
              <a:noFill/>
            </a:ln>
            <a:effectLst/>
          </c:spPr>
          <c:cat>
            <c:numRef>
              <c:f>Sheet1!$A$2:$A$5</c:f>
              <c:numCache>
                <c:formatCode>General</c:formatCode>
                <c:ptCount val="4"/>
                <c:pt idx="0">
                  <c:v>100</c:v>
                </c:pt>
                <c:pt idx="1">
                  <c:v>500</c:v>
                </c:pt>
                <c:pt idx="2">
                  <c:v>1000</c:v>
                </c:pt>
                <c:pt idx="3">
                  <c:v>1400</c:v>
                </c:pt>
              </c:numCache>
            </c:numRef>
          </c:cat>
          <c:val>
            <c:numRef>
              <c:f>Sheet1!$F$2:$F$5</c:f>
              <c:numCache>
                <c:formatCode>General</c:formatCode>
                <c:ptCount val="4"/>
                <c:pt idx="0">
                  <c:v>3.7250000000000001</c:v>
                </c:pt>
                <c:pt idx="1">
                  <c:v>4.2300000000000004</c:v>
                </c:pt>
                <c:pt idx="2">
                  <c:v>4.78</c:v>
                </c:pt>
                <c:pt idx="3">
                  <c:v>5.28</c:v>
                </c:pt>
              </c:numCache>
            </c:numRef>
          </c:val>
          <c:extLst>
            <c:ext xmlns:c16="http://schemas.microsoft.com/office/drawing/2014/chart" uri="{C3380CC4-5D6E-409C-BE32-E72D297353CC}">
              <c16:uniqueId val="{00000004-9C47-40D5-ADBC-6D48FF295E8D}"/>
            </c:ext>
          </c:extLst>
        </c:ser>
        <c:ser>
          <c:idx val="5"/>
          <c:order val="5"/>
          <c:tx>
            <c:strRef>
              <c:f>Sheet1!$G$1</c:f>
              <c:strCache>
                <c:ptCount val="1"/>
                <c:pt idx="0">
                  <c:v>UDP Send</c:v>
                </c:pt>
              </c:strCache>
            </c:strRef>
          </c:tx>
          <c:spPr>
            <a:solidFill>
              <a:schemeClr val="accent6"/>
            </a:solidFill>
            <a:ln>
              <a:noFill/>
            </a:ln>
            <a:effectLst/>
          </c:spPr>
          <c:cat>
            <c:numRef>
              <c:f>Sheet1!$A$2:$A$5</c:f>
              <c:numCache>
                <c:formatCode>General</c:formatCode>
                <c:ptCount val="4"/>
                <c:pt idx="0">
                  <c:v>100</c:v>
                </c:pt>
                <c:pt idx="1">
                  <c:v>500</c:v>
                </c:pt>
                <c:pt idx="2">
                  <c:v>1000</c:v>
                </c:pt>
                <c:pt idx="3">
                  <c:v>1400</c:v>
                </c:pt>
              </c:numCache>
            </c:numRef>
          </c:cat>
          <c:val>
            <c:numRef>
              <c:f>Sheet1!$G$2:$G$5</c:f>
              <c:numCache>
                <c:formatCode>General</c:formatCode>
                <c:ptCount val="4"/>
                <c:pt idx="0">
                  <c:v>3.45</c:v>
                </c:pt>
                <c:pt idx="1">
                  <c:v>3.75</c:v>
                </c:pt>
                <c:pt idx="2">
                  <c:v>3.95</c:v>
                </c:pt>
                <c:pt idx="3">
                  <c:v>4.28</c:v>
                </c:pt>
              </c:numCache>
            </c:numRef>
          </c:val>
          <c:extLst>
            <c:ext xmlns:c16="http://schemas.microsoft.com/office/drawing/2014/chart" uri="{C3380CC4-5D6E-409C-BE32-E72D297353CC}">
              <c16:uniqueId val="{00000005-9C47-40D5-ADBC-6D48FF295E8D}"/>
            </c:ext>
          </c:extLst>
        </c:ser>
        <c:dLbls>
          <c:showLegendKey val="0"/>
          <c:showVal val="0"/>
          <c:showCatName val="0"/>
          <c:showSerName val="0"/>
          <c:showPercent val="0"/>
          <c:showBubbleSize val="0"/>
        </c:dLbls>
        <c:axId val="500289904"/>
        <c:axId val="500291152"/>
      </c:areaChart>
      <c:catAx>
        <c:axId val="50028990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Packet Size (bytes)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0291152"/>
        <c:crosses val="autoZero"/>
        <c:auto val="1"/>
        <c:lblAlgn val="ctr"/>
        <c:lblOffset val="100"/>
        <c:noMultiLvlLbl val="0"/>
      </c:catAx>
      <c:valAx>
        <c:axId val="500291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(us)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028990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EB18F7D-B5A0-614E-AF44-0854AA31EDCF}" type="datetimeFigureOut">
              <a:rPr lang="en-US" smtClean="0"/>
              <a:t>10/6/2023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D888E39-6E85-4B4B-BB6E-4676B8261379}" type="slidenum">
              <a:rPr lang="en-US" smtClean="0"/>
              <a:t>‹#›</a:t>
            </a:fld>
            <a:endParaRPr lang="en-US"/>
          </a:p>
        </p:txBody>
      </p:sp>
    </p:spTree>
    <p:extLst>
      <p:ext uri="{BB962C8B-B14F-4D97-AF65-F5344CB8AC3E}">
        <p14:creationId xmlns:p14="http://schemas.microsoft.com/office/powerpoint/2010/main" val="2261976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2DAEF5-6F48-DE45-86FC-403FD29D9918}" type="datetimeFigureOut">
              <a:rPr lang="en-US" smtClean="0"/>
              <a:t>10/6/2023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C4FD03-CECA-8449-BA4B-A5FC8586C838}" type="slidenum">
              <a:rPr lang="en-US" smtClean="0"/>
              <a:t>‹#›</a:t>
            </a:fld>
            <a:endParaRPr lang="en-US"/>
          </a:p>
        </p:txBody>
      </p:sp>
    </p:spTree>
    <p:extLst>
      <p:ext uri="{BB962C8B-B14F-4D97-AF65-F5344CB8AC3E}">
        <p14:creationId xmlns:p14="http://schemas.microsoft.com/office/powerpoint/2010/main" val="38802667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C4FD03-CECA-8449-BA4B-A5FC8586C838}" type="slidenum">
              <a:rPr lang="en-US" smtClean="0"/>
              <a:t>9</a:t>
            </a:fld>
            <a:endParaRPr lang="en-US"/>
          </a:p>
        </p:txBody>
      </p:sp>
    </p:spTree>
    <p:extLst>
      <p:ext uri="{BB962C8B-B14F-4D97-AF65-F5344CB8AC3E}">
        <p14:creationId xmlns:p14="http://schemas.microsoft.com/office/powerpoint/2010/main" val="1622754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C4FD03-CECA-8449-BA4B-A5FC8586C838}" type="slidenum">
              <a:rPr lang="en-US" smtClean="0"/>
              <a:t>10</a:t>
            </a:fld>
            <a:endParaRPr lang="en-US"/>
          </a:p>
        </p:txBody>
      </p:sp>
    </p:spTree>
    <p:extLst>
      <p:ext uri="{BB962C8B-B14F-4D97-AF65-F5344CB8AC3E}">
        <p14:creationId xmlns:p14="http://schemas.microsoft.com/office/powerpoint/2010/main" val="3554696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EA8E74-DB57-4C15-BCCC-6F6B8B9B83B8}" type="slidenum">
              <a:rPr lang="en-US" smtClean="0"/>
              <a:t>31</a:t>
            </a:fld>
            <a:endParaRPr lang="en-US"/>
          </a:p>
        </p:txBody>
      </p:sp>
    </p:spTree>
    <p:extLst>
      <p:ext uri="{BB962C8B-B14F-4D97-AF65-F5344CB8AC3E}">
        <p14:creationId xmlns:p14="http://schemas.microsoft.com/office/powerpoint/2010/main" val="611271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Provide details in same sequential order for each technology.  </a:t>
            </a:r>
          </a:p>
        </p:txBody>
      </p:sp>
      <p:sp>
        <p:nvSpPr>
          <p:cNvPr id="4" name="Slide Number Placeholder 3"/>
          <p:cNvSpPr>
            <a:spLocks noGrp="1"/>
          </p:cNvSpPr>
          <p:nvPr>
            <p:ph type="sldNum" sz="quarter" idx="5"/>
          </p:nvPr>
        </p:nvSpPr>
        <p:spPr/>
        <p:txBody>
          <a:bodyPr/>
          <a:lstStyle/>
          <a:p>
            <a:fld id="{5A44088C-471A-4E0F-B6DA-125D62BC5801}" type="slidenum">
              <a:rPr lang="en-US" smtClean="0"/>
              <a:t>65</a:t>
            </a:fld>
            <a:endParaRPr lang="en-US"/>
          </a:p>
        </p:txBody>
      </p:sp>
    </p:spTree>
    <p:extLst>
      <p:ext uri="{BB962C8B-B14F-4D97-AF65-F5344CB8AC3E}">
        <p14:creationId xmlns:p14="http://schemas.microsoft.com/office/powerpoint/2010/main" val="2740274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Provide details in same sequential order for each technology.  </a:t>
            </a:r>
          </a:p>
        </p:txBody>
      </p:sp>
      <p:sp>
        <p:nvSpPr>
          <p:cNvPr id="4" name="Slide Number Placeholder 3"/>
          <p:cNvSpPr>
            <a:spLocks noGrp="1"/>
          </p:cNvSpPr>
          <p:nvPr>
            <p:ph type="sldNum" sz="quarter" idx="5"/>
          </p:nvPr>
        </p:nvSpPr>
        <p:spPr/>
        <p:txBody>
          <a:bodyPr/>
          <a:lstStyle/>
          <a:p>
            <a:fld id="{5A44088C-471A-4E0F-B6DA-125D62BC5801}" type="slidenum">
              <a:rPr lang="en-US" smtClean="0"/>
              <a:t>66</a:t>
            </a:fld>
            <a:endParaRPr lang="en-US"/>
          </a:p>
        </p:txBody>
      </p:sp>
    </p:spTree>
    <p:extLst>
      <p:ext uri="{BB962C8B-B14F-4D97-AF65-F5344CB8AC3E}">
        <p14:creationId xmlns:p14="http://schemas.microsoft.com/office/powerpoint/2010/main" val="4038288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Provide details in same sequential order for each technology.  </a:t>
            </a:r>
          </a:p>
        </p:txBody>
      </p:sp>
      <p:sp>
        <p:nvSpPr>
          <p:cNvPr id="4" name="Slide Number Placeholder 3"/>
          <p:cNvSpPr>
            <a:spLocks noGrp="1"/>
          </p:cNvSpPr>
          <p:nvPr>
            <p:ph type="sldNum" sz="quarter" idx="5"/>
          </p:nvPr>
        </p:nvSpPr>
        <p:spPr/>
        <p:txBody>
          <a:bodyPr/>
          <a:lstStyle/>
          <a:p>
            <a:fld id="{5A44088C-471A-4E0F-B6DA-125D62BC5801}" type="slidenum">
              <a:rPr lang="en-US" smtClean="0"/>
              <a:t>67</a:t>
            </a:fld>
            <a:endParaRPr lang="en-US"/>
          </a:p>
        </p:txBody>
      </p:sp>
    </p:spTree>
    <p:extLst>
      <p:ext uri="{BB962C8B-B14F-4D97-AF65-F5344CB8AC3E}">
        <p14:creationId xmlns:p14="http://schemas.microsoft.com/office/powerpoint/2010/main" val="2106281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Draper WHITE COV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653280" y="0"/>
            <a:ext cx="4490720" cy="5143500"/>
          </a:xfrm>
          <a:prstGeom prst="rect">
            <a:avLst/>
          </a:prstGeom>
        </p:spPr>
      </p:pic>
      <p:sp>
        <p:nvSpPr>
          <p:cNvPr id="7" name="Title 1"/>
          <p:cNvSpPr>
            <a:spLocks noGrp="1"/>
          </p:cNvSpPr>
          <p:nvPr>
            <p:ph type="title"/>
          </p:nvPr>
        </p:nvSpPr>
        <p:spPr>
          <a:xfrm>
            <a:off x="910844" y="1066371"/>
            <a:ext cx="7302500" cy="470710"/>
          </a:xfrm>
        </p:spPr>
        <p:txBody>
          <a:bodyPr lIns="0" anchor="t">
            <a:normAutofit/>
          </a:bodyPr>
          <a:lstStyle>
            <a:lvl1pPr algn="l">
              <a:defRPr sz="3400" b="1" cap="none">
                <a:solidFill>
                  <a:schemeClr val="tx1"/>
                </a:solidFill>
                <a:latin typeface="Arial"/>
              </a:defRPr>
            </a:lvl1pPr>
          </a:lstStyle>
          <a:p>
            <a:endParaRPr lang="en-US"/>
          </a:p>
        </p:txBody>
      </p:sp>
      <p:sp>
        <p:nvSpPr>
          <p:cNvPr id="11" name="Text Placeholder 2"/>
          <p:cNvSpPr>
            <a:spLocks noGrp="1"/>
          </p:cNvSpPr>
          <p:nvPr>
            <p:ph type="body" idx="1" hasCustomPrompt="1"/>
          </p:nvPr>
        </p:nvSpPr>
        <p:spPr>
          <a:xfrm>
            <a:off x="910844" y="1977825"/>
            <a:ext cx="7302500" cy="231977"/>
          </a:xfrm>
          <a:prstGeom prst="rect">
            <a:avLst/>
          </a:prstGeom>
        </p:spPr>
        <p:txBody>
          <a:bodyPr lIns="0" tIns="0" bIns="0" anchor="t" anchorCtr="0">
            <a:noAutofit/>
          </a:bodyPr>
          <a:lstStyle>
            <a:lvl1pPr marL="0" indent="0">
              <a:lnSpc>
                <a:spcPts val="1900"/>
              </a:lnSpc>
              <a:buNone/>
              <a:defRPr sz="900" b="1" i="0">
                <a:solidFill>
                  <a:schemeClr val="tx1"/>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Authors:</a:t>
            </a:r>
          </a:p>
        </p:txBody>
      </p:sp>
      <p:sp>
        <p:nvSpPr>
          <p:cNvPr id="9" name="Text Placeholder 2"/>
          <p:cNvSpPr>
            <a:spLocks noGrp="1"/>
          </p:cNvSpPr>
          <p:nvPr>
            <p:ph type="body" idx="10"/>
          </p:nvPr>
        </p:nvSpPr>
        <p:spPr>
          <a:xfrm>
            <a:off x="908050" y="1630737"/>
            <a:ext cx="7302500" cy="285359"/>
          </a:xfrm>
          <a:prstGeom prst="rect">
            <a:avLst/>
          </a:prstGeom>
        </p:spPr>
        <p:txBody>
          <a:bodyPr lIns="0" anchor="t" anchorCtr="0">
            <a:noAutofit/>
          </a:bodyPr>
          <a:lstStyle>
            <a:lvl1pPr marL="0" indent="0">
              <a:lnSpc>
                <a:spcPts val="1900"/>
              </a:lnSpc>
              <a:buNone/>
              <a:defRPr sz="1600">
                <a:solidFill>
                  <a:schemeClr val="tx1"/>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8" name="Text Placeholder 2"/>
          <p:cNvSpPr>
            <a:spLocks noGrp="1"/>
          </p:cNvSpPr>
          <p:nvPr>
            <p:ph type="body" idx="14" hasCustomPrompt="1"/>
          </p:nvPr>
        </p:nvSpPr>
        <p:spPr>
          <a:xfrm>
            <a:off x="4987544" y="3118104"/>
            <a:ext cx="3280156" cy="1166986"/>
          </a:xfrm>
          <a:prstGeom prst="rect">
            <a:avLst/>
          </a:prstGeom>
        </p:spPr>
        <p:txBody>
          <a:bodyPr wrap="square" lIns="0" anchor="t" anchorCtr="0">
            <a:spAutoFit/>
          </a:bodyPr>
          <a:lstStyle>
            <a:lvl1pPr marL="0" indent="0">
              <a:lnSpc>
                <a:spcPts val="1200"/>
              </a:lnSpc>
              <a:spcBef>
                <a:spcPts val="0"/>
              </a:spcBef>
              <a:buNone/>
              <a:defRPr sz="900" b="0" i="0">
                <a:solidFill>
                  <a:schemeClr val="tx1"/>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err="1"/>
              <a:t>Praesent</a:t>
            </a:r>
            <a:r>
              <a:rPr lang="en-US"/>
              <a:t> </a:t>
            </a:r>
            <a:r>
              <a:rPr lang="en-US" err="1"/>
              <a:t>commodo</a:t>
            </a:r>
            <a:r>
              <a:rPr lang="en-US"/>
              <a:t> </a:t>
            </a:r>
            <a:r>
              <a:rPr lang="en-US" err="1"/>
              <a:t>cursus</a:t>
            </a:r>
            <a:r>
              <a:rPr lang="en-US"/>
              <a:t> magna, </a:t>
            </a:r>
            <a:r>
              <a:rPr lang="en-US" err="1"/>
              <a:t>vel</a:t>
            </a:r>
            <a:r>
              <a:rPr lang="en-US"/>
              <a:t> </a:t>
            </a:r>
            <a:r>
              <a:rPr lang="en-US" err="1"/>
              <a:t>scelerisque</a:t>
            </a:r>
            <a:r>
              <a:rPr lang="en-US"/>
              <a:t> </a:t>
            </a:r>
            <a:r>
              <a:rPr lang="en-US" err="1"/>
              <a:t>nisl</a:t>
            </a:r>
            <a:r>
              <a:rPr lang="en-US"/>
              <a:t> </a:t>
            </a:r>
            <a:r>
              <a:rPr lang="en-US" err="1"/>
              <a:t>consectetur</a:t>
            </a:r>
            <a:r>
              <a:rPr lang="en-US"/>
              <a:t> et. </a:t>
            </a:r>
            <a:r>
              <a:rPr lang="en-US" err="1"/>
              <a:t>Aenean</a:t>
            </a:r>
            <a:r>
              <a:rPr lang="en-US"/>
              <a:t> </a:t>
            </a:r>
            <a:r>
              <a:rPr lang="en-US" err="1"/>
              <a:t>eu</a:t>
            </a:r>
            <a:r>
              <a:rPr lang="en-US"/>
              <a:t> </a:t>
            </a:r>
            <a:r>
              <a:rPr lang="en-US" err="1"/>
              <a:t>leo</a:t>
            </a:r>
            <a:r>
              <a:rPr lang="en-US"/>
              <a:t> quam. </a:t>
            </a:r>
            <a:r>
              <a:rPr lang="en-US" err="1"/>
              <a:t>Pellentesque</a:t>
            </a:r>
            <a:r>
              <a:rPr lang="en-US"/>
              <a:t> </a:t>
            </a:r>
            <a:r>
              <a:rPr lang="en-US" err="1"/>
              <a:t>ornare</a:t>
            </a:r>
            <a:r>
              <a:rPr lang="en-US"/>
              <a:t> </a:t>
            </a:r>
            <a:r>
              <a:rPr lang="en-US" err="1"/>
              <a:t>sem</a:t>
            </a:r>
            <a:r>
              <a:rPr lang="en-US"/>
              <a:t> </a:t>
            </a:r>
            <a:r>
              <a:rPr lang="en-US" err="1"/>
              <a:t>lacinia</a:t>
            </a:r>
            <a:r>
              <a:rPr lang="en-US"/>
              <a:t> quam </a:t>
            </a:r>
            <a:r>
              <a:rPr lang="en-US" err="1"/>
              <a:t>venenatis</a:t>
            </a:r>
            <a:r>
              <a:rPr lang="en-US"/>
              <a:t> </a:t>
            </a:r>
            <a:r>
              <a:rPr lang="en-US" err="1"/>
              <a:t>vestibulum</a:t>
            </a:r>
            <a:r>
              <a:rPr lang="en-US"/>
              <a:t>. </a:t>
            </a:r>
            <a:r>
              <a:rPr lang="en-US" err="1"/>
              <a:t>Donec</a:t>
            </a:r>
            <a:r>
              <a:rPr lang="en-US"/>
              <a:t> </a:t>
            </a:r>
            <a:r>
              <a:rPr lang="en-US" err="1"/>
              <a:t>ullamcorper</a:t>
            </a:r>
            <a:r>
              <a:rPr lang="en-US"/>
              <a:t> </a:t>
            </a:r>
            <a:r>
              <a:rPr lang="en-US" err="1"/>
              <a:t>nulla</a:t>
            </a:r>
            <a:r>
              <a:rPr lang="en-US"/>
              <a:t> non </a:t>
            </a:r>
            <a:r>
              <a:rPr lang="en-US" err="1"/>
              <a:t>metus</a:t>
            </a:r>
            <a:r>
              <a:rPr lang="en-US"/>
              <a:t> </a:t>
            </a:r>
            <a:r>
              <a:rPr lang="en-US" err="1"/>
              <a:t>auctor</a:t>
            </a:r>
            <a:r>
              <a:rPr lang="en-US"/>
              <a:t> </a:t>
            </a:r>
            <a:r>
              <a:rPr lang="en-US" err="1"/>
              <a:t>fringilla</a:t>
            </a:r>
            <a:r>
              <a:rPr lang="en-US"/>
              <a:t>. </a:t>
            </a:r>
            <a:r>
              <a:rPr lang="en-US" err="1"/>
              <a:t>Cras</a:t>
            </a:r>
            <a:r>
              <a:rPr lang="en-US"/>
              <a:t>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quam. </a:t>
            </a:r>
            <a:r>
              <a:rPr lang="en-US" err="1"/>
              <a:t>Cras</a:t>
            </a:r>
            <a:r>
              <a:rPr lang="en-US"/>
              <a:t> </a:t>
            </a:r>
            <a:r>
              <a:rPr lang="en-US" err="1"/>
              <a:t>mattis</a:t>
            </a:r>
            <a:r>
              <a:rPr lang="en-US"/>
              <a:t> </a:t>
            </a:r>
            <a:r>
              <a:rPr lang="en-US" err="1"/>
              <a:t>consectetur</a:t>
            </a:r>
            <a:r>
              <a:rPr lang="en-US"/>
              <a:t> </a:t>
            </a:r>
            <a:r>
              <a:rPr lang="en-US" err="1"/>
              <a:t>purus</a:t>
            </a:r>
            <a:r>
              <a:rPr lang="en-US"/>
              <a:t> sit </a:t>
            </a:r>
            <a:r>
              <a:rPr lang="en-US" err="1"/>
              <a:t>amet</a:t>
            </a:r>
            <a:r>
              <a:rPr lang="en-US"/>
              <a:t> </a:t>
            </a:r>
            <a:r>
              <a:rPr lang="en-US" err="1"/>
              <a:t>fermentum</a:t>
            </a:r>
            <a:r>
              <a:rPr lang="en-US"/>
              <a:t>. </a:t>
            </a:r>
            <a:r>
              <a:rPr lang="en-US" err="1"/>
              <a:t>Aenean</a:t>
            </a:r>
            <a:r>
              <a:rPr lang="en-US"/>
              <a:t> </a:t>
            </a:r>
            <a:r>
              <a:rPr lang="en-US" err="1"/>
              <a:t>eu</a:t>
            </a:r>
            <a:r>
              <a:rPr lang="en-US"/>
              <a:t> </a:t>
            </a:r>
            <a:r>
              <a:rPr lang="en-US" err="1"/>
              <a:t>leo</a:t>
            </a:r>
            <a:r>
              <a:rPr lang="en-US"/>
              <a:t> quam. </a:t>
            </a:r>
            <a:r>
              <a:rPr lang="en-US" err="1"/>
              <a:t>Pellentesque</a:t>
            </a:r>
            <a:r>
              <a:rPr lang="en-US"/>
              <a:t> </a:t>
            </a:r>
            <a:r>
              <a:rPr lang="en-US" err="1"/>
              <a:t>ornare</a:t>
            </a:r>
            <a:r>
              <a:rPr lang="en-US"/>
              <a:t> </a:t>
            </a:r>
            <a:r>
              <a:rPr lang="en-US" err="1"/>
              <a:t>sem</a:t>
            </a:r>
            <a:r>
              <a:rPr lang="en-US"/>
              <a:t> </a:t>
            </a:r>
            <a:r>
              <a:rPr lang="en-US" err="1"/>
              <a:t>lacinia</a:t>
            </a:r>
            <a:r>
              <a:rPr lang="en-US"/>
              <a:t> quam </a:t>
            </a:r>
            <a:r>
              <a:rPr lang="en-US" err="1"/>
              <a:t>venenatis</a:t>
            </a:r>
            <a:r>
              <a:rPr lang="en-US"/>
              <a:t> </a:t>
            </a:r>
            <a:r>
              <a:rPr lang="en-US" err="1"/>
              <a:t>vestibulum</a:t>
            </a:r>
            <a:r>
              <a:rPr lang="en-US"/>
              <a:t>. </a:t>
            </a:r>
            <a:r>
              <a:rPr lang="en-US" err="1"/>
              <a:t>Aenean</a:t>
            </a:r>
            <a:r>
              <a:rPr lang="en-US"/>
              <a:t> </a:t>
            </a:r>
            <a:r>
              <a:rPr lang="en-US" err="1"/>
              <a:t>eu</a:t>
            </a:r>
            <a:r>
              <a:rPr lang="en-US"/>
              <a:t> </a:t>
            </a:r>
            <a:r>
              <a:rPr lang="en-US" err="1"/>
              <a:t>leo</a:t>
            </a:r>
            <a:r>
              <a:rPr lang="en-US"/>
              <a:t> quam.</a:t>
            </a:r>
          </a:p>
        </p:txBody>
      </p:sp>
      <p:sp>
        <p:nvSpPr>
          <p:cNvPr id="20" name="Text Placeholder 2"/>
          <p:cNvSpPr>
            <a:spLocks noGrp="1"/>
          </p:cNvSpPr>
          <p:nvPr>
            <p:ph type="body" idx="23" hasCustomPrompt="1"/>
          </p:nvPr>
        </p:nvSpPr>
        <p:spPr>
          <a:xfrm>
            <a:off x="4987544" y="2942649"/>
            <a:ext cx="3280156" cy="243656"/>
          </a:xfrm>
          <a:prstGeom prst="rect">
            <a:avLst/>
          </a:prstGeom>
        </p:spPr>
        <p:txBody>
          <a:bodyPr wrap="square" lIns="0" anchor="t" anchorCtr="0">
            <a:spAutoFit/>
          </a:bodyPr>
          <a:lstStyle>
            <a:lvl1pPr marL="0" indent="0">
              <a:lnSpc>
                <a:spcPts val="1200"/>
              </a:lnSpc>
              <a:spcBef>
                <a:spcPts val="0"/>
              </a:spcBef>
              <a:buNone/>
              <a:defRPr sz="900" b="1" i="0">
                <a:solidFill>
                  <a:schemeClr val="tx1"/>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Second Warning If Needed</a:t>
            </a:r>
          </a:p>
        </p:txBody>
      </p:sp>
      <p:sp>
        <p:nvSpPr>
          <p:cNvPr id="21" name="Text Placeholder 2"/>
          <p:cNvSpPr>
            <a:spLocks noGrp="1"/>
          </p:cNvSpPr>
          <p:nvPr>
            <p:ph type="body" idx="24" hasCustomPrompt="1"/>
          </p:nvPr>
        </p:nvSpPr>
        <p:spPr>
          <a:xfrm>
            <a:off x="910844" y="3114165"/>
            <a:ext cx="3280156" cy="1166986"/>
          </a:xfrm>
          <a:prstGeom prst="rect">
            <a:avLst/>
          </a:prstGeom>
        </p:spPr>
        <p:txBody>
          <a:bodyPr wrap="square" lIns="0" anchor="t" anchorCtr="0">
            <a:spAutoFit/>
          </a:bodyPr>
          <a:lstStyle>
            <a:lvl1pPr marL="0" indent="0">
              <a:lnSpc>
                <a:spcPts val="1200"/>
              </a:lnSpc>
              <a:spcBef>
                <a:spcPts val="0"/>
              </a:spcBef>
              <a:buNone/>
              <a:defRPr sz="900" b="0" i="0">
                <a:solidFill>
                  <a:schemeClr val="tx1"/>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lnSpc>
                <a:spcPts val="1200"/>
              </a:lnSpc>
            </a:pPr>
            <a:r>
              <a:rPr lang="en-US" sz="900"/>
              <a:t>This document/software contains technical data/software </a:t>
            </a:r>
            <a:br>
              <a:rPr lang="en-US" sz="900"/>
            </a:br>
            <a:r>
              <a:rPr lang="en-US" sz="900"/>
              <a:t>whose export is restricted by the Arms Export Control Act (Title 22, U.S.C., Sec 2751 et seq.) or the Export Administration Act of 1979, as amended, (Title 50, U.S.C., App 2401 et </a:t>
            </a:r>
            <a:r>
              <a:rPr lang="en-US" sz="900" err="1"/>
              <a:t>seq</a:t>
            </a:r>
            <a:r>
              <a:rPr lang="en-US" sz="900"/>
              <a:t>). Violations of these export laws are subject to severe criminal penalties. Disseminate in accordance with provisions of DOD Directive 5230.25.</a:t>
            </a:r>
          </a:p>
        </p:txBody>
      </p:sp>
      <p:sp>
        <p:nvSpPr>
          <p:cNvPr id="22" name="Text Placeholder 2"/>
          <p:cNvSpPr>
            <a:spLocks noGrp="1"/>
          </p:cNvSpPr>
          <p:nvPr>
            <p:ph type="body" idx="25" hasCustomPrompt="1"/>
          </p:nvPr>
        </p:nvSpPr>
        <p:spPr>
          <a:xfrm>
            <a:off x="910844" y="2950490"/>
            <a:ext cx="3280156" cy="243656"/>
          </a:xfrm>
          <a:prstGeom prst="rect">
            <a:avLst/>
          </a:prstGeom>
        </p:spPr>
        <p:txBody>
          <a:bodyPr wrap="square" lIns="0" anchor="t" anchorCtr="0">
            <a:spAutoFit/>
          </a:bodyPr>
          <a:lstStyle>
            <a:lvl1pPr marL="0" indent="0">
              <a:lnSpc>
                <a:spcPts val="1200"/>
              </a:lnSpc>
              <a:spcBef>
                <a:spcPts val="0"/>
              </a:spcBef>
              <a:buNone/>
              <a:defRPr sz="900" b="1" i="0">
                <a:solidFill>
                  <a:schemeClr val="tx1"/>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Warning</a:t>
            </a:r>
          </a:p>
        </p:txBody>
      </p:sp>
      <p:sp>
        <p:nvSpPr>
          <p:cNvPr id="26" name="Text Placeholder 2"/>
          <p:cNvSpPr>
            <a:spLocks noGrp="1"/>
          </p:cNvSpPr>
          <p:nvPr>
            <p:ph type="body" idx="26" hasCustomPrompt="1"/>
          </p:nvPr>
        </p:nvSpPr>
        <p:spPr>
          <a:xfrm>
            <a:off x="910844" y="2228085"/>
            <a:ext cx="7302500" cy="231977"/>
          </a:xfrm>
          <a:prstGeom prst="rect">
            <a:avLst/>
          </a:prstGeom>
        </p:spPr>
        <p:txBody>
          <a:bodyPr lIns="0" tIns="0" bIns="0" anchor="t" anchorCtr="0">
            <a:noAutofit/>
          </a:bodyPr>
          <a:lstStyle>
            <a:lvl1pPr marL="0" indent="0">
              <a:lnSpc>
                <a:spcPts val="1900"/>
              </a:lnSpc>
              <a:buNone/>
              <a:defRPr sz="900" b="1" i="0">
                <a:solidFill>
                  <a:schemeClr val="tx1"/>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Date:</a:t>
            </a:r>
          </a:p>
        </p:txBody>
      </p:sp>
      <p:pic>
        <p:nvPicPr>
          <p:cNvPr id="13" name="Picture 12">
            <a:extLst>
              <a:ext uri="{FF2B5EF4-FFF2-40B4-BE49-F238E27FC236}">
                <a16:creationId xmlns:a16="http://schemas.microsoft.com/office/drawing/2014/main" id="{BC427BF6-495C-D044-91CB-BACA02BC56E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920750" y="748321"/>
            <a:ext cx="1408113" cy="180368"/>
          </a:xfrm>
          <a:prstGeom prst="rect">
            <a:avLst/>
          </a:prstGeom>
        </p:spPr>
      </p:pic>
      <p:sp>
        <p:nvSpPr>
          <p:cNvPr id="2" name="Rectangle 1">
            <a:extLst>
              <a:ext uri="{FF2B5EF4-FFF2-40B4-BE49-F238E27FC236}">
                <a16:creationId xmlns:a16="http://schemas.microsoft.com/office/drawing/2014/main" id="{C5A74342-21EA-D344-B1E4-B74C7E514892}"/>
              </a:ext>
            </a:extLst>
          </p:cNvPr>
          <p:cNvSpPr/>
          <p:nvPr userDrawn="1"/>
        </p:nvSpPr>
        <p:spPr>
          <a:xfrm>
            <a:off x="8375754" y="3312826"/>
            <a:ext cx="138659" cy="134912"/>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n>
                <a:solidFill>
                  <a:schemeClr val="bg1"/>
                </a:solidFill>
              </a:ln>
              <a:solidFill>
                <a:schemeClr val="bg1"/>
              </a:solidFill>
              <a:effectLst/>
            </a:endParaRPr>
          </a:p>
        </p:txBody>
      </p:sp>
    </p:spTree>
    <p:extLst>
      <p:ext uri="{BB962C8B-B14F-4D97-AF65-F5344CB8AC3E}">
        <p14:creationId xmlns:p14="http://schemas.microsoft.com/office/powerpoint/2010/main" val="3670307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923544" y="1092179"/>
            <a:ext cx="3191256" cy="702756"/>
          </a:xfrm>
          <a:prstGeom prst="rect">
            <a:avLst/>
          </a:prstGeom>
        </p:spPr>
        <p:txBody>
          <a:bodyPr lIns="0" anchor="b" anchorCtr="0">
            <a:noAutofit/>
          </a:bodyPr>
          <a:lstStyle>
            <a:lvl1pPr marL="0" indent="0">
              <a:lnSpc>
                <a:spcPts val="2400"/>
              </a:lnSpc>
              <a:spcBef>
                <a:spcPts val="800"/>
              </a:spcBef>
              <a:buFontTx/>
              <a:buNone/>
              <a:defRPr sz="1900" b="1" i="0" baseline="0">
                <a:latin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US" sz="1800" b="1">
                <a:effectLst/>
                <a:latin typeface="Arial"/>
              </a:rPr>
              <a:t>Insert your text here, size 18pt / 24pt Arial Bold </a:t>
            </a:r>
            <a:endParaRPr lang="en-US">
              <a:effectLst/>
            </a:endParaRPr>
          </a:p>
        </p:txBody>
      </p:sp>
      <p:sp>
        <p:nvSpPr>
          <p:cNvPr id="6" name="Content Placeholder 2"/>
          <p:cNvSpPr>
            <a:spLocks noGrp="1"/>
          </p:cNvSpPr>
          <p:nvPr>
            <p:ph idx="10" hasCustomPrompt="1"/>
          </p:nvPr>
        </p:nvSpPr>
        <p:spPr>
          <a:xfrm>
            <a:off x="5003148" y="1092179"/>
            <a:ext cx="3191256" cy="702756"/>
          </a:xfrm>
          <a:prstGeom prst="rect">
            <a:avLst/>
          </a:prstGeom>
        </p:spPr>
        <p:txBody>
          <a:bodyPr lIns="0" anchor="b" anchorCtr="0">
            <a:noAutofit/>
          </a:bodyPr>
          <a:lstStyle>
            <a:lvl1pPr marL="0" indent="0">
              <a:lnSpc>
                <a:spcPts val="2400"/>
              </a:lnSpc>
              <a:spcBef>
                <a:spcPts val="800"/>
              </a:spcBef>
              <a:buFontTx/>
              <a:buNone/>
              <a:defRPr sz="1900" b="1" i="0" baseline="0">
                <a:latin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US" sz="1800" b="1">
                <a:effectLst/>
                <a:latin typeface="Arial"/>
              </a:rPr>
              <a:t>Insert your text here, size 18pt / 24pt Arial Bold </a:t>
            </a:r>
            <a:endParaRPr lang="en-US">
              <a:effectLst/>
            </a:endParaRPr>
          </a:p>
        </p:txBody>
      </p:sp>
      <p:sp>
        <p:nvSpPr>
          <p:cNvPr id="9" name="Content Placeholder 2"/>
          <p:cNvSpPr>
            <a:spLocks noGrp="1"/>
          </p:cNvSpPr>
          <p:nvPr>
            <p:ph idx="11" hasCustomPrompt="1"/>
          </p:nvPr>
        </p:nvSpPr>
        <p:spPr>
          <a:xfrm>
            <a:off x="923544" y="2015613"/>
            <a:ext cx="3191256" cy="2515113"/>
          </a:xfrm>
          <a:prstGeom prst="rect">
            <a:avLst/>
          </a:prstGeom>
        </p:spPr>
        <p:txBody>
          <a:bodyPr lIns="0" tIns="0">
            <a:noAutofit/>
          </a:bodyPr>
          <a:lstStyle>
            <a:lvl1pPr marL="0" indent="0">
              <a:lnSpc>
                <a:spcPts val="2400"/>
              </a:lnSpc>
              <a:spcBef>
                <a:spcPts val="0"/>
              </a:spcBef>
              <a:spcAft>
                <a:spcPts val="1900"/>
              </a:spcAft>
              <a:buFontTx/>
              <a:buNone/>
              <a:defRPr lang="en-US" sz="1800" b="0" i="0" smtClean="0">
                <a:effectLs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US" sz="1800">
                <a:effectLst/>
                <a:latin typeface="ArialMT"/>
              </a:rPr>
              <a:t>For body copy, size 18pt / 24pt Arial Regular </a:t>
            </a:r>
            <a:endParaRPr lang="en-US">
              <a:effectLst/>
            </a:endParaRPr>
          </a:p>
        </p:txBody>
      </p:sp>
      <p:sp>
        <p:nvSpPr>
          <p:cNvPr id="21" name="Title 1"/>
          <p:cNvSpPr>
            <a:spLocks noGrp="1"/>
          </p:cNvSpPr>
          <p:nvPr>
            <p:ph type="title" hasCustomPrompt="1"/>
          </p:nvPr>
        </p:nvSpPr>
        <p:spPr>
          <a:xfrm>
            <a:off x="930672" y="259907"/>
            <a:ext cx="7273528" cy="664689"/>
          </a:xfrm>
        </p:spPr>
        <p:txBody>
          <a:bodyPr lIns="0">
            <a:normAutofit/>
          </a:bodyPr>
          <a:lstStyle>
            <a:lvl1pPr algn="l">
              <a:lnSpc>
                <a:spcPts val="3400"/>
              </a:lnSpc>
              <a:defRPr sz="2800" b="1" i="0">
                <a:latin typeface="Arial"/>
              </a:defRPr>
            </a:lvl1pPr>
          </a:lstStyle>
          <a:p>
            <a:r>
              <a:rPr lang="en-US"/>
              <a:t>Comparison</a:t>
            </a:r>
          </a:p>
        </p:txBody>
      </p:sp>
      <p:cxnSp>
        <p:nvCxnSpPr>
          <p:cNvPr id="22" name="Straight Connector 21"/>
          <p:cNvCxnSpPr/>
          <p:nvPr userDrawn="1"/>
        </p:nvCxnSpPr>
        <p:spPr>
          <a:xfrm>
            <a:off x="0" y="930749"/>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8228018" y="4657670"/>
            <a:ext cx="917341"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sp>
        <p:nvSpPr>
          <p:cNvPr id="15" name="Slide Number Placeholder 5"/>
          <p:cNvSpPr>
            <a:spLocks noGrp="1"/>
          </p:cNvSpPr>
          <p:nvPr>
            <p:ph type="sldNum" sz="quarter" idx="4"/>
          </p:nvPr>
        </p:nvSpPr>
        <p:spPr>
          <a:xfrm>
            <a:off x="8131057" y="4824015"/>
            <a:ext cx="466725" cy="273844"/>
          </a:xfrm>
          <a:prstGeom prst="rect">
            <a:avLst/>
          </a:prstGeom>
        </p:spPr>
        <p:txBody>
          <a:bodyPr bIns="0"/>
          <a:lstStyle>
            <a:lvl1pPr algn="l">
              <a:defRPr sz="1200" b="1" i="0"/>
            </a:lvl1pPr>
          </a:lstStyle>
          <a:p>
            <a:fld id="{532E5815-A8B8-3248-99F0-470F41FB048B}" type="slidenum">
              <a:rPr lang="en-US" smtClean="0"/>
              <a:pPr/>
              <a:t>‹#›</a:t>
            </a:fld>
            <a:endParaRPr lang="en-US"/>
          </a:p>
        </p:txBody>
      </p:sp>
      <p:sp>
        <p:nvSpPr>
          <p:cNvPr id="13" name="Content Placeholder 2"/>
          <p:cNvSpPr>
            <a:spLocks noGrp="1"/>
          </p:cNvSpPr>
          <p:nvPr>
            <p:ph idx="12" hasCustomPrompt="1"/>
          </p:nvPr>
        </p:nvSpPr>
        <p:spPr>
          <a:xfrm>
            <a:off x="5003148" y="2015613"/>
            <a:ext cx="3191256" cy="2515113"/>
          </a:xfrm>
          <a:prstGeom prst="rect">
            <a:avLst/>
          </a:prstGeom>
        </p:spPr>
        <p:txBody>
          <a:bodyPr lIns="0" tIns="0">
            <a:noAutofit/>
          </a:bodyPr>
          <a:lstStyle>
            <a:lvl1pPr marL="0" indent="0">
              <a:lnSpc>
                <a:spcPts val="2400"/>
              </a:lnSpc>
              <a:spcBef>
                <a:spcPts val="0"/>
              </a:spcBef>
              <a:spcAft>
                <a:spcPts val="1900"/>
              </a:spcAft>
              <a:buFontTx/>
              <a:buNone/>
              <a:defRPr lang="en-US" sz="1800" b="0" i="0" smtClean="0">
                <a:effectLs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US" sz="1800">
                <a:effectLst/>
                <a:latin typeface="ArialMT"/>
              </a:rPr>
              <a:t>For body copy, size 18pt / 24pt Arial Regular </a:t>
            </a:r>
            <a:endParaRPr lang="en-US">
              <a:effectLst/>
            </a:endParaRPr>
          </a:p>
        </p:txBody>
      </p:sp>
      <p:pic>
        <p:nvPicPr>
          <p:cNvPr id="16" name="Picture 15">
            <a:extLst>
              <a:ext uri="{FF2B5EF4-FFF2-40B4-BE49-F238E27FC236}">
                <a16:creationId xmlns:a16="http://schemas.microsoft.com/office/drawing/2014/main" id="{800EEBB8-9E0F-7242-A61A-FE8D3B95A27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b="-1544"/>
          <a:stretch/>
        </p:blipFill>
        <p:spPr>
          <a:xfrm>
            <a:off x="920750" y="4899309"/>
            <a:ext cx="1055688" cy="139415"/>
          </a:xfrm>
          <a:prstGeom prst="rect">
            <a:avLst/>
          </a:prstGeom>
        </p:spPr>
      </p:pic>
    </p:spTree>
    <p:extLst>
      <p:ext uri="{BB962C8B-B14F-4D97-AF65-F5344CB8AC3E}">
        <p14:creationId xmlns:p14="http://schemas.microsoft.com/office/powerpoint/2010/main" val="150912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hart">
    <p:spTree>
      <p:nvGrpSpPr>
        <p:cNvPr id="1" name=""/>
        <p:cNvGrpSpPr/>
        <p:nvPr/>
      </p:nvGrpSpPr>
      <p:grpSpPr>
        <a:xfrm>
          <a:off x="0" y="0"/>
          <a:ext cx="0" cy="0"/>
          <a:chOff x="0" y="0"/>
          <a:chExt cx="0" cy="0"/>
        </a:xfrm>
      </p:grpSpPr>
      <p:sp>
        <p:nvSpPr>
          <p:cNvPr id="13" name="Chart Placeholder 12"/>
          <p:cNvSpPr>
            <a:spLocks noGrp="1"/>
          </p:cNvSpPr>
          <p:nvPr>
            <p:ph type="chart" sz="quarter" idx="11"/>
          </p:nvPr>
        </p:nvSpPr>
        <p:spPr>
          <a:xfrm>
            <a:off x="4917440" y="1303020"/>
            <a:ext cx="3286760" cy="2743200"/>
          </a:xfrm>
          <a:prstGeom prst="rect">
            <a:avLst/>
          </a:prstGeom>
        </p:spPr>
        <p:txBody>
          <a:bodyPr vert="horz" anchor="ctr" anchorCtr="1"/>
          <a:lstStyle>
            <a:lvl1pPr marL="0" indent="0" algn="ctr">
              <a:buFontTx/>
              <a:buNone/>
              <a:defRPr sz="2000"/>
            </a:lvl1pPr>
          </a:lstStyle>
          <a:p>
            <a:r>
              <a:rPr lang="en-US"/>
              <a:t>Click icon to add chart</a:t>
            </a:r>
          </a:p>
        </p:txBody>
      </p:sp>
      <p:sp>
        <p:nvSpPr>
          <p:cNvPr id="20" name="Title 1"/>
          <p:cNvSpPr>
            <a:spLocks noGrp="1"/>
          </p:cNvSpPr>
          <p:nvPr>
            <p:ph type="title" hasCustomPrompt="1"/>
          </p:nvPr>
        </p:nvSpPr>
        <p:spPr>
          <a:xfrm>
            <a:off x="930672" y="259907"/>
            <a:ext cx="7273528" cy="664689"/>
          </a:xfrm>
        </p:spPr>
        <p:txBody>
          <a:bodyPr lIns="0">
            <a:normAutofit/>
          </a:bodyPr>
          <a:lstStyle>
            <a:lvl1pPr algn="l">
              <a:lnSpc>
                <a:spcPts val="3400"/>
              </a:lnSpc>
              <a:defRPr sz="2800" b="1" i="0">
                <a:latin typeface="Arial"/>
              </a:defRPr>
            </a:lvl1pPr>
          </a:lstStyle>
          <a:p>
            <a:r>
              <a:rPr lang="en-US"/>
              <a:t>Content with Chart</a:t>
            </a:r>
          </a:p>
        </p:txBody>
      </p:sp>
      <p:cxnSp>
        <p:nvCxnSpPr>
          <p:cNvPr id="21" name="Straight Connector 20"/>
          <p:cNvCxnSpPr/>
          <p:nvPr userDrawn="1"/>
        </p:nvCxnSpPr>
        <p:spPr>
          <a:xfrm>
            <a:off x="0" y="930749"/>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8228018" y="4657670"/>
            <a:ext cx="917341"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sp>
        <p:nvSpPr>
          <p:cNvPr id="16" name="Slide Number Placeholder 5"/>
          <p:cNvSpPr>
            <a:spLocks noGrp="1"/>
          </p:cNvSpPr>
          <p:nvPr>
            <p:ph type="sldNum" sz="quarter" idx="4"/>
          </p:nvPr>
        </p:nvSpPr>
        <p:spPr>
          <a:xfrm>
            <a:off x="8131057" y="4824015"/>
            <a:ext cx="466725" cy="273844"/>
          </a:xfrm>
          <a:prstGeom prst="rect">
            <a:avLst/>
          </a:prstGeom>
        </p:spPr>
        <p:txBody>
          <a:bodyPr bIns="0"/>
          <a:lstStyle>
            <a:lvl1pPr algn="l">
              <a:defRPr sz="1200" b="1" i="0"/>
            </a:lvl1pPr>
          </a:lstStyle>
          <a:p>
            <a:fld id="{532E5815-A8B8-3248-99F0-470F41FB048B}" type="slidenum">
              <a:rPr lang="en-US" smtClean="0"/>
              <a:pPr/>
              <a:t>‹#›</a:t>
            </a:fld>
            <a:endParaRPr lang="en-US"/>
          </a:p>
        </p:txBody>
      </p:sp>
      <p:sp>
        <p:nvSpPr>
          <p:cNvPr id="9" name="Content Placeholder 2"/>
          <p:cNvSpPr>
            <a:spLocks noGrp="1"/>
          </p:cNvSpPr>
          <p:nvPr>
            <p:ph idx="1" hasCustomPrompt="1"/>
          </p:nvPr>
        </p:nvSpPr>
        <p:spPr>
          <a:xfrm>
            <a:off x="932688" y="1122377"/>
            <a:ext cx="3141472" cy="3411525"/>
          </a:xfrm>
          <a:prstGeom prst="rect">
            <a:avLst/>
          </a:prstGeom>
        </p:spPr>
        <p:txBody>
          <a:bodyPr lIns="0">
            <a:normAutofit/>
          </a:bodyPr>
          <a:lstStyle>
            <a:lvl1pPr marL="0" indent="0">
              <a:lnSpc>
                <a:spcPts val="2400"/>
              </a:lnSpc>
              <a:spcBef>
                <a:spcPts val="800"/>
              </a:spcBef>
              <a:buFontTx/>
              <a:buNone/>
              <a:defRPr sz="1800" baseline="0">
                <a:latin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Insert your text here, size</a:t>
            </a:r>
            <a:br>
              <a:rPr lang="en-US"/>
            </a:br>
            <a:r>
              <a:rPr lang="en-US"/>
              <a:t>18pt / 24pt Arial Regular, Bold </a:t>
            </a:r>
            <a:br>
              <a:rPr lang="en-US"/>
            </a:br>
            <a:r>
              <a:rPr lang="en-US"/>
              <a:t>if necessary</a:t>
            </a:r>
          </a:p>
        </p:txBody>
      </p:sp>
      <p:pic>
        <p:nvPicPr>
          <p:cNvPr id="14" name="Picture 13">
            <a:extLst>
              <a:ext uri="{FF2B5EF4-FFF2-40B4-BE49-F238E27FC236}">
                <a16:creationId xmlns:a16="http://schemas.microsoft.com/office/drawing/2014/main" id="{800EEBB8-9E0F-7242-A61A-FE8D3B95A27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b="-1544"/>
          <a:stretch/>
        </p:blipFill>
        <p:spPr>
          <a:xfrm>
            <a:off x="920750" y="4899309"/>
            <a:ext cx="1055688" cy="139415"/>
          </a:xfrm>
          <a:prstGeom prst="rect">
            <a:avLst/>
          </a:prstGeom>
        </p:spPr>
      </p:pic>
    </p:spTree>
    <p:extLst>
      <p:ext uri="{BB962C8B-B14F-4D97-AF65-F5344CB8AC3E}">
        <p14:creationId xmlns:p14="http://schemas.microsoft.com/office/powerpoint/2010/main" val="4160401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nly">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930672" y="259907"/>
            <a:ext cx="7248128" cy="664689"/>
          </a:xfrm>
        </p:spPr>
        <p:txBody>
          <a:bodyPr lIns="0">
            <a:normAutofit/>
          </a:bodyPr>
          <a:lstStyle>
            <a:lvl1pPr algn="l">
              <a:lnSpc>
                <a:spcPts val="3400"/>
              </a:lnSpc>
              <a:defRPr sz="2800" b="1" i="0">
                <a:latin typeface="Arial"/>
              </a:defRPr>
            </a:lvl1pPr>
          </a:lstStyle>
          <a:p>
            <a:r>
              <a:rPr lang="en-US"/>
              <a:t>Title Only</a:t>
            </a:r>
          </a:p>
        </p:txBody>
      </p:sp>
      <p:cxnSp>
        <p:nvCxnSpPr>
          <p:cNvPr id="8" name="Straight Connector 7"/>
          <p:cNvCxnSpPr/>
          <p:nvPr userDrawn="1"/>
        </p:nvCxnSpPr>
        <p:spPr>
          <a:xfrm>
            <a:off x="0" y="929319"/>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8228018" y="4657670"/>
            <a:ext cx="917341"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5"/>
          <p:cNvSpPr>
            <a:spLocks noGrp="1"/>
          </p:cNvSpPr>
          <p:nvPr>
            <p:ph type="sldNum" sz="quarter" idx="4"/>
          </p:nvPr>
        </p:nvSpPr>
        <p:spPr>
          <a:xfrm>
            <a:off x="8131057" y="4824015"/>
            <a:ext cx="466725" cy="273844"/>
          </a:xfrm>
          <a:prstGeom prst="rect">
            <a:avLst/>
          </a:prstGeom>
        </p:spPr>
        <p:txBody>
          <a:bodyPr bIns="0"/>
          <a:lstStyle>
            <a:lvl1pPr algn="l">
              <a:defRPr sz="1200" b="1" i="0"/>
            </a:lvl1pPr>
          </a:lstStyle>
          <a:p>
            <a:fld id="{532E5815-A8B8-3248-99F0-470F41FB048B}" type="slidenum">
              <a:rPr lang="en-US" smtClean="0"/>
              <a:pPr/>
              <a:t>‹#›</a:t>
            </a:fld>
            <a:endParaRPr lang="en-US"/>
          </a:p>
        </p:txBody>
      </p:sp>
      <p:pic>
        <p:nvPicPr>
          <p:cNvPr id="10" name="Picture 9">
            <a:extLst>
              <a:ext uri="{FF2B5EF4-FFF2-40B4-BE49-F238E27FC236}">
                <a16:creationId xmlns:a16="http://schemas.microsoft.com/office/drawing/2014/main" id="{800EEBB8-9E0F-7242-A61A-FE8D3B95A27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b="-1544"/>
          <a:stretch/>
        </p:blipFill>
        <p:spPr>
          <a:xfrm>
            <a:off x="920750" y="4899309"/>
            <a:ext cx="1055688" cy="139415"/>
          </a:xfrm>
          <a:prstGeom prst="rect">
            <a:avLst/>
          </a:prstGeom>
        </p:spPr>
      </p:pic>
    </p:spTree>
    <p:extLst>
      <p:ext uri="{BB962C8B-B14F-4D97-AF65-F5344CB8AC3E}">
        <p14:creationId xmlns:p14="http://schemas.microsoft.com/office/powerpoint/2010/main" val="3327369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Bullet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229051"/>
            <a:ext cx="8229600" cy="664689"/>
          </a:xfrm>
        </p:spPr>
        <p:txBody>
          <a:bodyPr lIns="0">
            <a:normAutofit/>
          </a:bodyPr>
          <a:lstStyle>
            <a:lvl1pPr algn="l">
              <a:lnSpc>
                <a:spcPts val="2550"/>
              </a:lnSpc>
              <a:defRPr sz="2100" b="1" i="0">
                <a:latin typeface="Arial"/>
              </a:defRPr>
            </a:lvl1pPr>
          </a:lstStyle>
          <a:p>
            <a:r>
              <a:rPr lang="en-US"/>
              <a:t>Title and Bulleted Content</a:t>
            </a:r>
          </a:p>
        </p:txBody>
      </p:sp>
      <p:cxnSp>
        <p:nvCxnSpPr>
          <p:cNvPr id="8" name="Straight Connector 7"/>
          <p:cNvCxnSpPr/>
          <p:nvPr userDrawn="1"/>
        </p:nvCxnSpPr>
        <p:spPr>
          <a:xfrm>
            <a:off x="0" y="930749"/>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sp>
        <p:nvSpPr>
          <p:cNvPr id="12" name="Text Placeholder 4"/>
          <p:cNvSpPr>
            <a:spLocks noGrp="1"/>
          </p:cNvSpPr>
          <p:nvPr>
            <p:ph type="body" sz="quarter" idx="13" hasCustomPrompt="1"/>
          </p:nvPr>
        </p:nvSpPr>
        <p:spPr>
          <a:xfrm>
            <a:off x="472761" y="1114439"/>
            <a:ext cx="8213071" cy="292555"/>
          </a:xfrm>
          <a:prstGeom prst="rect">
            <a:avLst/>
          </a:prstGeom>
        </p:spPr>
        <p:txBody>
          <a:bodyPr vert="horz" lIns="0"/>
          <a:lstStyle>
            <a:lvl1pPr marL="0" indent="0">
              <a:lnSpc>
                <a:spcPts val="1800"/>
              </a:lnSpc>
              <a:spcBef>
                <a:spcPts val="450"/>
              </a:spcBef>
              <a:buClr>
                <a:srgbClr val="FF4612"/>
              </a:buClr>
              <a:buFontTx/>
              <a:buNone/>
              <a:defRPr sz="1350" b="1" i="0"/>
            </a:lvl1pPr>
            <a:lvl2pPr marL="226314" indent="0">
              <a:spcBef>
                <a:spcPts val="450"/>
              </a:spcBef>
              <a:buClr>
                <a:srgbClr val="FF4612"/>
              </a:buClr>
              <a:buFontTx/>
              <a:buNone/>
              <a:defRPr sz="1200" b="0" i="0"/>
            </a:lvl2pPr>
            <a:lvl3pPr marL="480060" indent="0">
              <a:spcBef>
                <a:spcPts val="450"/>
              </a:spcBef>
              <a:buClr>
                <a:srgbClr val="FF4612"/>
              </a:buClr>
              <a:buFontTx/>
              <a:buNone/>
              <a:defRPr sz="975"/>
            </a:lvl3pPr>
            <a:lvl4pPr>
              <a:buClr>
                <a:srgbClr val="FF4612"/>
              </a:buClr>
              <a:defRPr sz="975"/>
            </a:lvl4pPr>
            <a:lvl5pPr>
              <a:buClr>
                <a:srgbClr val="FF4612"/>
              </a:buClr>
              <a:defRPr sz="975"/>
            </a:lvl5pPr>
          </a:lstStyle>
          <a:p>
            <a:pPr lvl="0"/>
            <a:r>
              <a:rPr lang="en-US"/>
              <a:t>Insert your text here for headlines, size 18pt / 24pt Arial Bold</a:t>
            </a:r>
          </a:p>
        </p:txBody>
      </p:sp>
      <p:sp>
        <p:nvSpPr>
          <p:cNvPr id="6" name="Text Placeholder 5"/>
          <p:cNvSpPr>
            <a:spLocks noGrp="1"/>
          </p:cNvSpPr>
          <p:nvPr>
            <p:ph type="body" sz="quarter" idx="15" hasCustomPrompt="1"/>
          </p:nvPr>
        </p:nvSpPr>
        <p:spPr>
          <a:xfrm>
            <a:off x="457200" y="1680826"/>
            <a:ext cx="8229600" cy="2853074"/>
          </a:xfrm>
          <a:prstGeom prst="rect">
            <a:avLst/>
          </a:prstGeom>
        </p:spPr>
        <p:txBody>
          <a:bodyPr vert="horz" lIns="0"/>
          <a:lstStyle>
            <a:lvl1pPr marL="171450" indent="-171450">
              <a:lnSpc>
                <a:spcPts val="1800"/>
              </a:lnSpc>
              <a:spcBef>
                <a:spcPts val="0"/>
              </a:spcBef>
              <a:spcAft>
                <a:spcPts val="975"/>
              </a:spcAft>
              <a:buClr>
                <a:schemeClr val="accent1"/>
              </a:buClr>
              <a:defRPr sz="1350"/>
            </a:lvl1pPr>
            <a:lvl2pPr>
              <a:lnSpc>
                <a:spcPts val="1500"/>
              </a:lnSpc>
              <a:spcBef>
                <a:spcPts val="0"/>
              </a:spcBef>
              <a:spcAft>
                <a:spcPts val="1200"/>
              </a:spcAft>
              <a:buClr>
                <a:schemeClr val="accent1"/>
              </a:buClr>
              <a:defRPr sz="1200"/>
            </a:lvl2pPr>
            <a:lvl3pPr marL="864108" indent="-137160">
              <a:lnSpc>
                <a:spcPts val="1500"/>
              </a:lnSpc>
              <a:spcBef>
                <a:spcPts val="0"/>
              </a:spcBef>
              <a:spcAft>
                <a:spcPts val="1200"/>
              </a:spcAft>
              <a:buClr>
                <a:schemeClr val="accent1"/>
              </a:buClr>
              <a:buFont typeface="Lucida Grande"/>
              <a:buChar char="◦"/>
              <a:defRPr sz="1050"/>
            </a:lvl3pPr>
          </a:lstStyle>
          <a:p>
            <a:pPr lvl="0"/>
            <a:r>
              <a:rPr lang="en-US"/>
              <a:t>First bullet, orange dot, 18/24pt Arial Regular</a:t>
            </a:r>
          </a:p>
          <a:p>
            <a:pPr lvl="1"/>
            <a:r>
              <a:rPr lang="en-US"/>
              <a:t>Second line, orange en-dash, 16/20pt Arial Regular</a:t>
            </a:r>
          </a:p>
          <a:p>
            <a:pPr lvl="2"/>
            <a:r>
              <a:rPr lang="en-US"/>
              <a:t>Third line, orange outlined circle, 14/20pt Arial Regular</a:t>
            </a:r>
          </a:p>
        </p:txBody>
      </p:sp>
      <p:sp>
        <p:nvSpPr>
          <p:cNvPr id="11" name="Text Placeholder 10"/>
          <p:cNvSpPr>
            <a:spLocks noGrp="1"/>
          </p:cNvSpPr>
          <p:nvPr>
            <p:ph type="body" sz="quarter" idx="16" hasCustomPrompt="1"/>
          </p:nvPr>
        </p:nvSpPr>
        <p:spPr>
          <a:xfrm>
            <a:off x="457447" y="1365140"/>
            <a:ext cx="8229338" cy="233703"/>
          </a:xfrm>
          <a:prstGeom prst="rect">
            <a:avLst/>
          </a:prstGeom>
        </p:spPr>
        <p:txBody>
          <a:bodyPr vert="horz" lIns="0"/>
          <a:lstStyle>
            <a:lvl1pPr marL="0" indent="0">
              <a:lnSpc>
                <a:spcPts val="1800"/>
              </a:lnSpc>
              <a:spcBef>
                <a:spcPts val="0"/>
              </a:spcBef>
              <a:buFontTx/>
              <a:buNone/>
              <a:defRPr sz="1350"/>
            </a:lvl1pPr>
            <a:lvl2pPr marL="342900" indent="0">
              <a:lnSpc>
                <a:spcPts val="1800"/>
              </a:lnSpc>
              <a:spcBef>
                <a:spcPts val="0"/>
              </a:spcBef>
              <a:buFontTx/>
              <a:buNone/>
              <a:defRPr sz="1350"/>
            </a:lvl2pPr>
            <a:lvl3pPr marL="685800" indent="0">
              <a:buFontTx/>
              <a:buNone/>
              <a:defRPr/>
            </a:lvl3pPr>
            <a:lvl4pPr marL="1028700" indent="0">
              <a:buFontTx/>
              <a:buNone/>
              <a:defRPr/>
            </a:lvl4pPr>
            <a:lvl5pPr marL="1371600" indent="0">
              <a:buFontTx/>
              <a:buNone/>
              <a:defRPr/>
            </a:lvl5pPr>
          </a:lstStyle>
          <a:p>
            <a:pPr lvl="0"/>
            <a:r>
              <a:rPr lang="en-US"/>
              <a:t>For body copy, size 18pt / 24pt Arial Regular</a:t>
            </a:r>
          </a:p>
        </p:txBody>
      </p:sp>
      <p:cxnSp>
        <p:nvCxnSpPr>
          <p:cNvPr id="16" name="Straight Connector 15"/>
          <p:cNvCxnSpPr/>
          <p:nvPr userDrawn="1"/>
        </p:nvCxnSpPr>
        <p:spPr>
          <a:xfrm>
            <a:off x="8228014" y="4657670"/>
            <a:ext cx="917341"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4464069E-5DF7-7544-87B8-C44EEE50CF4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7200" y="4837154"/>
            <a:ext cx="1216152" cy="123029"/>
          </a:xfrm>
          <a:prstGeom prst="rect">
            <a:avLst/>
          </a:prstGeom>
        </p:spPr>
      </p:pic>
      <p:sp>
        <p:nvSpPr>
          <p:cNvPr id="19" name="Slide Number Placeholder 5">
            <a:extLst>
              <a:ext uri="{FF2B5EF4-FFF2-40B4-BE49-F238E27FC236}">
                <a16:creationId xmlns:a16="http://schemas.microsoft.com/office/drawing/2014/main" id="{82FF234E-386E-A54E-A2FD-B139AFA8F68C}"/>
              </a:ext>
            </a:extLst>
          </p:cNvPr>
          <p:cNvSpPr>
            <a:spLocks noGrp="1"/>
          </p:cNvSpPr>
          <p:nvPr>
            <p:ph type="sldNum" sz="quarter" idx="4"/>
          </p:nvPr>
        </p:nvSpPr>
        <p:spPr>
          <a:xfrm>
            <a:off x="8220076" y="4785906"/>
            <a:ext cx="466725" cy="273844"/>
          </a:xfrm>
          <a:prstGeom prst="rect">
            <a:avLst/>
          </a:prstGeom>
        </p:spPr>
        <p:txBody>
          <a:bodyPr bIns="45720" anchor="ctr" anchorCtr="0"/>
          <a:lstStyle>
            <a:lvl1pPr algn="l">
              <a:defRPr sz="900" b="1" i="0"/>
            </a:lvl1pPr>
          </a:lstStyle>
          <a:p>
            <a:fld id="{532E5815-A8B8-3248-99F0-470F41FB048B}" type="slidenum">
              <a:rPr lang="en-US" smtClean="0"/>
              <a:pPr/>
              <a:t>‹#›</a:t>
            </a:fld>
            <a:endParaRPr lang="en-US"/>
          </a:p>
        </p:txBody>
      </p:sp>
      <p:pic>
        <p:nvPicPr>
          <p:cNvPr id="13" name="Picture 20"/>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0" y="0"/>
            <a:ext cx="1202400" cy="672890"/>
          </a:xfrm>
          <a:prstGeom prst="rect">
            <a:avLst/>
          </a:prstGeom>
          <a:noFill/>
          <a:ln w="9525">
            <a:noFill/>
            <a:miter lim="800000"/>
            <a:headEnd/>
            <a:tailEnd/>
          </a:ln>
        </p:spPr>
      </p:pic>
    </p:spTree>
    <p:extLst>
      <p:ext uri="{BB962C8B-B14F-4D97-AF65-F5344CB8AC3E}">
        <p14:creationId xmlns:p14="http://schemas.microsoft.com/office/powerpoint/2010/main" val="29321232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2674" y="35399"/>
            <a:ext cx="7434048" cy="857250"/>
          </a:xfrm>
        </p:spPr>
        <p:txBody>
          <a:bodyPr lIns="0">
            <a:normAutofit/>
          </a:bodyPr>
          <a:lstStyle>
            <a:lvl1pPr algn="l">
              <a:defRPr sz="2625" b="1" i="0">
                <a:latin typeface="Arial"/>
              </a:defRPr>
            </a:lvl1pPr>
          </a:lstStyle>
          <a:p>
            <a:endParaRPr lang="en-US"/>
          </a:p>
        </p:txBody>
      </p:sp>
      <p:sp>
        <p:nvSpPr>
          <p:cNvPr id="7" name="Slide Number Placeholder 5"/>
          <p:cNvSpPr>
            <a:spLocks noGrp="1"/>
          </p:cNvSpPr>
          <p:nvPr>
            <p:ph type="sldNum" sz="quarter" idx="4"/>
          </p:nvPr>
        </p:nvSpPr>
        <p:spPr>
          <a:xfrm>
            <a:off x="7881409" y="4758703"/>
            <a:ext cx="466725" cy="273844"/>
          </a:xfrm>
          <a:prstGeom prst="rect">
            <a:avLst/>
          </a:prstGeom>
        </p:spPr>
        <p:txBody>
          <a:bodyPr bIns="0"/>
          <a:lstStyle>
            <a:lvl1pPr algn="r">
              <a:defRPr sz="900" b="1" i="0"/>
            </a:lvl1pPr>
          </a:lstStyle>
          <a:p>
            <a:fld id="{532E5815-A8B8-3248-99F0-470F41FB048B}" type="slidenum">
              <a:rPr lang="en-US" smtClean="0"/>
              <a:pPr/>
              <a:t>‹#›</a:t>
            </a:fld>
            <a:endParaRPr lang="en-US"/>
          </a:p>
        </p:txBody>
      </p:sp>
      <p:sp>
        <p:nvSpPr>
          <p:cNvPr id="5" name="Text Placeholder 4"/>
          <p:cNvSpPr>
            <a:spLocks noGrp="1"/>
          </p:cNvSpPr>
          <p:nvPr>
            <p:ph type="body" sz="quarter" idx="10"/>
          </p:nvPr>
        </p:nvSpPr>
        <p:spPr>
          <a:xfrm>
            <a:off x="930672" y="1285875"/>
            <a:ext cx="7766050" cy="2990850"/>
          </a:xfrm>
          <a:prstGeom prst="rect">
            <a:avLst/>
          </a:prstGeom>
        </p:spPr>
        <p:txBody>
          <a:bodyPr vert="horz" lIns="0"/>
          <a:lstStyle>
            <a:lvl1pPr marL="130302" indent="-130302">
              <a:spcBef>
                <a:spcPts val="450"/>
              </a:spcBef>
              <a:buClr>
                <a:srgbClr val="FF4612"/>
              </a:buClr>
              <a:defRPr sz="1200"/>
            </a:lvl1pPr>
            <a:lvl2pPr marL="377190" indent="-150876">
              <a:spcBef>
                <a:spcPts val="450"/>
              </a:spcBef>
              <a:buClr>
                <a:srgbClr val="FF4612"/>
              </a:buClr>
              <a:defRPr sz="1200" b="0" i="1"/>
            </a:lvl2pPr>
            <a:lvl3pPr marL="582930" indent="-102870">
              <a:spcBef>
                <a:spcPts val="450"/>
              </a:spcBef>
              <a:buClr>
                <a:srgbClr val="FF4612"/>
              </a:buClr>
              <a:defRPr sz="975"/>
            </a:lvl3pPr>
            <a:lvl4pPr>
              <a:buClr>
                <a:srgbClr val="FF4612"/>
              </a:buClr>
              <a:defRPr sz="975"/>
            </a:lvl4pPr>
            <a:lvl5pPr>
              <a:buClr>
                <a:srgbClr val="FF4612"/>
              </a:buClr>
              <a:defRPr sz="975"/>
            </a:lvl5pPr>
          </a:lstStyle>
          <a:p>
            <a:pPr lvl="0"/>
            <a:r>
              <a:rPr lang="en-US"/>
              <a:t>Click to edit Master text styles</a:t>
            </a:r>
          </a:p>
          <a:p>
            <a:pPr lvl="1"/>
            <a:r>
              <a:rPr lang="en-US"/>
              <a:t>Second level</a:t>
            </a:r>
          </a:p>
          <a:p>
            <a:pPr lvl="2"/>
            <a:r>
              <a:rPr lang="en-US"/>
              <a:t>Third level</a:t>
            </a:r>
          </a:p>
        </p:txBody>
      </p:sp>
      <p:cxnSp>
        <p:nvCxnSpPr>
          <p:cNvPr id="9" name="Straight Connector 8"/>
          <p:cNvCxnSpPr/>
          <p:nvPr userDrawn="1"/>
        </p:nvCxnSpPr>
        <p:spPr>
          <a:xfrm>
            <a:off x="0" y="722028"/>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userDrawn="1"/>
        </p:nvGrpSpPr>
        <p:grpSpPr>
          <a:xfrm>
            <a:off x="920751" y="4771180"/>
            <a:ext cx="1146175" cy="101834"/>
            <a:chOff x="920750" y="6361572"/>
            <a:chExt cx="1146175" cy="135779"/>
          </a:xfrm>
        </p:grpSpPr>
        <p:sp>
          <p:nvSpPr>
            <p:cNvPr id="10" name="Freeform 6"/>
            <p:cNvSpPr>
              <a:spLocks noEditPoints="1"/>
            </p:cNvSpPr>
            <p:nvPr userDrawn="1"/>
          </p:nvSpPr>
          <p:spPr bwMode="auto">
            <a:xfrm>
              <a:off x="920750" y="6361572"/>
              <a:ext cx="119882" cy="135779"/>
            </a:xfrm>
            <a:custGeom>
              <a:avLst/>
              <a:gdLst>
                <a:gd name="T0" fmla="*/ 124 w 460"/>
                <a:gd name="T1" fmla="*/ 106 h 521"/>
                <a:gd name="T2" fmla="*/ 124 w 460"/>
                <a:gd name="T3" fmla="*/ 415 h 521"/>
                <a:gd name="T4" fmla="*/ 260 w 460"/>
                <a:gd name="T5" fmla="*/ 415 h 521"/>
                <a:gd name="T6" fmla="*/ 286 w 460"/>
                <a:gd name="T7" fmla="*/ 414 h 521"/>
                <a:gd name="T8" fmla="*/ 306 w 460"/>
                <a:gd name="T9" fmla="*/ 408 h 521"/>
                <a:gd name="T10" fmla="*/ 320 w 460"/>
                <a:gd name="T11" fmla="*/ 400 h 521"/>
                <a:gd name="T12" fmla="*/ 330 w 460"/>
                <a:gd name="T13" fmla="*/ 385 h 521"/>
                <a:gd name="T14" fmla="*/ 336 w 460"/>
                <a:gd name="T15" fmla="*/ 368 h 521"/>
                <a:gd name="T16" fmla="*/ 337 w 460"/>
                <a:gd name="T17" fmla="*/ 346 h 521"/>
                <a:gd name="T18" fmla="*/ 337 w 460"/>
                <a:gd name="T19" fmla="*/ 176 h 521"/>
                <a:gd name="T20" fmla="*/ 336 w 460"/>
                <a:gd name="T21" fmla="*/ 154 h 521"/>
                <a:gd name="T22" fmla="*/ 330 w 460"/>
                <a:gd name="T23" fmla="*/ 136 h 521"/>
                <a:gd name="T24" fmla="*/ 320 w 460"/>
                <a:gd name="T25" fmla="*/ 123 h 521"/>
                <a:gd name="T26" fmla="*/ 306 w 460"/>
                <a:gd name="T27" fmla="*/ 113 h 521"/>
                <a:gd name="T28" fmla="*/ 286 w 460"/>
                <a:gd name="T29" fmla="*/ 107 h 521"/>
                <a:gd name="T30" fmla="*/ 260 w 460"/>
                <a:gd name="T31" fmla="*/ 106 h 521"/>
                <a:gd name="T32" fmla="*/ 124 w 460"/>
                <a:gd name="T33" fmla="*/ 106 h 521"/>
                <a:gd name="T34" fmla="*/ 0 w 460"/>
                <a:gd name="T35" fmla="*/ 0 h 521"/>
                <a:gd name="T36" fmla="*/ 268 w 460"/>
                <a:gd name="T37" fmla="*/ 0 h 521"/>
                <a:gd name="T38" fmla="*/ 307 w 460"/>
                <a:gd name="T39" fmla="*/ 1 h 521"/>
                <a:gd name="T40" fmla="*/ 342 w 460"/>
                <a:gd name="T41" fmla="*/ 7 h 521"/>
                <a:gd name="T42" fmla="*/ 370 w 460"/>
                <a:gd name="T43" fmla="*/ 16 h 521"/>
                <a:gd name="T44" fmla="*/ 394 w 460"/>
                <a:gd name="T45" fmla="*/ 27 h 521"/>
                <a:gd name="T46" fmla="*/ 414 w 460"/>
                <a:gd name="T47" fmla="*/ 43 h 521"/>
                <a:gd name="T48" fmla="*/ 430 w 460"/>
                <a:gd name="T49" fmla="*/ 60 h 521"/>
                <a:gd name="T50" fmla="*/ 441 w 460"/>
                <a:gd name="T51" fmla="*/ 79 h 521"/>
                <a:gd name="T52" fmla="*/ 450 w 460"/>
                <a:gd name="T53" fmla="*/ 101 h 521"/>
                <a:gd name="T54" fmla="*/ 456 w 460"/>
                <a:gd name="T55" fmla="*/ 124 h 521"/>
                <a:gd name="T56" fmla="*/ 459 w 460"/>
                <a:gd name="T57" fmla="*/ 150 h 521"/>
                <a:gd name="T58" fmla="*/ 460 w 460"/>
                <a:gd name="T59" fmla="*/ 177 h 521"/>
                <a:gd name="T60" fmla="*/ 460 w 460"/>
                <a:gd name="T61" fmla="*/ 346 h 521"/>
                <a:gd name="T62" fmla="*/ 459 w 460"/>
                <a:gd name="T63" fmla="*/ 371 h 521"/>
                <a:gd name="T64" fmla="*/ 456 w 460"/>
                <a:gd name="T65" fmla="*/ 397 h 521"/>
                <a:gd name="T66" fmla="*/ 450 w 460"/>
                <a:gd name="T67" fmla="*/ 421 h 521"/>
                <a:gd name="T68" fmla="*/ 441 w 460"/>
                <a:gd name="T69" fmla="*/ 443 h 521"/>
                <a:gd name="T70" fmla="*/ 430 w 460"/>
                <a:gd name="T71" fmla="*/ 461 h 521"/>
                <a:gd name="T72" fmla="*/ 414 w 460"/>
                <a:gd name="T73" fmla="*/ 480 h 521"/>
                <a:gd name="T74" fmla="*/ 394 w 460"/>
                <a:gd name="T75" fmla="*/ 494 h 521"/>
                <a:gd name="T76" fmla="*/ 370 w 460"/>
                <a:gd name="T77" fmla="*/ 505 h 521"/>
                <a:gd name="T78" fmla="*/ 342 w 460"/>
                <a:gd name="T79" fmla="*/ 514 h 521"/>
                <a:gd name="T80" fmla="*/ 307 w 460"/>
                <a:gd name="T81" fmla="*/ 520 h 521"/>
                <a:gd name="T82" fmla="*/ 268 w 460"/>
                <a:gd name="T83" fmla="*/ 521 h 521"/>
                <a:gd name="T84" fmla="*/ 0 w 460"/>
                <a:gd name="T85" fmla="*/ 521 h 521"/>
                <a:gd name="T86" fmla="*/ 0 w 460"/>
                <a:gd name="T87"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0" h="521">
                  <a:moveTo>
                    <a:pt x="124" y="106"/>
                  </a:moveTo>
                  <a:lnTo>
                    <a:pt x="124" y="415"/>
                  </a:lnTo>
                  <a:lnTo>
                    <a:pt x="260" y="415"/>
                  </a:lnTo>
                  <a:lnTo>
                    <a:pt x="286" y="414"/>
                  </a:lnTo>
                  <a:lnTo>
                    <a:pt x="306" y="408"/>
                  </a:lnTo>
                  <a:lnTo>
                    <a:pt x="320" y="400"/>
                  </a:lnTo>
                  <a:lnTo>
                    <a:pt x="330" y="385"/>
                  </a:lnTo>
                  <a:lnTo>
                    <a:pt x="336" y="368"/>
                  </a:lnTo>
                  <a:lnTo>
                    <a:pt x="337" y="346"/>
                  </a:lnTo>
                  <a:lnTo>
                    <a:pt x="337" y="176"/>
                  </a:lnTo>
                  <a:lnTo>
                    <a:pt x="336" y="154"/>
                  </a:lnTo>
                  <a:lnTo>
                    <a:pt x="330" y="136"/>
                  </a:lnTo>
                  <a:lnTo>
                    <a:pt x="320" y="123"/>
                  </a:lnTo>
                  <a:lnTo>
                    <a:pt x="306" y="113"/>
                  </a:lnTo>
                  <a:lnTo>
                    <a:pt x="286" y="107"/>
                  </a:lnTo>
                  <a:lnTo>
                    <a:pt x="260" y="106"/>
                  </a:lnTo>
                  <a:lnTo>
                    <a:pt x="124" y="106"/>
                  </a:lnTo>
                  <a:close/>
                  <a:moveTo>
                    <a:pt x="0" y="0"/>
                  </a:moveTo>
                  <a:lnTo>
                    <a:pt x="268" y="0"/>
                  </a:lnTo>
                  <a:lnTo>
                    <a:pt x="307" y="1"/>
                  </a:lnTo>
                  <a:lnTo>
                    <a:pt x="342" y="7"/>
                  </a:lnTo>
                  <a:lnTo>
                    <a:pt x="370" y="16"/>
                  </a:lnTo>
                  <a:lnTo>
                    <a:pt x="394" y="27"/>
                  </a:lnTo>
                  <a:lnTo>
                    <a:pt x="414" y="43"/>
                  </a:lnTo>
                  <a:lnTo>
                    <a:pt x="430" y="60"/>
                  </a:lnTo>
                  <a:lnTo>
                    <a:pt x="441" y="79"/>
                  </a:lnTo>
                  <a:lnTo>
                    <a:pt x="450" y="101"/>
                  </a:lnTo>
                  <a:lnTo>
                    <a:pt x="456" y="124"/>
                  </a:lnTo>
                  <a:lnTo>
                    <a:pt x="459" y="150"/>
                  </a:lnTo>
                  <a:lnTo>
                    <a:pt x="460" y="177"/>
                  </a:lnTo>
                  <a:lnTo>
                    <a:pt x="460" y="346"/>
                  </a:lnTo>
                  <a:lnTo>
                    <a:pt x="459" y="371"/>
                  </a:lnTo>
                  <a:lnTo>
                    <a:pt x="456" y="397"/>
                  </a:lnTo>
                  <a:lnTo>
                    <a:pt x="450" y="421"/>
                  </a:lnTo>
                  <a:lnTo>
                    <a:pt x="441" y="443"/>
                  </a:lnTo>
                  <a:lnTo>
                    <a:pt x="430" y="461"/>
                  </a:lnTo>
                  <a:lnTo>
                    <a:pt x="414" y="480"/>
                  </a:lnTo>
                  <a:lnTo>
                    <a:pt x="394" y="494"/>
                  </a:lnTo>
                  <a:lnTo>
                    <a:pt x="370" y="505"/>
                  </a:lnTo>
                  <a:lnTo>
                    <a:pt x="342" y="514"/>
                  </a:lnTo>
                  <a:lnTo>
                    <a:pt x="307" y="520"/>
                  </a:lnTo>
                  <a:lnTo>
                    <a:pt x="268"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1" name="Freeform 7"/>
            <p:cNvSpPr>
              <a:spLocks noEditPoints="1"/>
            </p:cNvSpPr>
            <p:nvPr userDrawn="1"/>
          </p:nvSpPr>
          <p:spPr bwMode="auto">
            <a:xfrm>
              <a:off x="1128980" y="6361572"/>
              <a:ext cx="133694" cy="135779"/>
            </a:xfrm>
            <a:custGeom>
              <a:avLst/>
              <a:gdLst>
                <a:gd name="T0" fmla="*/ 126 w 513"/>
                <a:gd name="T1" fmla="*/ 101 h 521"/>
                <a:gd name="T2" fmla="*/ 126 w 513"/>
                <a:gd name="T3" fmla="*/ 270 h 521"/>
                <a:gd name="T4" fmla="*/ 277 w 513"/>
                <a:gd name="T5" fmla="*/ 270 h 521"/>
                <a:gd name="T6" fmla="*/ 298 w 513"/>
                <a:gd name="T7" fmla="*/ 268 h 521"/>
                <a:gd name="T8" fmla="*/ 314 w 513"/>
                <a:gd name="T9" fmla="*/ 264 h 521"/>
                <a:gd name="T10" fmla="*/ 327 w 513"/>
                <a:gd name="T11" fmla="*/ 256 h 521"/>
                <a:gd name="T12" fmla="*/ 335 w 513"/>
                <a:gd name="T13" fmla="*/ 246 h 521"/>
                <a:gd name="T14" fmla="*/ 339 w 513"/>
                <a:gd name="T15" fmla="*/ 231 h 521"/>
                <a:gd name="T16" fmla="*/ 341 w 513"/>
                <a:gd name="T17" fmla="*/ 214 h 521"/>
                <a:gd name="T18" fmla="*/ 341 w 513"/>
                <a:gd name="T19" fmla="*/ 153 h 521"/>
                <a:gd name="T20" fmla="*/ 339 w 513"/>
                <a:gd name="T21" fmla="*/ 133 h 521"/>
                <a:gd name="T22" fmla="*/ 332 w 513"/>
                <a:gd name="T23" fmla="*/ 119 h 521"/>
                <a:gd name="T24" fmla="*/ 321 w 513"/>
                <a:gd name="T25" fmla="*/ 109 h 521"/>
                <a:gd name="T26" fmla="*/ 304 w 513"/>
                <a:gd name="T27" fmla="*/ 103 h 521"/>
                <a:gd name="T28" fmla="*/ 281 w 513"/>
                <a:gd name="T29" fmla="*/ 101 h 521"/>
                <a:gd name="T30" fmla="*/ 126 w 513"/>
                <a:gd name="T31" fmla="*/ 101 h 521"/>
                <a:gd name="T32" fmla="*/ 0 w 513"/>
                <a:gd name="T33" fmla="*/ 0 h 521"/>
                <a:gd name="T34" fmla="*/ 280 w 513"/>
                <a:gd name="T35" fmla="*/ 0 h 521"/>
                <a:gd name="T36" fmla="*/ 322 w 513"/>
                <a:gd name="T37" fmla="*/ 1 h 521"/>
                <a:gd name="T38" fmla="*/ 358 w 513"/>
                <a:gd name="T39" fmla="*/ 9 h 521"/>
                <a:gd name="T40" fmla="*/ 388 w 513"/>
                <a:gd name="T41" fmla="*/ 17 h 521"/>
                <a:gd name="T42" fmla="*/ 412 w 513"/>
                <a:gd name="T43" fmla="*/ 31 h 521"/>
                <a:gd name="T44" fmla="*/ 431 w 513"/>
                <a:gd name="T45" fmla="*/ 47 h 521"/>
                <a:gd name="T46" fmla="*/ 445 w 513"/>
                <a:gd name="T47" fmla="*/ 67 h 521"/>
                <a:gd name="T48" fmla="*/ 455 w 513"/>
                <a:gd name="T49" fmla="*/ 91 h 521"/>
                <a:gd name="T50" fmla="*/ 461 w 513"/>
                <a:gd name="T51" fmla="*/ 117 h 521"/>
                <a:gd name="T52" fmla="*/ 462 w 513"/>
                <a:gd name="T53" fmla="*/ 147 h 521"/>
                <a:gd name="T54" fmla="*/ 462 w 513"/>
                <a:gd name="T55" fmla="*/ 221 h 521"/>
                <a:gd name="T56" fmla="*/ 461 w 513"/>
                <a:gd name="T57" fmla="*/ 254 h 521"/>
                <a:gd name="T58" fmla="*/ 453 w 513"/>
                <a:gd name="T59" fmla="*/ 281 h 521"/>
                <a:gd name="T60" fmla="*/ 441 w 513"/>
                <a:gd name="T61" fmla="*/ 306 h 521"/>
                <a:gd name="T62" fmla="*/ 421 w 513"/>
                <a:gd name="T63" fmla="*/ 326 h 521"/>
                <a:gd name="T64" fmla="*/ 394 w 513"/>
                <a:gd name="T65" fmla="*/ 344 h 521"/>
                <a:gd name="T66" fmla="*/ 513 w 513"/>
                <a:gd name="T67" fmla="*/ 521 h 521"/>
                <a:gd name="T68" fmla="*/ 372 w 513"/>
                <a:gd name="T69" fmla="*/ 521 h 521"/>
                <a:gd name="T70" fmla="*/ 270 w 513"/>
                <a:gd name="T71" fmla="*/ 368 h 521"/>
                <a:gd name="T72" fmla="*/ 126 w 513"/>
                <a:gd name="T73" fmla="*/ 368 h 521"/>
                <a:gd name="T74" fmla="*/ 126 w 513"/>
                <a:gd name="T75" fmla="*/ 521 h 521"/>
                <a:gd name="T76" fmla="*/ 0 w 513"/>
                <a:gd name="T77" fmla="*/ 521 h 521"/>
                <a:gd name="T78" fmla="*/ 0 w 513"/>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3" h="521">
                  <a:moveTo>
                    <a:pt x="126" y="101"/>
                  </a:moveTo>
                  <a:lnTo>
                    <a:pt x="126" y="270"/>
                  </a:lnTo>
                  <a:lnTo>
                    <a:pt x="277" y="270"/>
                  </a:lnTo>
                  <a:lnTo>
                    <a:pt x="298" y="268"/>
                  </a:lnTo>
                  <a:lnTo>
                    <a:pt x="314" y="264"/>
                  </a:lnTo>
                  <a:lnTo>
                    <a:pt x="327" y="256"/>
                  </a:lnTo>
                  <a:lnTo>
                    <a:pt x="335" y="246"/>
                  </a:lnTo>
                  <a:lnTo>
                    <a:pt x="339" y="231"/>
                  </a:lnTo>
                  <a:lnTo>
                    <a:pt x="341" y="214"/>
                  </a:lnTo>
                  <a:lnTo>
                    <a:pt x="341" y="153"/>
                  </a:lnTo>
                  <a:lnTo>
                    <a:pt x="339" y="133"/>
                  </a:lnTo>
                  <a:lnTo>
                    <a:pt x="332" y="119"/>
                  </a:lnTo>
                  <a:lnTo>
                    <a:pt x="321" y="109"/>
                  </a:lnTo>
                  <a:lnTo>
                    <a:pt x="304" y="103"/>
                  </a:lnTo>
                  <a:lnTo>
                    <a:pt x="281" y="101"/>
                  </a:lnTo>
                  <a:lnTo>
                    <a:pt x="126" y="101"/>
                  </a:lnTo>
                  <a:close/>
                  <a:moveTo>
                    <a:pt x="0" y="0"/>
                  </a:moveTo>
                  <a:lnTo>
                    <a:pt x="280" y="0"/>
                  </a:lnTo>
                  <a:lnTo>
                    <a:pt x="322" y="1"/>
                  </a:lnTo>
                  <a:lnTo>
                    <a:pt x="358" y="9"/>
                  </a:lnTo>
                  <a:lnTo>
                    <a:pt x="388" y="17"/>
                  </a:lnTo>
                  <a:lnTo>
                    <a:pt x="412" y="31"/>
                  </a:lnTo>
                  <a:lnTo>
                    <a:pt x="431" y="47"/>
                  </a:lnTo>
                  <a:lnTo>
                    <a:pt x="445" y="67"/>
                  </a:lnTo>
                  <a:lnTo>
                    <a:pt x="455" y="91"/>
                  </a:lnTo>
                  <a:lnTo>
                    <a:pt x="461" y="117"/>
                  </a:lnTo>
                  <a:lnTo>
                    <a:pt x="462" y="147"/>
                  </a:lnTo>
                  <a:lnTo>
                    <a:pt x="462" y="221"/>
                  </a:lnTo>
                  <a:lnTo>
                    <a:pt x="461" y="254"/>
                  </a:lnTo>
                  <a:lnTo>
                    <a:pt x="453" y="281"/>
                  </a:lnTo>
                  <a:lnTo>
                    <a:pt x="441" y="306"/>
                  </a:lnTo>
                  <a:lnTo>
                    <a:pt x="421" y="326"/>
                  </a:lnTo>
                  <a:lnTo>
                    <a:pt x="394" y="344"/>
                  </a:lnTo>
                  <a:lnTo>
                    <a:pt x="513" y="521"/>
                  </a:lnTo>
                  <a:lnTo>
                    <a:pt x="372" y="521"/>
                  </a:lnTo>
                  <a:lnTo>
                    <a:pt x="270" y="368"/>
                  </a:lnTo>
                  <a:lnTo>
                    <a:pt x="126" y="368"/>
                  </a:lnTo>
                  <a:lnTo>
                    <a:pt x="126"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3" name="Freeform 8"/>
            <p:cNvSpPr>
              <a:spLocks/>
            </p:cNvSpPr>
            <p:nvPr userDrawn="1"/>
          </p:nvSpPr>
          <p:spPr bwMode="auto">
            <a:xfrm>
              <a:off x="1333039" y="6361572"/>
              <a:ext cx="144379" cy="135779"/>
            </a:xfrm>
            <a:custGeom>
              <a:avLst/>
              <a:gdLst>
                <a:gd name="T0" fmla="*/ 199 w 554"/>
                <a:gd name="T1" fmla="*/ 0 h 521"/>
                <a:gd name="T2" fmla="*/ 355 w 554"/>
                <a:gd name="T3" fmla="*/ 0 h 521"/>
                <a:gd name="T4" fmla="*/ 554 w 554"/>
                <a:gd name="T5" fmla="*/ 521 h 521"/>
                <a:gd name="T6" fmla="*/ 429 w 554"/>
                <a:gd name="T7" fmla="*/ 521 h 521"/>
                <a:gd name="T8" fmla="*/ 276 w 554"/>
                <a:gd name="T9" fmla="*/ 111 h 521"/>
                <a:gd name="T10" fmla="*/ 125 w 554"/>
                <a:gd name="T11" fmla="*/ 521 h 521"/>
                <a:gd name="T12" fmla="*/ 0 w 554"/>
                <a:gd name="T13" fmla="*/ 521 h 521"/>
                <a:gd name="T14" fmla="*/ 199 w 554"/>
                <a:gd name="T15" fmla="*/ 0 h 5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4" h="521">
                  <a:moveTo>
                    <a:pt x="199" y="0"/>
                  </a:moveTo>
                  <a:lnTo>
                    <a:pt x="355" y="0"/>
                  </a:lnTo>
                  <a:lnTo>
                    <a:pt x="554" y="521"/>
                  </a:lnTo>
                  <a:lnTo>
                    <a:pt x="429" y="521"/>
                  </a:lnTo>
                  <a:lnTo>
                    <a:pt x="276" y="111"/>
                  </a:lnTo>
                  <a:lnTo>
                    <a:pt x="125" y="521"/>
                  </a:lnTo>
                  <a:lnTo>
                    <a:pt x="0" y="521"/>
                  </a:lnTo>
                  <a:lnTo>
                    <a:pt x="199" y="0"/>
                  </a:lnTo>
                  <a:close/>
                </a:path>
              </a:pathLst>
            </a:custGeom>
            <a:solidFill>
              <a:srgbClr val="FF2302"/>
            </a:solidFill>
            <a:ln w="0">
              <a:solidFill>
                <a:srgbClr val="FF2302"/>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4" name="Freeform 9"/>
            <p:cNvSpPr>
              <a:spLocks noEditPoints="1"/>
            </p:cNvSpPr>
            <p:nvPr userDrawn="1"/>
          </p:nvSpPr>
          <p:spPr bwMode="auto">
            <a:xfrm>
              <a:off x="1550390" y="6361572"/>
              <a:ext cx="118318" cy="135779"/>
            </a:xfrm>
            <a:custGeom>
              <a:avLst/>
              <a:gdLst>
                <a:gd name="T0" fmla="*/ 125 w 454"/>
                <a:gd name="T1" fmla="*/ 101 h 521"/>
                <a:gd name="T2" fmla="*/ 125 w 454"/>
                <a:gd name="T3" fmla="*/ 274 h 521"/>
                <a:gd name="T4" fmla="*/ 268 w 454"/>
                <a:gd name="T5" fmla="*/ 274 h 521"/>
                <a:gd name="T6" fmla="*/ 292 w 454"/>
                <a:gd name="T7" fmla="*/ 271 h 521"/>
                <a:gd name="T8" fmla="*/ 310 w 454"/>
                <a:gd name="T9" fmla="*/ 266 h 521"/>
                <a:gd name="T10" fmla="*/ 322 w 454"/>
                <a:gd name="T11" fmla="*/ 256 h 521"/>
                <a:gd name="T12" fmla="*/ 329 w 454"/>
                <a:gd name="T13" fmla="*/ 240 h 521"/>
                <a:gd name="T14" fmla="*/ 332 w 454"/>
                <a:gd name="T15" fmla="*/ 221 h 521"/>
                <a:gd name="T16" fmla="*/ 332 w 454"/>
                <a:gd name="T17" fmla="*/ 153 h 521"/>
                <a:gd name="T18" fmla="*/ 329 w 454"/>
                <a:gd name="T19" fmla="*/ 134 h 521"/>
                <a:gd name="T20" fmla="*/ 322 w 454"/>
                <a:gd name="T21" fmla="*/ 120 h 521"/>
                <a:gd name="T22" fmla="*/ 310 w 454"/>
                <a:gd name="T23" fmla="*/ 109 h 521"/>
                <a:gd name="T24" fmla="*/ 292 w 454"/>
                <a:gd name="T25" fmla="*/ 103 h 521"/>
                <a:gd name="T26" fmla="*/ 268 w 454"/>
                <a:gd name="T27" fmla="*/ 101 h 521"/>
                <a:gd name="T28" fmla="*/ 125 w 454"/>
                <a:gd name="T29" fmla="*/ 101 h 521"/>
                <a:gd name="T30" fmla="*/ 0 w 454"/>
                <a:gd name="T31" fmla="*/ 0 h 521"/>
                <a:gd name="T32" fmla="*/ 272 w 454"/>
                <a:gd name="T33" fmla="*/ 0 h 521"/>
                <a:gd name="T34" fmla="*/ 315 w 454"/>
                <a:gd name="T35" fmla="*/ 1 h 521"/>
                <a:gd name="T36" fmla="*/ 350 w 454"/>
                <a:gd name="T37" fmla="*/ 9 h 521"/>
                <a:gd name="T38" fmla="*/ 380 w 454"/>
                <a:gd name="T39" fmla="*/ 17 h 521"/>
                <a:gd name="T40" fmla="*/ 404 w 454"/>
                <a:gd name="T41" fmla="*/ 31 h 521"/>
                <a:gd name="T42" fmla="*/ 424 w 454"/>
                <a:gd name="T43" fmla="*/ 47 h 521"/>
                <a:gd name="T44" fmla="*/ 437 w 454"/>
                <a:gd name="T45" fmla="*/ 67 h 521"/>
                <a:gd name="T46" fmla="*/ 447 w 454"/>
                <a:gd name="T47" fmla="*/ 91 h 521"/>
                <a:gd name="T48" fmla="*/ 453 w 454"/>
                <a:gd name="T49" fmla="*/ 117 h 521"/>
                <a:gd name="T50" fmla="*/ 454 w 454"/>
                <a:gd name="T51" fmla="*/ 147 h 521"/>
                <a:gd name="T52" fmla="*/ 454 w 454"/>
                <a:gd name="T53" fmla="*/ 227 h 521"/>
                <a:gd name="T54" fmla="*/ 453 w 454"/>
                <a:gd name="T55" fmla="*/ 256 h 521"/>
                <a:gd name="T56" fmla="*/ 446 w 454"/>
                <a:gd name="T57" fmla="*/ 283 h 521"/>
                <a:gd name="T58" fmla="*/ 436 w 454"/>
                <a:gd name="T59" fmla="*/ 307 h 521"/>
                <a:gd name="T60" fmla="*/ 422 w 454"/>
                <a:gd name="T61" fmla="*/ 327 h 521"/>
                <a:gd name="T62" fmla="*/ 402 w 454"/>
                <a:gd name="T63" fmla="*/ 344 h 521"/>
                <a:gd name="T64" fmla="*/ 376 w 454"/>
                <a:gd name="T65" fmla="*/ 357 h 521"/>
                <a:gd name="T66" fmla="*/ 346 w 454"/>
                <a:gd name="T67" fmla="*/ 367 h 521"/>
                <a:gd name="T68" fmla="*/ 309 w 454"/>
                <a:gd name="T69" fmla="*/ 373 h 521"/>
                <a:gd name="T70" fmla="*/ 266 w 454"/>
                <a:gd name="T71" fmla="*/ 374 h 521"/>
                <a:gd name="T72" fmla="*/ 125 w 454"/>
                <a:gd name="T73" fmla="*/ 374 h 521"/>
                <a:gd name="T74" fmla="*/ 125 w 454"/>
                <a:gd name="T75" fmla="*/ 521 h 521"/>
                <a:gd name="T76" fmla="*/ 0 w 454"/>
                <a:gd name="T77" fmla="*/ 521 h 521"/>
                <a:gd name="T78" fmla="*/ 0 w 454"/>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4" h="521">
                  <a:moveTo>
                    <a:pt x="125" y="101"/>
                  </a:moveTo>
                  <a:lnTo>
                    <a:pt x="125" y="274"/>
                  </a:lnTo>
                  <a:lnTo>
                    <a:pt x="268" y="274"/>
                  </a:lnTo>
                  <a:lnTo>
                    <a:pt x="292" y="271"/>
                  </a:lnTo>
                  <a:lnTo>
                    <a:pt x="310" y="266"/>
                  </a:lnTo>
                  <a:lnTo>
                    <a:pt x="322" y="256"/>
                  </a:lnTo>
                  <a:lnTo>
                    <a:pt x="329" y="240"/>
                  </a:lnTo>
                  <a:lnTo>
                    <a:pt x="332" y="221"/>
                  </a:lnTo>
                  <a:lnTo>
                    <a:pt x="332" y="153"/>
                  </a:lnTo>
                  <a:lnTo>
                    <a:pt x="329" y="134"/>
                  </a:lnTo>
                  <a:lnTo>
                    <a:pt x="322" y="120"/>
                  </a:lnTo>
                  <a:lnTo>
                    <a:pt x="310" y="109"/>
                  </a:lnTo>
                  <a:lnTo>
                    <a:pt x="292" y="103"/>
                  </a:lnTo>
                  <a:lnTo>
                    <a:pt x="268" y="101"/>
                  </a:lnTo>
                  <a:lnTo>
                    <a:pt x="125" y="101"/>
                  </a:lnTo>
                  <a:close/>
                  <a:moveTo>
                    <a:pt x="0" y="0"/>
                  </a:moveTo>
                  <a:lnTo>
                    <a:pt x="272" y="0"/>
                  </a:lnTo>
                  <a:lnTo>
                    <a:pt x="315" y="1"/>
                  </a:lnTo>
                  <a:lnTo>
                    <a:pt x="350" y="9"/>
                  </a:lnTo>
                  <a:lnTo>
                    <a:pt x="380" y="17"/>
                  </a:lnTo>
                  <a:lnTo>
                    <a:pt x="404" y="31"/>
                  </a:lnTo>
                  <a:lnTo>
                    <a:pt x="424" y="47"/>
                  </a:lnTo>
                  <a:lnTo>
                    <a:pt x="437" y="67"/>
                  </a:lnTo>
                  <a:lnTo>
                    <a:pt x="447" y="91"/>
                  </a:lnTo>
                  <a:lnTo>
                    <a:pt x="453" y="117"/>
                  </a:lnTo>
                  <a:lnTo>
                    <a:pt x="454" y="147"/>
                  </a:lnTo>
                  <a:lnTo>
                    <a:pt x="454" y="227"/>
                  </a:lnTo>
                  <a:lnTo>
                    <a:pt x="453" y="256"/>
                  </a:lnTo>
                  <a:lnTo>
                    <a:pt x="446" y="283"/>
                  </a:lnTo>
                  <a:lnTo>
                    <a:pt x="436" y="307"/>
                  </a:lnTo>
                  <a:lnTo>
                    <a:pt x="422" y="327"/>
                  </a:lnTo>
                  <a:lnTo>
                    <a:pt x="402" y="344"/>
                  </a:lnTo>
                  <a:lnTo>
                    <a:pt x="376" y="357"/>
                  </a:lnTo>
                  <a:lnTo>
                    <a:pt x="346" y="367"/>
                  </a:lnTo>
                  <a:lnTo>
                    <a:pt x="309" y="373"/>
                  </a:lnTo>
                  <a:lnTo>
                    <a:pt x="266" y="374"/>
                  </a:lnTo>
                  <a:lnTo>
                    <a:pt x="125" y="374"/>
                  </a:lnTo>
                  <a:lnTo>
                    <a:pt x="125"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5" name="Freeform 10"/>
            <p:cNvSpPr>
              <a:spLocks/>
            </p:cNvSpPr>
            <p:nvPr userDrawn="1"/>
          </p:nvSpPr>
          <p:spPr bwMode="auto">
            <a:xfrm>
              <a:off x="1747674" y="6361572"/>
              <a:ext cx="104245" cy="135779"/>
            </a:xfrm>
            <a:custGeom>
              <a:avLst/>
              <a:gdLst>
                <a:gd name="T0" fmla="*/ 0 w 400"/>
                <a:gd name="T1" fmla="*/ 0 h 521"/>
                <a:gd name="T2" fmla="*/ 400 w 400"/>
                <a:gd name="T3" fmla="*/ 0 h 521"/>
                <a:gd name="T4" fmla="*/ 400 w 400"/>
                <a:gd name="T5" fmla="*/ 103 h 521"/>
                <a:gd name="T6" fmla="*/ 124 w 400"/>
                <a:gd name="T7" fmla="*/ 103 h 521"/>
                <a:gd name="T8" fmla="*/ 124 w 400"/>
                <a:gd name="T9" fmla="*/ 204 h 521"/>
                <a:gd name="T10" fmla="*/ 382 w 400"/>
                <a:gd name="T11" fmla="*/ 204 h 521"/>
                <a:gd name="T12" fmla="*/ 382 w 400"/>
                <a:gd name="T13" fmla="*/ 307 h 521"/>
                <a:gd name="T14" fmla="*/ 124 w 400"/>
                <a:gd name="T15" fmla="*/ 307 h 521"/>
                <a:gd name="T16" fmla="*/ 124 w 400"/>
                <a:gd name="T17" fmla="*/ 420 h 521"/>
                <a:gd name="T18" fmla="*/ 400 w 400"/>
                <a:gd name="T19" fmla="*/ 420 h 521"/>
                <a:gd name="T20" fmla="*/ 400 w 400"/>
                <a:gd name="T21" fmla="*/ 521 h 521"/>
                <a:gd name="T22" fmla="*/ 0 w 400"/>
                <a:gd name="T23" fmla="*/ 521 h 521"/>
                <a:gd name="T24" fmla="*/ 0 w 400"/>
                <a:gd name="T25"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521">
                  <a:moveTo>
                    <a:pt x="0" y="0"/>
                  </a:moveTo>
                  <a:lnTo>
                    <a:pt x="400" y="0"/>
                  </a:lnTo>
                  <a:lnTo>
                    <a:pt x="400" y="103"/>
                  </a:lnTo>
                  <a:lnTo>
                    <a:pt x="124" y="103"/>
                  </a:lnTo>
                  <a:lnTo>
                    <a:pt x="124" y="204"/>
                  </a:lnTo>
                  <a:lnTo>
                    <a:pt x="382" y="204"/>
                  </a:lnTo>
                  <a:lnTo>
                    <a:pt x="382" y="307"/>
                  </a:lnTo>
                  <a:lnTo>
                    <a:pt x="124" y="307"/>
                  </a:lnTo>
                  <a:lnTo>
                    <a:pt x="124" y="420"/>
                  </a:lnTo>
                  <a:lnTo>
                    <a:pt x="400" y="420"/>
                  </a:lnTo>
                  <a:lnTo>
                    <a:pt x="400"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6" name="Freeform 11"/>
            <p:cNvSpPr>
              <a:spLocks noEditPoints="1"/>
            </p:cNvSpPr>
            <p:nvPr userDrawn="1"/>
          </p:nvSpPr>
          <p:spPr bwMode="auto">
            <a:xfrm>
              <a:off x="1933752" y="6361572"/>
              <a:ext cx="133173" cy="135779"/>
            </a:xfrm>
            <a:custGeom>
              <a:avLst/>
              <a:gdLst>
                <a:gd name="T0" fmla="*/ 124 w 511"/>
                <a:gd name="T1" fmla="*/ 101 h 521"/>
                <a:gd name="T2" fmla="*/ 124 w 511"/>
                <a:gd name="T3" fmla="*/ 270 h 521"/>
                <a:gd name="T4" fmla="*/ 276 w 511"/>
                <a:gd name="T5" fmla="*/ 270 h 521"/>
                <a:gd name="T6" fmla="*/ 296 w 511"/>
                <a:gd name="T7" fmla="*/ 268 h 521"/>
                <a:gd name="T8" fmla="*/ 313 w 511"/>
                <a:gd name="T9" fmla="*/ 264 h 521"/>
                <a:gd name="T10" fmla="*/ 325 w 511"/>
                <a:gd name="T11" fmla="*/ 256 h 521"/>
                <a:gd name="T12" fmla="*/ 333 w 511"/>
                <a:gd name="T13" fmla="*/ 246 h 521"/>
                <a:gd name="T14" fmla="*/ 338 w 511"/>
                <a:gd name="T15" fmla="*/ 231 h 521"/>
                <a:gd name="T16" fmla="*/ 339 w 511"/>
                <a:gd name="T17" fmla="*/ 214 h 521"/>
                <a:gd name="T18" fmla="*/ 339 w 511"/>
                <a:gd name="T19" fmla="*/ 153 h 521"/>
                <a:gd name="T20" fmla="*/ 338 w 511"/>
                <a:gd name="T21" fmla="*/ 133 h 521"/>
                <a:gd name="T22" fmla="*/ 330 w 511"/>
                <a:gd name="T23" fmla="*/ 119 h 521"/>
                <a:gd name="T24" fmla="*/ 319 w 511"/>
                <a:gd name="T25" fmla="*/ 109 h 521"/>
                <a:gd name="T26" fmla="*/ 302 w 511"/>
                <a:gd name="T27" fmla="*/ 103 h 521"/>
                <a:gd name="T28" fmla="*/ 279 w 511"/>
                <a:gd name="T29" fmla="*/ 101 h 521"/>
                <a:gd name="T30" fmla="*/ 124 w 511"/>
                <a:gd name="T31" fmla="*/ 101 h 521"/>
                <a:gd name="T32" fmla="*/ 0 w 511"/>
                <a:gd name="T33" fmla="*/ 0 h 521"/>
                <a:gd name="T34" fmla="*/ 279 w 511"/>
                <a:gd name="T35" fmla="*/ 0 h 521"/>
                <a:gd name="T36" fmla="*/ 320 w 511"/>
                <a:gd name="T37" fmla="*/ 1 h 521"/>
                <a:gd name="T38" fmla="*/ 358 w 511"/>
                <a:gd name="T39" fmla="*/ 9 h 521"/>
                <a:gd name="T40" fmla="*/ 387 w 511"/>
                <a:gd name="T41" fmla="*/ 17 h 521"/>
                <a:gd name="T42" fmla="*/ 412 w 511"/>
                <a:gd name="T43" fmla="*/ 31 h 521"/>
                <a:gd name="T44" fmla="*/ 430 w 511"/>
                <a:gd name="T45" fmla="*/ 47 h 521"/>
                <a:gd name="T46" fmla="*/ 444 w 511"/>
                <a:gd name="T47" fmla="*/ 67 h 521"/>
                <a:gd name="T48" fmla="*/ 453 w 511"/>
                <a:gd name="T49" fmla="*/ 91 h 521"/>
                <a:gd name="T50" fmla="*/ 459 w 511"/>
                <a:gd name="T51" fmla="*/ 117 h 521"/>
                <a:gd name="T52" fmla="*/ 460 w 511"/>
                <a:gd name="T53" fmla="*/ 147 h 521"/>
                <a:gd name="T54" fmla="*/ 460 w 511"/>
                <a:gd name="T55" fmla="*/ 221 h 521"/>
                <a:gd name="T56" fmla="*/ 459 w 511"/>
                <a:gd name="T57" fmla="*/ 254 h 521"/>
                <a:gd name="T58" fmla="*/ 452 w 511"/>
                <a:gd name="T59" fmla="*/ 281 h 521"/>
                <a:gd name="T60" fmla="*/ 439 w 511"/>
                <a:gd name="T61" fmla="*/ 306 h 521"/>
                <a:gd name="T62" fmla="*/ 419 w 511"/>
                <a:gd name="T63" fmla="*/ 326 h 521"/>
                <a:gd name="T64" fmla="*/ 392 w 511"/>
                <a:gd name="T65" fmla="*/ 344 h 521"/>
                <a:gd name="T66" fmla="*/ 511 w 511"/>
                <a:gd name="T67" fmla="*/ 521 h 521"/>
                <a:gd name="T68" fmla="*/ 370 w 511"/>
                <a:gd name="T69" fmla="*/ 521 h 521"/>
                <a:gd name="T70" fmla="*/ 269 w 511"/>
                <a:gd name="T71" fmla="*/ 368 h 521"/>
                <a:gd name="T72" fmla="*/ 124 w 511"/>
                <a:gd name="T73" fmla="*/ 368 h 521"/>
                <a:gd name="T74" fmla="*/ 124 w 511"/>
                <a:gd name="T75" fmla="*/ 521 h 521"/>
                <a:gd name="T76" fmla="*/ 0 w 511"/>
                <a:gd name="T77" fmla="*/ 521 h 521"/>
                <a:gd name="T78" fmla="*/ 0 w 511"/>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1" h="521">
                  <a:moveTo>
                    <a:pt x="124" y="101"/>
                  </a:moveTo>
                  <a:lnTo>
                    <a:pt x="124" y="270"/>
                  </a:lnTo>
                  <a:lnTo>
                    <a:pt x="276" y="270"/>
                  </a:lnTo>
                  <a:lnTo>
                    <a:pt x="296" y="268"/>
                  </a:lnTo>
                  <a:lnTo>
                    <a:pt x="313" y="264"/>
                  </a:lnTo>
                  <a:lnTo>
                    <a:pt x="325" y="256"/>
                  </a:lnTo>
                  <a:lnTo>
                    <a:pt x="333" y="246"/>
                  </a:lnTo>
                  <a:lnTo>
                    <a:pt x="338" y="231"/>
                  </a:lnTo>
                  <a:lnTo>
                    <a:pt x="339" y="214"/>
                  </a:lnTo>
                  <a:lnTo>
                    <a:pt x="339" y="153"/>
                  </a:lnTo>
                  <a:lnTo>
                    <a:pt x="338" y="133"/>
                  </a:lnTo>
                  <a:lnTo>
                    <a:pt x="330" y="119"/>
                  </a:lnTo>
                  <a:lnTo>
                    <a:pt x="319" y="109"/>
                  </a:lnTo>
                  <a:lnTo>
                    <a:pt x="302" y="103"/>
                  </a:lnTo>
                  <a:lnTo>
                    <a:pt x="279" y="101"/>
                  </a:lnTo>
                  <a:lnTo>
                    <a:pt x="124" y="101"/>
                  </a:lnTo>
                  <a:close/>
                  <a:moveTo>
                    <a:pt x="0" y="0"/>
                  </a:moveTo>
                  <a:lnTo>
                    <a:pt x="279" y="0"/>
                  </a:lnTo>
                  <a:lnTo>
                    <a:pt x="320" y="1"/>
                  </a:lnTo>
                  <a:lnTo>
                    <a:pt x="358" y="9"/>
                  </a:lnTo>
                  <a:lnTo>
                    <a:pt x="387" y="17"/>
                  </a:lnTo>
                  <a:lnTo>
                    <a:pt x="412" y="31"/>
                  </a:lnTo>
                  <a:lnTo>
                    <a:pt x="430" y="47"/>
                  </a:lnTo>
                  <a:lnTo>
                    <a:pt x="444" y="67"/>
                  </a:lnTo>
                  <a:lnTo>
                    <a:pt x="453" y="91"/>
                  </a:lnTo>
                  <a:lnTo>
                    <a:pt x="459" y="117"/>
                  </a:lnTo>
                  <a:lnTo>
                    <a:pt x="460" y="147"/>
                  </a:lnTo>
                  <a:lnTo>
                    <a:pt x="460" y="221"/>
                  </a:lnTo>
                  <a:lnTo>
                    <a:pt x="459" y="254"/>
                  </a:lnTo>
                  <a:lnTo>
                    <a:pt x="452" y="281"/>
                  </a:lnTo>
                  <a:lnTo>
                    <a:pt x="439" y="306"/>
                  </a:lnTo>
                  <a:lnTo>
                    <a:pt x="419" y="326"/>
                  </a:lnTo>
                  <a:lnTo>
                    <a:pt x="392" y="344"/>
                  </a:lnTo>
                  <a:lnTo>
                    <a:pt x="511" y="521"/>
                  </a:lnTo>
                  <a:lnTo>
                    <a:pt x="370" y="521"/>
                  </a:lnTo>
                  <a:lnTo>
                    <a:pt x="269" y="368"/>
                  </a:lnTo>
                  <a:lnTo>
                    <a:pt x="124" y="368"/>
                  </a:lnTo>
                  <a:lnTo>
                    <a:pt x="124"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grpSp>
      <p:pic>
        <p:nvPicPr>
          <p:cNvPr id="17" name="Picture 20"/>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07" y="2149"/>
            <a:ext cx="1202400" cy="672890"/>
          </a:xfrm>
          <a:prstGeom prst="rect">
            <a:avLst/>
          </a:prstGeom>
          <a:noFill/>
          <a:ln w="9525">
            <a:noFill/>
            <a:miter lim="800000"/>
            <a:headEnd/>
            <a:tailEnd/>
          </a:ln>
        </p:spPr>
      </p:pic>
    </p:spTree>
    <p:extLst>
      <p:ext uri="{BB962C8B-B14F-4D97-AF65-F5344CB8AC3E}">
        <p14:creationId xmlns:p14="http://schemas.microsoft.com/office/powerpoint/2010/main" val="112817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I Title Slide">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pic>
        <p:nvPicPr>
          <p:cNvPr id="12" name="Picture 11" descr="Draper WHITE COVER.png"/>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ackgroundRemoval t="0" b="100000" l="9878" r="100000"/>
                    </a14:imgEffect>
                  </a14:imgLayer>
                </a14:imgProps>
              </a:ext>
              <a:ext uri="{28A0092B-C50C-407E-A947-70E740481C1C}">
                <a14:useLocalDpi xmlns:a14="http://schemas.microsoft.com/office/drawing/2010/main"/>
              </a:ext>
            </a:extLst>
          </a:blip>
          <a:srcRect/>
          <a:stretch/>
        </p:blipFill>
        <p:spPr>
          <a:xfrm>
            <a:off x="4653280" y="0"/>
            <a:ext cx="4490720" cy="5143500"/>
          </a:xfrm>
          <a:prstGeom prst="rect">
            <a:avLst/>
          </a:prstGeom>
        </p:spPr>
      </p:pic>
      <p:pic>
        <p:nvPicPr>
          <p:cNvPr id="16" name="Picture 15"/>
          <p:cNvPicPr>
            <a:picLocks noChangeAspect="1"/>
          </p:cNvPicPr>
          <p:nvPr userDrawn="1"/>
        </p:nvPicPr>
        <p:blipFill>
          <a:blip r:embed="rId5">
            <a:extLst>
              <a:ext uri="{BEBA8EAE-BF5A-486C-A8C5-ECC9F3942E4B}">
                <a14:imgProps xmlns:a14="http://schemas.microsoft.com/office/drawing/2010/main">
                  <a14:imgLayer r:embed="rId6">
                    <a14:imgEffect>
                      <a14:backgroundRemoval t="0" b="99500" l="187" r="99254"/>
                    </a14:imgEffect>
                  </a14:imgLayer>
                </a14:imgProps>
              </a:ext>
              <a:ext uri="{28A0092B-C50C-407E-A947-70E740481C1C}">
                <a14:useLocalDpi xmlns:a14="http://schemas.microsoft.com/office/drawing/2010/main"/>
              </a:ext>
            </a:extLst>
          </a:blip>
          <a:stretch>
            <a:fillRect/>
          </a:stretch>
        </p:blipFill>
        <p:spPr>
          <a:xfrm>
            <a:off x="457200" y="1188720"/>
            <a:ext cx="2286000" cy="1705971"/>
          </a:xfrm>
          <a:prstGeom prst="rect">
            <a:avLst/>
          </a:prstGeom>
        </p:spPr>
      </p:pic>
      <p:sp>
        <p:nvSpPr>
          <p:cNvPr id="23" name="TextBox 22"/>
          <p:cNvSpPr txBox="1"/>
          <p:nvPr userDrawn="1"/>
        </p:nvSpPr>
        <p:spPr>
          <a:xfrm>
            <a:off x="457200" y="4389120"/>
            <a:ext cx="3078480" cy="705321"/>
          </a:xfrm>
          <a:prstGeom prst="rect">
            <a:avLst/>
          </a:prstGeom>
          <a:noFill/>
        </p:spPr>
        <p:txBody>
          <a:bodyPr wrap="square" lIns="0" rtlCol="0">
            <a:spAutoFit/>
          </a:bodyPr>
          <a:lstStyle/>
          <a:p>
            <a:pPr marL="0" marR="0" lvl="0" indent="0" algn="l" defTabSz="457200" rtl="0" eaLnBrk="1" fontAlgn="auto" latinLnBrk="0" hangingPunct="1">
              <a:lnSpc>
                <a:spcPts val="1200"/>
              </a:lnSpc>
              <a:spcBef>
                <a:spcPts val="0"/>
              </a:spcBef>
              <a:spcAft>
                <a:spcPts val="0"/>
              </a:spcAft>
              <a:buClrTx/>
              <a:buSzTx/>
              <a:buFontTx/>
              <a:buNone/>
              <a:tabLst/>
              <a:defRPr/>
            </a:pPr>
            <a:r>
              <a:rPr lang="en-US" sz="900"/>
              <a:t>The Charles Stark Draper Laboratory, Inc.</a:t>
            </a:r>
          </a:p>
          <a:p>
            <a:pPr lvl="0">
              <a:lnSpc>
                <a:spcPts val="1200"/>
              </a:lnSpc>
            </a:pPr>
            <a:r>
              <a:rPr lang="en-US" sz="900"/>
              <a:t>555 Technology Square, Cambridge Mass. 02139-3563</a:t>
            </a:r>
          </a:p>
          <a:p>
            <a:pPr lvl="0">
              <a:lnSpc>
                <a:spcPts val="1200"/>
              </a:lnSpc>
            </a:pPr>
            <a:r>
              <a:rPr lang="en-US" sz="900"/>
              <a:t>CAGE Code: 51993</a:t>
            </a:r>
          </a:p>
          <a:p>
            <a:pPr>
              <a:lnSpc>
                <a:spcPts val="1200"/>
              </a:lnSpc>
            </a:pPr>
            <a:endParaRPr lang="en-US" sz="900"/>
          </a:p>
        </p:txBody>
      </p:sp>
      <p:pic>
        <p:nvPicPr>
          <p:cNvPr id="13" name="Picture 12">
            <a:extLst>
              <a:ext uri="{FF2B5EF4-FFF2-40B4-BE49-F238E27FC236}">
                <a16:creationId xmlns:a16="http://schemas.microsoft.com/office/drawing/2014/main" id="{BC427BF6-495C-D044-91CB-BACA02BC56E7}"/>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1" r="7779"/>
          <a:stretch/>
        </p:blipFill>
        <p:spPr>
          <a:xfrm>
            <a:off x="612707" y="777240"/>
            <a:ext cx="1974985" cy="274320"/>
          </a:xfrm>
          <a:prstGeom prst="rect">
            <a:avLst/>
          </a:prstGeom>
        </p:spPr>
      </p:pic>
      <p:sp>
        <p:nvSpPr>
          <p:cNvPr id="8" name="Title 1"/>
          <p:cNvSpPr>
            <a:spLocks noGrp="1"/>
          </p:cNvSpPr>
          <p:nvPr>
            <p:ph type="title" hasCustomPrompt="1"/>
          </p:nvPr>
        </p:nvSpPr>
        <p:spPr>
          <a:xfrm>
            <a:off x="3254442" y="1051560"/>
            <a:ext cx="5486400" cy="457200"/>
          </a:xfrm>
        </p:spPr>
        <p:txBody>
          <a:bodyPr lIns="0" anchor="ctr">
            <a:noAutofit/>
          </a:bodyPr>
          <a:lstStyle>
            <a:lvl1pPr algn="l">
              <a:defRPr sz="3200" b="1" cap="none">
                <a:solidFill>
                  <a:schemeClr val="tx1"/>
                </a:solidFill>
                <a:latin typeface="Arial"/>
              </a:defRPr>
            </a:lvl1pPr>
          </a:lstStyle>
          <a:p>
            <a:r>
              <a:rPr lang="en-US"/>
              <a:t>Title</a:t>
            </a:r>
          </a:p>
        </p:txBody>
      </p:sp>
      <p:sp>
        <p:nvSpPr>
          <p:cNvPr id="10" name="Text Placeholder 2"/>
          <p:cNvSpPr>
            <a:spLocks noGrp="1"/>
          </p:cNvSpPr>
          <p:nvPr>
            <p:ph type="body" idx="10" hasCustomPrompt="1"/>
          </p:nvPr>
        </p:nvSpPr>
        <p:spPr>
          <a:xfrm>
            <a:off x="3251648" y="1518203"/>
            <a:ext cx="5486400" cy="365760"/>
          </a:xfrm>
          <a:prstGeom prst="rect">
            <a:avLst/>
          </a:prstGeom>
        </p:spPr>
        <p:txBody>
          <a:bodyPr lIns="0" anchor="ctr" anchorCtr="0">
            <a:noAutofit/>
          </a:bodyPr>
          <a:lstStyle>
            <a:lvl1pPr marL="0" indent="0" algn="l">
              <a:lnSpc>
                <a:spcPts val="1900"/>
              </a:lnSpc>
              <a:buNone/>
              <a:defRPr sz="1600">
                <a:solidFill>
                  <a:schemeClr val="tx1"/>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Subtitle</a:t>
            </a:r>
          </a:p>
        </p:txBody>
      </p:sp>
      <p:sp>
        <p:nvSpPr>
          <p:cNvPr id="3" name="Text Placeholder 2"/>
          <p:cNvSpPr>
            <a:spLocks noGrp="1"/>
          </p:cNvSpPr>
          <p:nvPr>
            <p:ph type="body" sz="quarter" idx="11" hasCustomPrompt="1"/>
          </p:nvPr>
        </p:nvSpPr>
        <p:spPr>
          <a:xfrm>
            <a:off x="3251200" y="1889443"/>
            <a:ext cx="5486400" cy="274320"/>
          </a:xfrm>
          <a:prstGeom prst="rect">
            <a:avLst/>
          </a:prstGeom>
        </p:spPr>
        <p:txBody>
          <a:bodyPr lIns="0" rIns="0" anchor="ctr"/>
          <a:lstStyle>
            <a:lvl1pPr marL="0" indent="0">
              <a:spcBef>
                <a:spcPts val="0"/>
              </a:spcBef>
              <a:buNone/>
              <a:defRPr sz="1200"/>
            </a:lvl1pPr>
          </a:lstStyle>
          <a:p>
            <a:pPr lvl="0"/>
            <a:r>
              <a:rPr lang="en-US"/>
              <a:t>Name</a:t>
            </a:r>
          </a:p>
        </p:txBody>
      </p:sp>
      <p:sp>
        <p:nvSpPr>
          <p:cNvPr id="5" name="Text Placeholder 4"/>
          <p:cNvSpPr>
            <a:spLocks noGrp="1"/>
          </p:cNvSpPr>
          <p:nvPr>
            <p:ph type="body" sz="quarter" idx="12" hasCustomPrompt="1"/>
          </p:nvPr>
        </p:nvSpPr>
        <p:spPr>
          <a:xfrm>
            <a:off x="3251200" y="2172335"/>
            <a:ext cx="5486400" cy="274320"/>
          </a:xfrm>
          <a:prstGeom prst="rect">
            <a:avLst/>
          </a:prstGeom>
        </p:spPr>
        <p:txBody>
          <a:bodyPr lIns="0" rIns="0" anchor="ctr"/>
          <a:lstStyle>
            <a:lvl1pPr marL="0" indent="0">
              <a:buNone/>
              <a:defRPr sz="1200"/>
            </a:lvl1pPr>
          </a:lstStyle>
          <a:p>
            <a:pPr lvl="0"/>
            <a:r>
              <a:rPr lang="en-US"/>
              <a:t>DD Month YYYY</a:t>
            </a:r>
          </a:p>
        </p:txBody>
      </p:sp>
    </p:spTree>
    <p:extLst>
      <p:ext uri="{BB962C8B-B14F-4D97-AF65-F5344CB8AC3E}">
        <p14:creationId xmlns:p14="http://schemas.microsoft.com/office/powerpoint/2010/main" val="199972969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I Title and Bullet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0263" y="259907"/>
            <a:ext cx="8223068" cy="664689"/>
          </a:xfrm>
        </p:spPr>
        <p:txBody>
          <a:bodyPr lIns="0">
            <a:normAutofit/>
          </a:bodyPr>
          <a:lstStyle>
            <a:lvl1pPr algn="l">
              <a:lnSpc>
                <a:spcPts val="3400"/>
              </a:lnSpc>
              <a:defRPr sz="2800" b="1" i="0">
                <a:latin typeface="Arial"/>
              </a:defRPr>
            </a:lvl1pPr>
          </a:lstStyle>
          <a:p>
            <a:r>
              <a:rPr lang="en-US"/>
              <a:t>Title and Bulleted Content</a:t>
            </a:r>
          </a:p>
        </p:txBody>
      </p:sp>
      <p:cxnSp>
        <p:nvCxnSpPr>
          <p:cNvPr id="8" name="Straight Connector 7"/>
          <p:cNvCxnSpPr/>
          <p:nvPr userDrawn="1"/>
        </p:nvCxnSpPr>
        <p:spPr>
          <a:xfrm>
            <a:off x="0" y="930749"/>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sp>
        <p:nvSpPr>
          <p:cNvPr id="6" name="Text Placeholder 5"/>
          <p:cNvSpPr>
            <a:spLocks noGrp="1"/>
          </p:cNvSpPr>
          <p:nvPr>
            <p:ph type="body" sz="quarter" idx="15" hasCustomPrompt="1"/>
          </p:nvPr>
        </p:nvSpPr>
        <p:spPr>
          <a:xfrm>
            <a:off x="470263" y="936904"/>
            <a:ext cx="8223068" cy="3593822"/>
          </a:xfrm>
          <a:prstGeom prst="rect">
            <a:avLst/>
          </a:prstGeom>
        </p:spPr>
        <p:txBody>
          <a:bodyPr vert="horz" lIns="0"/>
          <a:lstStyle>
            <a:lvl1pPr marL="168275" indent="-168275">
              <a:lnSpc>
                <a:spcPct val="100000"/>
              </a:lnSpc>
              <a:spcBef>
                <a:spcPts val="0"/>
              </a:spcBef>
              <a:spcAft>
                <a:spcPts val="600"/>
              </a:spcAft>
              <a:buClr>
                <a:srgbClr val="FF4612"/>
              </a:buClr>
              <a:buFont typeface="Arial" panose="020B0604020202020204" pitchFamily="34" charset="0"/>
              <a:buChar char="•"/>
              <a:defRPr sz="1600"/>
            </a:lvl1pPr>
            <a:lvl2pPr marL="630238" indent="-173038">
              <a:lnSpc>
                <a:spcPct val="100000"/>
              </a:lnSpc>
              <a:spcBef>
                <a:spcPts val="0"/>
              </a:spcBef>
              <a:spcAft>
                <a:spcPts val="600"/>
              </a:spcAft>
              <a:buClr>
                <a:srgbClr val="FF4612"/>
              </a:buClr>
              <a:defRPr sz="1400" i="1"/>
            </a:lvl2pPr>
            <a:lvl3pPr marL="1031875" indent="-117475">
              <a:lnSpc>
                <a:spcPct val="100000"/>
              </a:lnSpc>
              <a:spcBef>
                <a:spcPts val="0"/>
              </a:spcBef>
              <a:spcAft>
                <a:spcPts val="600"/>
              </a:spcAft>
              <a:buClr>
                <a:srgbClr val="FF4612"/>
              </a:buClr>
              <a:buFont typeface="Courier New" panose="02070309020205020404" pitchFamily="49" charset="0"/>
              <a:buChar char="o"/>
              <a:defRPr sz="1200"/>
            </a:lvl3pPr>
          </a:lstStyle>
          <a:p>
            <a:pPr lvl="0"/>
            <a:r>
              <a:rPr lang="en-US"/>
              <a:t>First bullet, orange dot, 16pt Arial Regular</a:t>
            </a:r>
          </a:p>
          <a:p>
            <a:pPr lvl="1"/>
            <a:r>
              <a:rPr lang="en-US"/>
              <a:t>Second line, orange </a:t>
            </a:r>
            <a:r>
              <a:rPr lang="en-US" err="1"/>
              <a:t>en</a:t>
            </a:r>
            <a:r>
              <a:rPr lang="en-US"/>
              <a:t>-dash, 14pt Arial Regular</a:t>
            </a:r>
          </a:p>
          <a:p>
            <a:pPr lvl="2"/>
            <a:r>
              <a:rPr lang="en-US"/>
              <a:t>Third line, orange outlined circle, 12pt Arial Regular</a:t>
            </a:r>
          </a:p>
          <a:p>
            <a:pPr lvl="0"/>
            <a:endParaRPr lang="en-US"/>
          </a:p>
        </p:txBody>
      </p:sp>
      <p:cxnSp>
        <p:nvCxnSpPr>
          <p:cNvPr id="16" name="Straight Connector 15"/>
          <p:cNvCxnSpPr/>
          <p:nvPr userDrawn="1"/>
        </p:nvCxnSpPr>
        <p:spPr>
          <a:xfrm>
            <a:off x="8228018" y="4657670"/>
            <a:ext cx="917341"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800EEBB8-9E0F-7242-A61A-FE8D3B95A27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b="-1544"/>
          <a:stretch/>
        </p:blipFill>
        <p:spPr>
          <a:xfrm>
            <a:off x="920750" y="4899309"/>
            <a:ext cx="981869" cy="139415"/>
          </a:xfrm>
          <a:prstGeom prst="rect">
            <a:avLst/>
          </a:prstGeom>
        </p:spPr>
      </p:pic>
      <p:sp>
        <p:nvSpPr>
          <p:cNvPr id="18" name="Slide Number Placeholder 5"/>
          <p:cNvSpPr>
            <a:spLocks noGrp="1"/>
          </p:cNvSpPr>
          <p:nvPr>
            <p:ph type="sldNum" sz="quarter" idx="4"/>
          </p:nvPr>
        </p:nvSpPr>
        <p:spPr>
          <a:xfrm>
            <a:off x="8131057" y="4824015"/>
            <a:ext cx="466725" cy="273844"/>
          </a:xfrm>
          <a:prstGeom prst="rect">
            <a:avLst/>
          </a:prstGeom>
        </p:spPr>
        <p:txBody>
          <a:bodyPr bIns="0"/>
          <a:lstStyle>
            <a:lvl1pPr algn="l">
              <a:defRPr sz="1200" b="1" i="0"/>
            </a:lvl1pPr>
          </a:lstStyle>
          <a:p>
            <a:fld id="{532E5815-A8B8-3248-99F0-470F41FB048B}" type="slidenum">
              <a:rPr lang="en-US" smtClean="0"/>
              <a:pPr/>
              <a:t>‹#›</a:t>
            </a:fld>
            <a:endParaRPr lang="en-US"/>
          </a:p>
        </p:txBody>
      </p:sp>
    </p:spTree>
    <p:extLst>
      <p:ext uri="{BB962C8B-B14F-4D97-AF65-F5344CB8AC3E}">
        <p14:creationId xmlns:p14="http://schemas.microsoft.com/office/powerpoint/2010/main" val="7505527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2424F5-72C6-4CA6-9F73-A1A0FF53227B}" type="datetimeFigureOut">
              <a:rPr lang="en-US" smtClean="0"/>
              <a:t>10/6/2023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371A0E-B351-4F50-928C-AC6B2327686E}" type="slidenum">
              <a:rPr lang="en-US" smtClean="0"/>
              <a:t>‹#›</a:t>
            </a:fld>
            <a:endParaRPr lang="en-US"/>
          </a:p>
        </p:txBody>
      </p:sp>
    </p:spTree>
    <p:extLst>
      <p:ext uri="{BB962C8B-B14F-4D97-AF65-F5344CB8AC3E}">
        <p14:creationId xmlns:p14="http://schemas.microsoft.com/office/powerpoint/2010/main" val="3200250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C2EAC-66A3-7EC8-CF78-1555728D45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9B1365-75D8-B161-2E94-55EDF4262E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F2BC8C-94B8-65B0-82BC-321B936C3573}"/>
              </a:ext>
            </a:extLst>
          </p:cNvPr>
          <p:cNvSpPr>
            <a:spLocks noGrp="1"/>
          </p:cNvSpPr>
          <p:nvPr>
            <p:ph type="dt" sz="half" idx="10"/>
          </p:nvPr>
        </p:nvSpPr>
        <p:spPr/>
        <p:txBody>
          <a:bodyPr/>
          <a:lstStyle/>
          <a:p>
            <a:fld id="{4B9F62A6-0094-4220-98E0-15F18C22199A}" type="datetimeFigureOut">
              <a:rPr lang="en-US" smtClean="0"/>
              <a:t>10/6/2023</a:t>
            </a:fld>
            <a:endParaRPr lang="en-US"/>
          </a:p>
        </p:txBody>
      </p:sp>
      <p:sp>
        <p:nvSpPr>
          <p:cNvPr id="5" name="Footer Placeholder 4">
            <a:extLst>
              <a:ext uri="{FF2B5EF4-FFF2-40B4-BE49-F238E27FC236}">
                <a16:creationId xmlns:a16="http://schemas.microsoft.com/office/drawing/2014/main" id="{931584FD-03BD-8CA6-6DF9-9802D989DF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33178-F27E-1FD1-76D6-FE7DB058A454}"/>
              </a:ext>
            </a:extLst>
          </p:cNvPr>
          <p:cNvSpPr>
            <a:spLocks noGrp="1"/>
          </p:cNvSpPr>
          <p:nvPr>
            <p:ph type="sldNum" sz="quarter" idx="12"/>
          </p:nvPr>
        </p:nvSpPr>
        <p:spPr/>
        <p:txBody>
          <a:bodyPr/>
          <a:lstStyle/>
          <a:p>
            <a:fld id="{A40CCBE8-070D-472A-90E7-8B787EC73D77}" type="slidenum">
              <a:rPr lang="en-US" smtClean="0"/>
              <a:t>‹#›</a:t>
            </a:fld>
            <a:endParaRPr lang="en-US"/>
          </a:p>
        </p:txBody>
      </p:sp>
    </p:spTree>
    <p:extLst>
      <p:ext uri="{BB962C8B-B14F-4D97-AF65-F5344CB8AC3E}">
        <p14:creationId xmlns:p14="http://schemas.microsoft.com/office/powerpoint/2010/main" val="1055770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UI Title and Bullet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0265" y="122753"/>
            <a:ext cx="8223068" cy="546987"/>
          </a:xfrm>
        </p:spPr>
        <p:txBody>
          <a:bodyPr lIns="0">
            <a:normAutofit/>
          </a:bodyPr>
          <a:lstStyle>
            <a:lvl1pPr algn="l">
              <a:lnSpc>
                <a:spcPts val="3126"/>
              </a:lnSpc>
              <a:defRPr sz="2574" b="1" i="0">
                <a:latin typeface="Arial"/>
              </a:defRPr>
            </a:lvl1pPr>
          </a:lstStyle>
          <a:p>
            <a:r>
              <a:rPr lang="en-US"/>
              <a:t>Title and Bulleted Content</a:t>
            </a:r>
          </a:p>
        </p:txBody>
      </p:sp>
      <p:sp>
        <p:nvSpPr>
          <p:cNvPr id="6" name="Text Placeholder 5"/>
          <p:cNvSpPr>
            <a:spLocks noGrp="1"/>
          </p:cNvSpPr>
          <p:nvPr>
            <p:ph type="body" sz="quarter" idx="15" hasCustomPrompt="1"/>
          </p:nvPr>
        </p:nvSpPr>
        <p:spPr>
          <a:xfrm>
            <a:off x="470265" y="936904"/>
            <a:ext cx="8223068" cy="3593822"/>
          </a:xfrm>
          <a:prstGeom prst="rect">
            <a:avLst/>
          </a:prstGeom>
        </p:spPr>
        <p:txBody>
          <a:bodyPr vert="horz" lIns="0"/>
          <a:lstStyle>
            <a:lvl1pPr marL="154723" indent="-154723">
              <a:lnSpc>
                <a:spcPct val="100000"/>
              </a:lnSpc>
              <a:spcBef>
                <a:spcPts val="0"/>
              </a:spcBef>
              <a:spcAft>
                <a:spcPts val="552"/>
              </a:spcAft>
              <a:buClr>
                <a:srgbClr val="FF4612"/>
              </a:buClr>
              <a:buFont typeface="Arial" panose="020B0604020202020204" pitchFamily="34" charset="0"/>
              <a:buChar char="•"/>
              <a:defRPr sz="1471"/>
            </a:lvl1pPr>
            <a:lvl2pPr marL="366374" indent="-156184">
              <a:lnSpc>
                <a:spcPct val="100000"/>
              </a:lnSpc>
              <a:spcBef>
                <a:spcPts val="0"/>
              </a:spcBef>
              <a:spcAft>
                <a:spcPts val="552"/>
              </a:spcAft>
              <a:buClr>
                <a:srgbClr val="FF4612"/>
              </a:buClr>
              <a:defRPr sz="1288" i="1"/>
            </a:lvl2pPr>
            <a:lvl3pPr marL="528394" indent="-162022">
              <a:lnSpc>
                <a:spcPct val="100000"/>
              </a:lnSpc>
              <a:spcBef>
                <a:spcPts val="0"/>
              </a:spcBef>
              <a:spcAft>
                <a:spcPts val="552"/>
              </a:spcAft>
              <a:buClr>
                <a:srgbClr val="FF4612"/>
              </a:buClr>
              <a:buFont typeface="Courier New" panose="02070309020205020404" pitchFamily="49" charset="0"/>
              <a:buChar char="o"/>
              <a:defRPr sz="1103"/>
            </a:lvl3pPr>
            <a:lvl4pPr marL="738584" indent="-162022">
              <a:defRPr sz="1012" baseline="0"/>
            </a:lvl4pPr>
          </a:lstStyle>
          <a:p>
            <a:pPr lvl="0"/>
            <a:r>
              <a:rPr lang="en-US"/>
              <a:t>First bullet, orange dot, 16pt Arial Regular</a:t>
            </a:r>
          </a:p>
          <a:p>
            <a:pPr lvl="1"/>
            <a:r>
              <a:rPr lang="en-US"/>
              <a:t>Second line, orange </a:t>
            </a:r>
            <a:r>
              <a:rPr lang="en-US" err="1"/>
              <a:t>en</a:t>
            </a:r>
            <a:r>
              <a:rPr lang="en-US"/>
              <a:t>-dash, 14pt Arial Regular</a:t>
            </a:r>
          </a:p>
          <a:p>
            <a:pPr lvl="2"/>
            <a:r>
              <a:rPr lang="en-US"/>
              <a:t>Third line, orange outlined circle, 12pt Arial Regular</a:t>
            </a:r>
          </a:p>
          <a:p>
            <a:pPr lvl="3"/>
            <a:r>
              <a:rPr lang="en-US" sz="920"/>
              <a:t>Fourth line</a:t>
            </a:r>
            <a:endParaRPr lang="en-US"/>
          </a:p>
          <a:p>
            <a:pPr lvl="0"/>
            <a:endParaRPr lang="en-US"/>
          </a:p>
        </p:txBody>
      </p:sp>
      <p:cxnSp>
        <p:nvCxnSpPr>
          <p:cNvPr id="16" name="Straight Connector 15"/>
          <p:cNvCxnSpPr/>
          <p:nvPr userDrawn="1"/>
        </p:nvCxnSpPr>
        <p:spPr>
          <a:xfrm>
            <a:off x="8228020" y="4794826"/>
            <a:ext cx="917341"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800EEBB8-9E0F-7242-A61A-FE8D3B95A27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b="-1544"/>
          <a:stretch/>
        </p:blipFill>
        <p:spPr>
          <a:xfrm>
            <a:off x="313330" y="4958092"/>
            <a:ext cx="981869" cy="139415"/>
          </a:xfrm>
          <a:prstGeom prst="rect">
            <a:avLst/>
          </a:prstGeom>
        </p:spPr>
      </p:pic>
      <p:sp>
        <p:nvSpPr>
          <p:cNvPr id="18" name="Slide Number Placeholder 5"/>
          <p:cNvSpPr>
            <a:spLocks noGrp="1"/>
          </p:cNvSpPr>
          <p:nvPr>
            <p:ph type="sldNum" sz="quarter" idx="4"/>
          </p:nvPr>
        </p:nvSpPr>
        <p:spPr>
          <a:xfrm>
            <a:off x="8464155" y="4869735"/>
            <a:ext cx="466725" cy="273844"/>
          </a:xfrm>
          <a:prstGeom prst="rect">
            <a:avLst/>
          </a:prstGeom>
        </p:spPr>
        <p:txBody>
          <a:bodyPr bIns="0"/>
          <a:lstStyle>
            <a:lvl1pPr algn="l">
              <a:defRPr sz="1103" b="1" i="0"/>
            </a:lvl1pPr>
          </a:lstStyle>
          <a:p>
            <a:fld id="{532E5815-A8B8-3248-99F0-470F41FB048B}" type="slidenum">
              <a:rPr lang="en-US" smtClean="0"/>
              <a:pPr/>
              <a:t>‹#›</a:t>
            </a:fld>
            <a:endParaRPr lang="en-US"/>
          </a:p>
        </p:txBody>
      </p:sp>
      <p:sp>
        <p:nvSpPr>
          <p:cNvPr id="10" name="Rectangle 9"/>
          <p:cNvSpPr/>
          <p:nvPr userDrawn="1"/>
        </p:nvSpPr>
        <p:spPr>
          <a:xfrm>
            <a:off x="4398836" y="3"/>
            <a:ext cx="348172" cy="205569"/>
          </a:xfrm>
          <a:prstGeom prst="rect">
            <a:avLst/>
          </a:prstGeom>
        </p:spPr>
        <p:txBody>
          <a:bodyPr wrap="none">
            <a:spAutoFit/>
          </a:bodyPr>
          <a:lstStyle/>
          <a:p>
            <a:pPr algn="ctr"/>
            <a:r>
              <a:rPr lang="en-US" sz="736">
                <a:solidFill>
                  <a:schemeClr val="tx1"/>
                </a:solidFill>
              </a:rPr>
              <a:t>CUI</a:t>
            </a:r>
            <a:endParaRPr lang="en-US" sz="2207">
              <a:solidFill>
                <a:schemeClr val="tx1"/>
              </a:solidFill>
            </a:endParaRPr>
          </a:p>
        </p:txBody>
      </p:sp>
      <p:sp>
        <p:nvSpPr>
          <p:cNvPr id="11" name="Rectangle 10"/>
          <p:cNvSpPr/>
          <p:nvPr userDrawn="1"/>
        </p:nvSpPr>
        <p:spPr>
          <a:xfrm>
            <a:off x="4398836" y="4928058"/>
            <a:ext cx="348172" cy="205569"/>
          </a:xfrm>
          <a:prstGeom prst="rect">
            <a:avLst/>
          </a:prstGeom>
        </p:spPr>
        <p:txBody>
          <a:bodyPr wrap="none">
            <a:spAutoFit/>
          </a:bodyPr>
          <a:lstStyle/>
          <a:p>
            <a:pPr algn="ctr"/>
            <a:r>
              <a:rPr lang="en-US" sz="736">
                <a:solidFill>
                  <a:schemeClr val="tx1"/>
                </a:solidFill>
              </a:rPr>
              <a:t>CUI</a:t>
            </a:r>
          </a:p>
        </p:txBody>
      </p:sp>
      <p:cxnSp>
        <p:nvCxnSpPr>
          <p:cNvPr id="12" name="Straight Connector 11"/>
          <p:cNvCxnSpPr/>
          <p:nvPr userDrawn="1"/>
        </p:nvCxnSpPr>
        <p:spPr>
          <a:xfrm>
            <a:off x="2" y="734809"/>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9259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5" name="Picture 4" descr="draper grey.pdf"/>
          <p:cNvPicPr>
            <a:picLocks noChangeAspect="1"/>
          </p:cNvPicPr>
          <p:nvPr userDrawn="1"/>
        </p:nvPicPr>
        <p:blipFill rotWithShape="1">
          <a:blip r:embed="rId2" cstate="print">
            <a:extLst>
              <a:ext uri="{28A0092B-C50C-407E-A947-70E740481C1C}">
                <a14:useLocalDpi xmlns:a14="http://schemas.microsoft.com/office/drawing/2010/main"/>
              </a:ext>
            </a:extLst>
          </a:blip>
          <a:srcRect l="35111"/>
          <a:stretch/>
        </p:blipFill>
        <p:spPr>
          <a:xfrm>
            <a:off x="4693920" y="0"/>
            <a:ext cx="4450080" cy="5143500"/>
          </a:xfrm>
          <a:prstGeom prst="rect">
            <a:avLst/>
          </a:prstGeom>
        </p:spPr>
      </p:pic>
      <p:sp>
        <p:nvSpPr>
          <p:cNvPr id="8" name="Title 1"/>
          <p:cNvSpPr>
            <a:spLocks noGrp="1"/>
          </p:cNvSpPr>
          <p:nvPr>
            <p:ph type="title" hasCustomPrompt="1"/>
          </p:nvPr>
        </p:nvSpPr>
        <p:spPr>
          <a:xfrm>
            <a:off x="920750" y="2085546"/>
            <a:ext cx="7302500" cy="470710"/>
          </a:xfrm>
        </p:spPr>
        <p:txBody>
          <a:bodyPr lIns="0" anchor="t">
            <a:normAutofit/>
          </a:bodyPr>
          <a:lstStyle>
            <a:lvl1pPr algn="l">
              <a:defRPr sz="3400" b="1" cap="none">
                <a:solidFill>
                  <a:schemeClr val="tx1"/>
                </a:solidFill>
                <a:latin typeface="Arial"/>
              </a:defRPr>
            </a:lvl1pPr>
          </a:lstStyle>
          <a:p>
            <a:r>
              <a:rPr lang="en-US"/>
              <a:t>Section Header</a:t>
            </a:r>
          </a:p>
        </p:txBody>
      </p:sp>
      <p:sp>
        <p:nvSpPr>
          <p:cNvPr id="11" name="Text Placeholder 2"/>
          <p:cNvSpPr>
            <a:spLocks noGrp="1"/>
          </p:cNvSpPr>
          <p:nvPr>
            <p:ph type="body" idx="1"/>
          </p:nvPr>
        </p:nvSpPr>
        <p:spPr>
          <a:xfrm>
            <a:off x="920750" y="2642616"/>
            <a:ext cx="7302500" cy="513567"/>
          </a:xfrm>
          <a:prstGeom prst="rect">
            <a:avLst/>
          </a:prstGeom>
        </p:spPr>
        <p:txBody>
          <a:bodyPr lIns="0" anchor="t" anchorCtr="0">
            <a:normAutofit/>
          </a:bodyPr>
          <a:lstStyle>
            <a:lvl1pPr marL="0" indent="0">
              <a:lnSpc>
                <a:spcPts val="1900"/>
              </a:lnSpc>
              <a:buNone/>
              <a:defRPr sz="1600">
                <a:solidFill>
                  <a:schemeClr val="tx1"/>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6" name="Picture 5">
            <a:extLst>
              <a:ext uri="{FF2B5EF4-FFF2-40B4-BE49-F238E27FC236}">
                <a16:creationId xmlns:a16="http://schemas.microsoft.com/office/drawing/2014/main" id="{9633B9BB-AE59-C248-A5DA-60B2F78C27F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920750" y="748321"/>
            <a:ext cx="1393825" cy="180368"/>
          </a:xfrm>
          <a:prstGeom prst="rect">
            <a:avLst/>
          </a:prstGeom>
        </p:spPr>
      </p:pic>
    </p:spTree>
    <p:extLst>
      <p:ext uri="{BB962C8B-B14F-4D97-AF65-F5344CB8AC3E}">
        <p14:creationId xmlns:p14="http://schemas.microsoft.com/office/powerpoint/2010/main" val="76665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nd 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930672" y="35399"/>
            <a:ext cx="7766050" cy="857250"/>
          </a:xfrm>
        </p:spPr>
        <p:txBody>
          <a:bodyPr lIns="0">
            <a:normAutofit/>
          </a:bodyPr>
          <a:lstStyle>
            <a:lvl1pPr algn="l">
              <a:defRPr sz="2625" b="1" i="0">
                <a:latin typeface="Arial"/>
              </a:defRPr>
            </a:lvl1pPr>
          </a:lstStyle>
          <a:p>
            <a:endParaRPr lang="en-US"/>
          </a:p>
        </p:txBody>
      </p:sp>
      <p:sp>
        <p:nvSpPr>
          <p:cNvPr id="7" name="Slide Number Placeholder 5"/>
          <p:cNvSpPr>
            <a:spLocks noGrp="1"/>
          </p:cNvSpPr>
          <p:nvPr>
            <p:ph type="sldNum" sz="quarter" idx="4"/>
          </p:nvPr>
        </p:nvSpPr>
        <p:spPr>
          <a:xfrm>
            <a:off x="7881410" y="4758705"/>
            <a:ext cx="466725" cy="273844"/>
          </a:xfrm>
          <a:prstGeom prst="rect">
            <a:avLst/>
          </a:prstGeom>
        </p:spPr>
        <p:txBody>
          <a:bodyPr bIns="0"/>
          <a:lstStyle>
            <a:lvl1pPr algn="r">
              <a:defRPr sz="900" b="1" i="0"/>
            </a:lvl1pPr>
          </a:lstStyle>
          <a:p>
            <a:fld id="{532E5815-A8B8-3248-99F0-470F41FB048B}" type="slidenum">
              <a:rPr lang="en-US" smtClean="0"/>
              <a:pPr/>
              <a:t>‹#›</a:t>
            </a:fld>
            <a:endParaRPr lang="en-US"/>
          </a:p>
        </p:txBody>
      </p:sp>
      <p:sp>
        <p:nvSpPr>
          <p:cNvPr id="5" name="Text Placeholder 4"/>
          <p:cNvSpPr>
            <a:spLocks noGrp="1"/>
          </p:cNvSpPr>
          <p:nvPr>
            <p:ph type="body" sz="quarter" idx="10"/>
          </p:nvPr>
        </p:nvSpPr>
        <p:spPr>
          <a:xfrm>
            <a:off x="930672" y="1285875"/>
            <a:ext cx="7766050" cy="2990850"/>
          </a:xfrm>
          <a:prstGeom prst="rect">
            <a:avLst/>
          </a:prstGeom>
        </p:spPr>
        <p:txBody>
          <a:bodyPr vert="horz" lIns="0"/>
          <a:lstStyle>
            <a:lvl1pPr marL="130302" indent="-130302">
              <a:spcBef>
                <a:spcPts val="450"/>
              </a:spcBef>
              <a:buClr>
                <a:srgbClr val="FF4612"/>
              </a:buClr>
              <a:defRPr sz="1200"/>
            </a:lvl1pPr>
            <a:lvl2pPr marL="377190" indent="-150876">
              <a:spcBef>
                <a:spcPts val="450"/>
              </a:spcBef>
              <a:buClr>
                <a:srgbClr val="FF4612"/>
              </a:buClr>
              <a:defRPr sz="1050" b="0" i="0"/>
            </a:lvl2pPr>
            <a:lvl3pPr marL="582930" indent="-102870">
              <a:spcBef>
                <a:spcPts val="450"/>
              </a:spcBef>
              <a:buClr>
                <a:srgbClr val="FF4612"/>
              </a:buClr>
              <a:defRPr sz="900"/>
            </a:lvl3pPr>
            <a:lvl4pPr>
              <a:buClr>
                <a:srgbClr val="FF4612"/>
              </a:buClr>
              <a:defRPr sz="975"/>
            </a:lvl4pPr>
            <a:lvl5pPr>
              <a:buClr>
                <a:srgbClr val="FF4612"/>
              </a:buClr>
              <a:defRPr sz="975"/>
            </a:lvl5pPr>
          </a:lstStyle>
          <a:p>
            <a:pPr lvl="0"/>
            <a:r>
              <a:rPr lang="en-US"/>
              <a:t>Click to edit Master text styles</a:t>
            </a:r>
          </a:p>
          <a:p>
            <a:pPr lvl="1"/>
            <a:r>
              <a:rPr lang="en-US"/>
              <a:t>Second level</a:t>
            </a:r>
          </a:p>
          <a:p>
            <a:pPr lvl="2"/>
            <a:r>
              <a:rPr lang="en-US"/>
              <a:t>Third level</a:t>
            </a:r>
          </a:p>
        </p:txBody>
      </p:sp>
      <p:sp>
        <p:nvSpPr>
          <p:cNvPr id="4" name="Footer Placeholder 3"/>
          <p:cNvSpPr>
            <a:spLocks noGrp="1"/>
          </p:cNvSpPr>
          <p:nvPr>
            <p:ph type="ftr" sz="quarter" idx="12"/>
          </p:nvPr>
        </p:nvSpPr>
        <p:spPr>
          <a:xfrm>
            <a:off x="2464904" y="4717084"/>
            <a:ext cx="4405023" cy="273844"/>
          </a:xfrm>
        </p:spPr>
        <p:txBody>
          <a:bodyPr/>
          <a:lstStyle>
            <a:lvl1pPr>
              <a:defRPr/>
            </a:lvl1pPr>
          </a:lstStyle>
          <a:p>
            <a:r>
              <a:rPr lang="en-US"/>
              <a:t>CUI</a:t>
            </a:r>
          </a:p>
        </p:txBody>
      </p:sp>
      <p:cxnSp>
        <p:nvCxnSpPr>
          <p:cNvPr id="9" name="Straight Connector 8"/>
          <p:cNvCxnSpPr/>
          <p:nvPr userDrawn="1"/>
        </p:nvCxnSpPr>
        <p:spPr>
          <a:xfrm>
            <a:off x="0" y="722028"/>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userDrawn="1"/>
        </p:nvGrpSpPr>
        <p:grpSpPr>
          <a:xfrm>
            <a:off x="920752" y="4771182"/>
            <a:ext cx="1146175" cy="101834"/>
            <a:chOff x="920750" y="6361572"/>
            <a:chExt cx="1146175" cy="135779"/>
          </a:xfrm>
        </p:grpSpPr>
        <p:sp>
          <p:nvSpPr>
            <p:cNvPr id="10" name="Freeform 6"/>
            <p:cNvSpPr>
              <a:spLocks noEditPoints="1"/>
            </p:cNvSpPr>
            <p:nvPr userDrawn="1"/>
          </p:nvSpPr>
          <p:spPr bwMode="auto">
            <a:xfrm>
              <a:off x="920750" y="6361572"/>
              <a:ext cx="119882" cy="135779"/>
            </a:xfrm>
            <a:custGeom>
              <a:avLst/>
              <a:gdLst>
                <a:gd name="T0" fmla="*/ 124 w 460"/>
                <a:gd name="T1" fmla="*/ 106 h 521"/>
                <a:gd name="T2" fmla="*/ 124 w 460"/>
                <a:gd name="T3" fmla="*/ 415 h 521"/>
                <a:gd name="T4" fmla="*/ 260 w 460"/>
                <a:gd name="T5" fmla="*/ 415 h 521"/>
                <a:gd name="T6" fmla="*/ 286 w 460"/>
                <a:gd name="T7" fmla="*/ 414 h 521"/>
                <a:gd name="T8" fmla="*/ 306 w 460"/>
                <a:gd name="T9" fmla="*/ 408 h 521"/>
                <a:gd name="T10" fmla="*/ 320 w 460"/>
                <a:gd name="T11" fmla="*/ 400 h 521"/>
                <a:gd name="T12" fmla="*/ 330 w 460"/>
                <a:gd name="T13" fmla="*/ 385 h 521"/>
                <a:gd name="T14" fmla="*/ 336 w 460"/>
                <a:gd name="T15" fmla="*/ 368 h 521"/>
                <a:gd name="T16" fmla="*/ 337 w 460"/>
                <a:gd name="T17" fmla="*/ 346 h 521"/>
                <a:gd name="T18" fmla="*/ 337 w 460"/>
                <a:gd name="T19" fmla="*/ 176 h 521"/>
                <a:gd name="T20" fmla="*/ 336 w 460"/>
                <a:gd name="T21" fmla="*/ 154 h 521"/>
                <a:gd name="T22" fmla="*/ 330 w 460"/>
                <a:gd name="T23" fmla="*/ 136 h 521"/>
                <a:gd name="T24" fmla="*/ 320 w 460"/>
                <a:gd name="T25" fmla="*/ 123 h 521"/>
                <a:gd name="T26" fmla="*/ 306 w 460"/>
                <a:gd name="T27" fmla="*/ 113 h 521"/>
                <a:gd name="T28" fmla="*/ 286 w 460"/>
                <a:gd name="T29" fmla="*/ 107 h 521"/>
                <a:gd name="T30" fmla="*/ 260 w 460"/>
                <a:gd name="T31" fmla="*/ 106 h 521"/>
                <a:gd name="T32" fmla="*/ 124 w 460"/>
                <a:gd name="T33" fmla="*/ 106 h 521"/>
                <a:gd name="T34" fmla="*/ 0 w 460"/>
                <a:gd name="T35" fmla="*/ 0 h 521"/>
                <a:gd name="T36" fmla="*/ 268 w 460"/>
                <a:gd name="T37" fmla="*/ 0 h 521"/>
                <a:gd name="T38" fmla="*/ 307 w 460"/>
                <a:gd name="T39" fmla="*/ 1 h 521"/>
                <a:gd name="T40" fmla="*/ 342 w 460"/>
                <a:gd name="T41" fmla="*/ 7 h 521"/>
                <a:gd name="T42" fmla="*/ 370 w 460"/>
                <a:gd name="T43" fmla="*/ 16 h 521"/>
                <a:gd name="T44" fmla="*/ 394 w 460"/>
                <a:gd name="T45" fmla="*/ 27 h 521"/>
                <a:gd name="T46" fmla="*/ 414 w 460"/>
                <a:gd name="T47" fmla="*/ 43 h 521"/>
                <a:gd name="T48" fmla="*/ 430 w 460"/>
                <a:gd name="T49" fmla="*/ 60 h 521"/>
                <a:gd name="T50" fmla="*/ 441 w 460"/>
                <a:gd name="T51" fmla="*/ 79 h 521"/>
                <a:gd name="T52" fmla="*/ 450 w 460"/>
                <a:gd name="T53" fmla="*/ 101 h 521"/>
                <a:gd name="T54" fmla="*/ 456 w 460"/>
                <a:gd name="T55" fmla="*/ 124 h 521"/>
                <a:gd name="T56" fmla="*/ 459 w 460"/>
                <a:gd name="T57" fmla="*/ 150 h 521"/>
                <a:gd name="T58" fmla="*/ 460 w 460"/>
                <a:gd name="T59" fmla="*/ 177 h 521"/>
                <a:gd name="T60" fmla="*/ 460 w 460"/>
                <a:gd name="T61" fmla="*/ 346 h 521"/>
                <a:gd name="T62" fmla="*/ 459 w 460"/>
                <a:gd name="T63" fmla="*/ 371 h 521"/>
                <a:gd name="T64" fmla="*/ 456 w 460"/>
                <a:gd name="T65" fmla="*/ 397 h 521"/>
                <a:gd name="T66" fmla="*/ 450 w 460"/>
                <a:gd name="T67" fmla="*/ 421 h 521"/>
                <a:gd name="T68" fmla="*/ 441 w 460"/>
                <a:gd name="T69" fmla="*/ 443 h 521"/>
                <a:gd name="T70" fmla="*/ 430 w 460"/>
                <a:gd name="T71" fmla="*/ 461 h 521"/>
                <a:gd name="T72" fmla="*/ 414 w 460"/>
                <a:gd name="T73" fmla="*/ 480 h 521"/>
                <a:gd name="T74" fmla="*/ 394 w 460"/>
                <a:gd name="T75" fmla="*/ 494 h 521"/>
                <a:gd name="T76" fmla="*/ 370 w 460"/>
                <a:gd name="T77" fmla="*/ 505 h 521"/>
                <a:gd name="T78" fmla="*/ 342 w 460"/>
                <a:gd name="T79" fmla="*/ 514 h 521"/>
                <a:gd name="T80" fmla="*/ 307 w 460"/>
                <a:gd name="T81" fmla="*/ 520 h 521"/>
                <a:gd name="T82" fmla="*/ 268 w 460"/>
                <a:gd name="T83" fmla="*/ 521 h 521"/>
                <a:gd name="T84" fmla="*/ 0 w 460"/>
                <a:gd name="T85" fmla="*/ 521 h 521"/>
                <a:gd name="T86" fmla="*/ 0 w 460"/>
                <a:gd name="T87"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0" h="521">
                  <a:moveTo>
                    <a:pt x="124" y="106"/>
                  </a:moveTo>
                  <a:lnTo>
                    <a:pt x="124" y="415"/>
                  </a:lnTo>
                  <a:lnTo>
                    <a:pt x="260" y="415"/>
                  </a:lnTo>
                  <a:lnTo>
                    <a:pt x="286" y="414"/>
                  </a:lnTo>
                  <a:lnTo>
                    <a:pt x="306" y="408"/>
                  </a:lnTo>
                  <a:lnTo>
                    <a:pt x="320" y="400"/>
                  </a:lnTo>
                  <a:lnTo>
                    <a:pt x="330" y="385"/>
                  </a:lnTo>
                  <a:lnTo>
                    <a:pt x="336" y="368"/>
                  </a:lnTo>
                  <a:lnTo>
                    <a:pt x="337" y="346"/>
                  </a:lnTo>
                  <a:lnTo>
                    <a:pt x="337" y="176"/>
                  </a:lnTo>
                  <a:lnTo>
                    <a:pt x="336" y="154"/>
                  </a:lnTo>
                  <a:lnTo>
                    <a:pt x="330" y="136"/>
                  </a:lnTo>
                  <a:lnTo>
                    <a:pt x="320" y="123"/>
                  </a:lnTo>
                  <a:lnTo>
                    <a:pt x="306" y="113"/>
                  </a:lnTo>
                  <a:lnTo>
                    <a:pt x="286" y="107"/>
                  </a:lnTo>
                  <a:lnTo>
                    <a:pt x="260" y="106"/>
                  </a:lnTo>
                  <a:lnTo>
                    <a:pt x="124" y="106"/>
                  </a:lnTo>
                  <a:close/>
                  <a:moveTo>
                    <a:pt x="0" y="0"/>
                  </a:moveTo>
                  <a:lnTo>
                    <a:pt x="268" y="0"/>
                  </a:lnTo>
                  <a:lnTo>
                    <a:pt x="307" y="1"/>
                  </a:lnTo>
                  <a:lnTo>
                    <a:pt x="342" y="7"/>
                  </a:lnTo>
                  <a:lnTo>
                    <a:pt x="370" y="16"/>
                  </a:lnTo>
                  <a:lnTo>
                    <a:pt x="394" y="27"/>
                  </a:lnTo>
                  <a:lnTo>
                    <a:pt x="414" y="43"/>
                  </a:lnTo>
                  <a:lnTo>
                    <a:pt x="430" y="60"/>
                  </a:lnTo>
                  <a:lnTo>
                    <a:pt x="441" y="79"/>
                  </a:lnTo>
                  <a:lnTo>
                    <a:pt x="450" y="101"/>
                  </a:lnTo>
                  <a:lnTo>
                    <a:pt x="456" y="124"/>
                  </a:lnTo>
                  <a:lnTo>
                    <a:pt x="459" y="150"/>
                  </a:lnTo>
                  <a:lnTo>
                    <a:pt x="460" y="177"/>
                  </a:lnTo>
                  <a:lnTo>
                    <a:pt x="460" y="346"/>
                  </a:lnTo>
                  <a:lnTo>
                    <a:pt x="459" y="371"/>
                  </a:lnTo>
                  <a:lnTo>
                    <a:pt x="456" y="397"/>
                  </a:lnTo>
                  <a:lnTo>
                    <a:pt x="450" y="421"/>
                  </a:lnTo>
                  <a:lnTo>
                    <a:pt x="441" y="443"/>
                  </a:lnTo>
                  <a:lnTo>
                    <a:pt x="430" y="461"/>
                  </a:lnTo>
                  <a:lnTo>
                    <a:pt x="414" y="480"/>
                  </a:lnTo>
                  <a:lnTo>
                    <a:pt x="394" y="494"/>
                  </a:lnTo>
                  <a:lnTo>
                    <a:pt x="370" y="505"/>
                  </a:lnTo>
                  <a:lnTo>
                    <a:pt x="342" y="514"/>
                  </a:lnTo>
                  <a:lnTo>
                    <a:pt x="307" y="520"/>
                  </a:lnTo>
                  <a:lnTo>
                    <a:pt x="268"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1" name="Freeform 7"/>
            <p:cNvSpPr>
              <a:spLocks noEditPoints="1"/>
            </p:cNvSpPr>
            <p:nvPr userDrawn="1"/>
          </p:nvSpPr>
          <p:spPr bwMode="auto">
            <a:xfrm>
              <a:off x="1128980" y="6361572"/>
              <a:ext cx="133694" cy="135779"/>
            </a:xfrm>
            <a:custGeom>
              <a:avLst/>
              <a:gdLst>
                <a:gd name="T0" fmla="*/ 126 w 513"/>
                <a:gd name="T1" fmla="*/ 101 h 521"/>
                <a:gd name="T2" fmla="*/ 126 w 513"/>
                <a:gd name="T3" fmla="*/ 270 h 521"/>
                <a:gd name="T4" fmla="*/ 277 w 513"/>
                <a:gd name="T5" fmla="*/ 270 h 521"/>
                <a:gd name="T6" fmla="*/ 298 w 513"/>
                <a:gd name="T7" fmla="*/ 268 h 521"/>
                <a:gd name="T8" fmla="*/ 314 w 513"/>
                <a:gd name="T9" fmla="*/ 264 h 521"/>
                <a:gd name="T10" fmla="*/ 327 w 513"/>
                <a:gd name="T11" fmla="*/ 256 h 521"/>
                <a:gd name="T12" fmla="*/ 335 w 513"/>
                <a:gd name="T13" fmla="*/ 246 h 521"/>
                <a:gd name="T14" fmla="*/ 339 w 513"/>
                <a:gd name="T15" fmla="*/ 231 h 521"/>
                <a:gd name="T16" fmla="*/ 341 w 513"/>
                <a:gd name="T17" fmla="*/ 214 h 521"/>
                <a:gd name="T18" fmla="*/ 341 w 513"/>
                <a:gd name="T19" fmla="*/ 153 h 521"/>
                <a:gd name="T20" fmla="*/ 339 w 513"/>
                <a:gd name="T21" fmla="*/ 133 h 521"/>
                <a:gd name="T22" fmla="*/ 332 w 513"/>
                <a:gd name="T23" fmla="*/ 119 h 521"/>
                <a:gd name="T24" fmla="*/ 321 w 513"/>
                <a:gd name="T25" fmla="*/ 109 h 521"/>
                <a:gd name="T26" fmla="*/ 304 w 513"/>
                <a:gd name="T27" fmla="*/ 103 h 521"/>
                <a:gd name="T28" fmla="*/ 281 w 513"/>
                <a:gd name="T29" fmla="*/ 101 h 521"/>
                <a:gd name="T30" fmla="*/ 126 w 513"/>
                <a:gd name="T31" fmla="*/ 101 h 521"/>
                <a:gd name="T32" fmla="*/ 0 w 513"/>
                <a:gd name="T33" fmla="*/ 0 h 521"/>
                <a:gd name="T34" fmla="*/ 280 w 513"/>
                <a:gd name="T35" fmla="*/ 0 h 521"/>
                <a:gd name="T36" fmla="*/ 322 w 513"/>
                <a:gd name="T37" fmla="*/ 1 h 521"/>
                <a:gd name="T38" fmla="*/ 358 w 513"/>
                <a:gd name="T39" fmla="*/ 9 h 521"/>
                <a:gd name="T40" fmla="*/ 388 w 513"/>
                <a:gd name="T41" fmla="*/ 17 h 521"/>
                <a:gd name="T42" fmla="*/ 412 w 513"/>
                <a:gd name="T43" fmla="*/ 31 h 521"/>
                <a:gd name="T44" fmla="*/ 431 w 513"/>
                <a:gd name="T45" fmla="*/ 47 h 521"/>
                <a:gd name="T46" fmla="*/ 445 w 513"/>
                <a:gd name="T47" fmla="*/ 67 h 521"/>
                <a:gd name="T48" fmla="*/ 455 w 513"/>
                <a:gd name="T49" fmla="*/ 91 h 521"/>
                <a:gd name="T50" fmla="*/ 461 w 513"/>
                <a:gd name="T51" fmla="*/ 117 h 521"/>
                <a:gd name="T52" fmla="*/ 462 w 513"/>
                <a:gd name="T53" fmla="*/ 147 h 521"/>
                <a:gd name="T54" fmla="*/ 462 w 513"/>
                <a:gd name="T55" fmla="*/ 221 h 521"/>
                <a:gd name="T56" fmla="*/ 461 w 513"/>
                <a:gd name="T57" fmla="*/ 254 h 521"/>
                <a:gd name="T58" fmla="*/ 453 w 513"/>
                <a:gd name="T59" fmla="*/ 281 h 521"/>
                <a:gd name="T60" fmla="*/ 441 w 513"/>
                <a:gd name="T61" fmla="*/ 306 h 521"/>
                <a:gd name="T62" fmla="*/ 421 w 513"/>
                <a:gd name="T63" fmla="*/ 326 h 521"/>
                <a:gd name="T64" fmla="*/ 394 w 513"/>
                <a:gd name="T65" fmla="*/ 344 h 521"/>
                <a:gd name="T66" fmla="*/ 513 w 513"/>
                <a:gd name="T67" fmla="*/ 521 h 521"/>
                <a:gd name="T68" fmla="*/ 372 w 513"/>
                <a:gd name="T69" fmla="*/ 521 h 521"/>
                <a:gd name="T70" fmla="*/ 270 w 513"/>
                <a:gd name="T71" fmla="*/ 368 h 521"/>
                <a:gd name="T72" fmla="*/ 126 w 513"/>
                <a:gd name="T73" fmla="*/ 368 h 521"/>
                <a:gd name="T74" fmla="*/ 126 w 513"/>
                <a:gd name="T75" fmla="*/ 521 h 521"/>
                <a:gd name="T76" fmla="*/ 0 w 513"/>
                <a:gd name="T77" fmla="*/ 521 h 521"/>
                <a:gd name="T78" fmla="*/ 0 w 513"/>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3" h="521">
                  <a:moveTo>
                    <a:pt x="126" y="101"/>
                  </a:moveTo>
                  <a:lnTo>
                    <a:pt x="126" y="270"/>
                  </a:lnTo>
                  <a:lnTo>
                    <a:pt x="277" y="270"/>
                  </a:lnTo>
                  <a:lnTo>
                    <a:pt x="298" y="268"/>
                  </a:lnTo>
                  <a:lnTo>
                    <a:pt x="314" y="264"/>
                  </a:lnTo>
                  <a:lnTo>
                    <a:pt x="327" y="256"/>
                  </a:lnTo>
                  <a:lnTo>
                    <a:pt x="335" y="246"/>
                  </a:lnTo>
                  <a:lnTo>
                    <a:pt x="339" y="231"/>
                  </a:lnTo>
                  <a:lnTo>
                    <a:pt x="341" y="214"/>
                  </a:lnTo>
                  <a:lnTo>
                    <a:pt x="341" y="153"/>
                  </a:lnTo>
                  <a:lnTo>
                    <a:pt x="339" y="133"/>
                  </a:lnTo>
                  <a:lnTo>
                    <a:pt x="332" y="119"/>
                  </a:lnTo>
                  <a:lnTo>
                    <a:pt x="321" y="109"/>
                  </a:lnTo>
                  <a:lnTo>
                    <a:pt x="304" y="103"/>
                  </a:lnTo>
                  <a:lnTo>
                    <a:pt x="281" y="101"/>
                  </a:lnTo>
                  <a:lnTo>
                    <a:pt x="126" y="101"/>
                  </a:lnTo>
                  <a:close/>
                  <a:moveTo>
                    <a:pt x="0" y="0"/>
                  </a:moveTo>
                  <a:lnTo>
                    <a:pt x="280" y="0"/>
                  </a:lnTo>
                  <a:lnTo>
                    <a:pt x="322" y="1"/>
                  </a:lnTo>
                  <a:lnTo>
                    <a:pt x="358" y="9"/>
                  </a:lnTo>
                  <a:lnTo>
                    <a:pt x="388" y="17"/>
                  </a:lnTo>
                  <a:lnTo>
                    <a:pt x="412" y="31"/>
                  </a:lnTo>
                  <a:lnTo>
                    <a:pt x="431" y="47"/>
                  </a:lnTo>
                  <a:lnTo>
                    <a:pt x="445" y="67"/>
                  </a:lnTo>
                  <a:lnTo>
                    <a:pt x="455" y="91"/>
                  </a:lnTo>
                  <a:lnTo>
                    <a:pt x="461" y="117"/>
                  </a:lnTo>
                  <a:lnTo>
                    <a:pt x="462" y="147"/>
                  </a:lnTo>
                  <a:lnTo>
                    <a:pt x="462" y="221"/>
                  </a:lnTo>
                  <a:lnTo>
                    <a:pt x="461" y="254"/>
                  </a:lnTo>
                  <a:lnTo>
                    <a:pt x="453" y="281"/>
                  </a:lnTo>
                  <a:lnTo>
                    <a:pt x="441" y="306"/>
                  </a:lnTo>
                  <a:lnTo>
                    <a:pt x="421" y="326"/>
                  </a:lnTo>
                  <a:lnTo>
                    <a:pt x="394" y="344"/>
                  </a:lnTo>
                  <a:lnTo>
                    <a:pt x="513" y="521"/>
                  </a:lnTo>
                  <a:lnTo>
                    <a:pt x="372" y="521"/>
                  </a:lnTo>
                  <a:lnTo>
                    <a:pt x="270" y="368"/>
                  </a:lnTo>
                  <a:lnTo>
                    <a:pt x="126" y="368"/>
                  </a:lnTo>
                  <a:lnTo>
                    <a:pt x="126"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3" name="Freeform 8"/>
            <p:cNvSpPr>
              <a:spLocks/>
            </p:cNvSpPr>
            <p:nvPr userDrawn="1"/>
          </p:nvSpPr>
          <p:spPr bwMode="auto">
            <a:xfrm>
              <a:off x="1333039" y="6361572"/>
              <a:ext cx="144379" cy="135779"/>
            </a:xfrm>
            <a:custGeom>
              <a:avLst/>
              <a:gdLst>
                <a:gd name="T0" fmla="*/ 199 w 554"/>
                <a:gd name="T1" fmla="*/ 0 h 521"/>
                <a:gd name="T2" fmla="*/ 355 w 554"/>
                <a:gd name="T3" fmla="*/ 0 h 521"/>
                <a:gd name="T4" fmla="*/ 554 w 554"/>
                <a:gd name="T5" fmla="*/ 521 h 521"/>
                <a:gd name="T6" fmla="*/ 429 w 554"/>
                <a:gd name="T7" fmla="*/ 521 h 521"/>
                <a:gd name="T8" fmla="*/ 276 w 554"/>
                <a:gd name="T9" fmla="*/ 111 h 521"/>
                <a:gd name="T10" fmla="*/ 125 w 554"/>
                <a:gd name="T11" fmla="*/ 521 h 521"/>
                <a:gd name="T12" fmla="*/ 0 w 554"/>
                <a:gd name="T13" fmla="*/ 521 h 521"/>
                <a:gd name="T14" fmla="*/ 199 w 554"/>
                <a:gd name="T15" fmla="*/ 0 h 5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4" h="521">
                  <a:moveTo>
                    <a:pt x="199" y="0"/>
                  </a:moveTo>
                  <a:lnTo>
                    <a:pt x="355" y="0"/>
                  </a:lnTo>
                  <a:lnTo>
                    <a:pt x="554" y="521"/>
                  </a:lnTo>
                  <a:lnTo>
                    <a:pt x="429" y="521"/>
                  </a:lnTo>
                  <a:lnTo>
                    <a:pt x="276" y="111"/>
                  </a:lnTo>
                  <a:lnTo>
                    <a:pt x="125" y="521"/>
                  </a:lnTo>
                  <a:lnTo>
                    <a:pt x="0" y="521"/>
                  </a:lnTo>
                  <a:lnTo>
                    <a:pt x="199" y="0"/>
                  </a:lnTo>
                  <a:close/>
                </a:path>
              </a:pathLst>
            </a:custGeom>
            <a:solidFill>
              <a:srgbClr val="FF2302"/>
            </a:solidFill>
            <a:ln w="0">
              <a:solidFill>
                <a:srgbClr val="FF2302"/>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4" name="Freeform 9"/>
            <p:cNvSpPr>
              <a:spLocks noEditPoints="1"/>
            </p:cNvSpPr>
            <p:nvPr userDrawn="1"/>
          </p:nvSpPr>
          <p:spPr bwMode="auto">
            <a:xfrm>
              <a:off x="1550390" y="6361572"/>
              <a:ext cx="118318" cy="135779"/>
            </a:xfrm>
            <a:custGeom>
              <a:avLst/>
              <a:gdLst>
                <a:gd name="T0" fmla="*/ 125 w 454"/>
                <a:gd name="T1" fmla="*/ 101 h 521"/>
                <a:gd name="T2" fmla="*/ 125 w 454"/>
                <a:gd name="T3" fmla="*/ 274 h 521"/>
                <a:gd name="T4" fmla="*/ 268 w 454"/>
                <a:gd name="T5" fmla="*/ 274 h 521"/>
                <a:gd name="T6" fmla="*/ 292 w 454"/>
                <a:gd name="T7" fmla="*/ 271 h 521"/>
                <a:gd name="T8" fmla="*/ 310 w 454"/>
                <a:gd name="T9" fmla="*/ 266 h 521"/>
                <a:gd name="T10" fmla="*/ 322 w 454"/>
                <a:gd name="T11" fmla="*/ 256 h 521"/>
                <a:gd name="T12" fmla="*/ 329 w 454"/>
                <a:gd name="T13" fmla="*/ 240 h 521"/>
                <a:gd name="T14" fmla="*/ 332 w 454"/>
                <a:gd name="T15" fmla="*/ 221 h 521"/>
                <a:gd name="T16" fmla="*/ 332 w 454"/>
                <a:gd name="T17" fmla="*/ 153 h 521"/>
                <a:gd name="T18" fmla="*/ 329 w 454"/>
                <a:gd name="T19" fmla="*/ 134 h 521"/>
                <a:gd name="T20" fmla="*/ 322 w 454"/>
                <a:gd name="T21" fmla="*/ 120 h 521"/>
                <a:gd name="T22" fmla="*/ 310 w 454"/>
                <a:gd name="T23" fmla="*/ 109 h 521"/>
                <a:gd name="T24" fmla="*/ 292 w 454"/>
                <a:gd name="T25" fmla="*/ 103 h 521"/>
                <a:gd name="T26" fmla="*/ 268 w 454"/>
                <a:gd name="T27" fmla="*/ 101 h 521"/>
                <a:gd name="T28" fmla="*/ 125 w 454"/>
                <a:gd name="T29" fmla="*/ 101 h 521"/>
                <a:gd name="T30" fmla="*/ 0 w 454"/>
                <a:gd name="T31" fmla="*/ 0 h 521"/>
                <a:gd name="T32" fmla="*/ 272 w 454"/>
                <a:gd name="T33" fmla="*/ 0 h 521"/>
                <a:gd name="T34" fmla="*/ 315 w 454"/>
                <a:gd name="T35" fmla="*/ 1 h 521"/>
                <a:gd name="T36" fmla="*/ 350 w 454"/>
                <a:gd name="T37" fmla="*/ 9 h 521"/>
                <a:gd name="T38" fmla="*/ 380 w 454"/>
                <a:gd name="T39" fmla="*/ 17 h 521"/>
                <a:gd name="T40" fmla="*/ 404 w 454"/>
                <a:gd name="T41" fmla="*/ 31 h 521"/>
                <a:gd name="T42" fmla="*/ 424 w 454"/>
                <a:gd name="T43" fmla="*/ 47 h 521"/>
                <a:gd name="T44" fmla="*/ 437 w 454"/>
                <a:gd name="T45" fmla="*/ 67 h 521"/>
                <a:gd name="T46" fmla="*/ 447 w 454"/>
                <a:gd name="T47" fmla="*/ 91 h 521"/>
                <a:gd name="T48" fmla="*/ 453 w 454"/>
                <a:gd name="T49" fmla="*/ 117 h 521"/>
                <a:gd name="T50" fmla="*/ 454 w 454"/>
                <a:gd name="T51" fmla="*/ 147 h 521"/>
                <a:gd name="T52" fmla="*/ 454 w 454"/>
                <a:gd name="T53" fmla="*/ 227 h 521"/>
                <a:gd name="T54" fmla="*/ 453 w 454"/>
                <a:gd name="T55" fmla="*/ 256 h 521"/>
                <a:gd name="T56" fmla="*/ 446 w 454"/>
                <a:gd name="T57" fmla="*/ 283 h 521"/>
                <a:gd name="T58" fmla="*/ 436 w 454"/>
                <a:gd name="T59" fmla="*/ 307 h 521"/>
                <a:gd name="T60" fmla="*/ 422 w 454"/>
                <a:gd name="T61" fmla="*/ 327 h 521"/>
                <a:gd name="T62" fmla="*/ 402 w 454"/>
                <a:gd name="T63" fmla="*/ 344 h 521"/>
                <a:gd name="T64" fmla="*/ 376 w 454"/>
                <a:gd name="T65" fmla="*/ 357 h 521"/>
                <a:gd name="T66" fmla="*/ 346 w 454"/>
                <a:gd name="T67" fmla="*/ 367 h 521"/>
                <a:gd name="T68" fmla="*/ 309 w 454"/>
                <a:gd name="T69" fmla="*/ 373 h 521"/>
                <a:gd name="T70" fmla="*/ 266 w 454"/>
                <a:gd name="T71" fmla="*/ 374 h 521"/>
                <a:gd name="T72" fmla="*/ 125 w 454"/>
                <a:gd name="T73" fmla="*/ 374 h 521"/>
                <a:gd name="T74" fmla="*/ 125 w 454"/>
                <a:gd name="T75" fmla="*/ 521 h 521"/>
                <a:gd name="T76" fmla="*/ 0 w 454"/>
                <a:gd name="T77" fmla="*/ 521 h 521"/>
                <a:gd name="T78" fmla="*/ 0 w 454"/>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4" h="521">
                  <a:moveTo>
                    <a:pt x="125" y="101"/>
                  </a:moveTo>
                  <a:lnTo>
                    <a:pt x="125" y="274"/>
                  </a:lnTo>
                  <a:lnTo>
                    <a:pt x="268" y="274"/>
                  </a:lnTo>
                  <a:lnTo>
                    <a:pt x="292" y="271"/>
                  </a:lnTo>
                  <a:lnTo>
                    <a:pt x="310" y="266"/>
                  </a:lnTo>
                  <a:lnTo>
                    <a:pt x="322" y="256"/>
                  </a:lnTo>
                  <a:lnTo>
                    <a:pt x="329" y="240"/>
                  </a:lnTo>
                  <a:lnTo>
                    <a:pt x="332" y="221"/>
                  </a:lnTo>
                  <a:lnTo>
                    <a:pt x="332" y="153"/>
                  </a:lnTo>
                  <a:lnTo>
                    <a:pt x="329" y="134"/>
                  </a:lnTo>
                  <a:lnTo>
                    <a:pt x="322" y="120"/>
                  </a:lnTo>
                  <a:lnTo>
                    <a:pt x="310" y="109"/>
                  </a:lnTo>
                  <a:lnTo>
                    <a:pt x="292" y="103"/>
                  </a:lnTo>
                  <a:lnTo>
                    <a:pt x="268" y="101"/>
                  </a:lnTo>
                  <a:lnTo>
                    <a:pt x="125" y="101"/>
                  </a:lnTo>
                  <a:close/>
                  <a:moveTo>
                    <a:pt x="0" y="0"/>
                  </a:moveTo>
                  <a:lnTo>
                    <a:pt x="272" y="0"/>
                  </a:lnTo>
                  <a:lnTo>
                    <a:pt x="315" y="1"/>
                  </a:lnTo>
                  <a:lnTo>
                    <a:pt x="350" y="9"/>
                  </a:lnTo>
                  <a:lnTo>
                    <a:pt x="380" y="17"/>
                  </a:lnTo>
                  <a:lnTo>
                    <a:pt x="404" y="31"/>
                  </a:lnTo>
                  <a:lnTo>
                    <a:pt x="424" y="47"/>
                  </a:lnTo>
                  <a:lnTo>
                    <a:pt x="437" y="67"/>
                  </a:lnTo>
                  <a:lnTo>
                    <a:pt x="447" y="91"/>
                  </a:lnTo>
                  <a:lnTo>
                    <a:pt x="453" y="117"/>
                  </a:lnTo>
                  <a:lnTo>
                    <a:pt x="454" y="147"/>
                  </a:lnTo>
                  <a:lnTo>
                    <a:pt x="454" y="227"/>
                  </a:lnTo>
                  <a:lnTo>
                    <a:pt x="453" y="256"/>
                  </a:lnTo>
                  <a:lnTo>
                    <a:pt x="446" y="283"/>
                  </a:lnTo>
                  <a:lnTo>
                    <a:pt x="436" y="307"/>
                  </a:lnTo>
                  <a:lnTo>
                    <a:pt x="422" y="327"/>
                  </a:lnTo>
                  <a:lnTo>
                    <a:pt x="402" y="344"/>
                  </a:lnTo>
                  <a:lnTo>
                    <a:pt x="376" y="357"/>
                  </a:lnTo>
                  <a:lnTo>
                    <a:pt x="346" y="367"/>
                  </a:lnTo>
                  <a:lnTo>
                    <a:pt x="309" y="373"/>
                  </a:lnTo>
                  <a:lnTo>
                    <a:pt x="266" y="374"/>
                  </a:lnTo>
                  <a:lnTo>
                    <a:pt x="125" y="374"/>
                  </a:lnTo>
                  <a:lnTo>
                    <a:pt x="125"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5" name="Freeform 10"/>
            <p:cNvSpPr>
              <a:spLocks/>
            </p:cNvSpPr>
            <p:nvPr userDrawn="1"/>
          </p:nvSpPr>
          <p:spPr bwMode="auto">
            <a:xfrm>
              <a:off x="1747674" y="6361572"/>
              <a:ext cx="104245" cy="135779"/>
            </a:xfrm>
            <a:custGeom>
              <a:avLst/>
              <a:gdLst>
                <a:gd name="T0" fmla="*/ 0 w 400"/>
                <a:gd name="T1" fmla="*/ 0 h 521"/>
                <a:gd name="T2" fmla="*/ 400 w 400"/>
                <a:gd name="T3" fmla="*/ 0 h 521"/>
                <a:gd name="T4" fmla="*/ 400 w 400"/>
                <a:gd name="T5" fmla="*/ 103 h 521"/>
                <a:gd name="T6" fmla="*/ 124 w 400"/>
                <a:gd name="T7" fmla="*/ 103 h 521"/>
                <a:gd name="T8" fmla="*/ 124 w 400"/>
                <a:gd name="T9" fmla="*/ 204 h 521"/>
                <a:gd name="T10" fmla="*/ 382 w 400"/>
                <a:gd name="T11" fmla="*/ 204 h 521"/>
                <a:gd name="T12" fmla="*/ 382 w 400"/>
                <a:gd name="T13" fmla="*/ 307 h 521"/>
                <a:gd name="T14" fmla="*/ 124 w 400"/>
                <a:gd name="T15" fmla="*/ 307 h 521"/>
                <a:gd name="T16" fmla="*/ 124 w 400"/>
                <a:gd name="T17" fmla="*/ 420 h 521"/>
                <a:gd name="T18" fmla="*/ 400 w 400"/>
                <a:gd name="T19" fmla="*/ 420 h 521"/>
                <a:gd name="T20" fmla="*/ 400 w 400"/>
                <a:gd name="T21" fmla="*/ 521 h 521"/>
                <a:gd name="T22" fmla="*/ 0 w 400"/>
                <a:gd name="T23" fmla="*/ 521 h 521"/>
                <a:gd name="T24" fmla="*/ 0 w 400"/>
                <a:gd name="T25"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521">
                  <a:moveTo>
                    <a:pt x="0" y="0"/>
                  </a:moveTo>
                  <a:lnTo>
                    <a:pt x="400" y="0"/>
                  </a:lnTo>
                  <a:lnTo>
                    <a:pt x="400" y="103"/>
                  </a:lnTo>
                  <a:lnTo>
                    <a:pt x="124" y="103"/>
                  </a:lnTo>
                  <a:lnTo>
                    <a:pt x="124" y="204"/>
                  </a:lnTo>
                  <a:lnTo>
                    <a:pt x="382" y="204"/>
                  </a:lnTo>
                  <a:lnTo>
                    <a:pt x="382" y="307"/>
                  </a:lnTo>
                  <a:lnTo>
                    <a:pt x="124" y="307"/>
                  </a:lnTo>
                  <a:lnTo>
                    <a:pt x="124" y="420"/>
                  </a:lnTo>
                  <a:lnTo>
                    <a:pt x="400" y="420"/>
                  </a:lnTo>
                  <a:lnTo>
                    <a:pt x="400"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6" name="Freeform 11"/>
            <p:cNvSpPr>
              <a:spLocks noEditPoints="1"/>
            </p:cNvSpPr>
            <p:nvPr userDrawn="1"/>
          </p:nvSpPr>
          <p:spPr bwMode="auto">
            <a:xfrm>
              <a:off x="1933752" y="6361572"/>
              <a:ext cx="133173" cy="135779"/>
            </a:xfrm>
            <a:custGeom>
              <a:avLst/>
              <a:gdLst>
                <a:gd name="T0" fmla="*/ 124 w 511"/>
                <a:gd name="T1" fmla="*/ 101 h 521"/>
                <a:gd name="T2" fmla="*/ 124 w 511"/>
                <a:gd name="T3" fmla="*/ 270 h 521"/>
                <a:gd name="T4" fmla="*/ 276 w 511"/>
                <a:gd name="T5" fmla="*/ 270 h 521"/>
                <a:gd name="T6" fmla="*/ 296 w 511"/>
                <a:gd name="T7" fmla="*/ 268 h 521"/>
                <a:gd name="T8" fmla="*/ 313 w 511"/>
                <a:gd name="T9" fmla="*/ 264 h 521"/>
                <a:gd name="T10" fmla="*/ 325 w 511"/>
                <a:gd name="T11" fmla="*/ 256 h 521"/>
                <a:gd name="T12" fmla="*/ 333 w 511"/>
                <a:gd name="T13" fmla="*/ 246 h 521"/>
                <a:gd name="T14" fmla="*/ 338 w 511"/>
                <a:gd name="T15" fmla="*/ 231 h 521"/>
                <a:gd name="T16" fmla="*/ 339 w 511"/>
                <a:gd name="T17" fmla="*/ 214 h 521"/>
                <a:gd name="T18" fmla="*/ 339 w 511"/>
                <a:gd name="T19" fmla="*/ 153 h 521"/>
                <a:gd name="T20" fmla="*/ 338 w 511"/>
                <a:gd name="T21" fmla="*/ 133 h 521"/>
                <a:gd name="T22" fmla="*/ 330 w 511"/>
                <a:gd name="T23" fmla="*/ 119 h 521"/>
                <a:gd name="T24" fmla="*/ 319 w 511"/>
                <a:gd name="T25" fmla="*/ 109 h 521"/>
                <a:gd name="T26" fmla="*/ 302 w 511"/>
                <a:gd name="T27" fmla="*/ 103 h 521"/>
                <a:gd name="T28" fmla="*/ 279 w 511"/>
                <a:gd name="T29" fmla="*/ 101 h 521"/>
                <a:gd name="T30" fmla="*/ 124 w 511"/>
                <a:gd name="T31" fmla="*/ 101 h 521"/>
                <a:gd name="T32" fmla="*/ 0 w 511"/>
                <a:gd name="T33" fmla="*/ 0 h 521"/>
                <a:gd name="T34" fmla="*/ 279 w 511"/>
                <a:gd name="T35" fmla="*/ 0 h 521"/>
                <a:gd name="T36" fmla="*/ 320 w 511"/>
                <a:gd name="T37" fmla="*/ 1 h 521"/>
                <a:gd name="T38" fmla="*/ 358 w 511"/>
                <a:gd name="T39" fmla="*/ 9 h 521"/>
                <a:gd name="T40" fmla="*/ 387 w 511"/>
                <a:gd name="T41" fmla="*/ 17 h 521"/>
                <a:gd name="T42" fmla="*/ 412 w 511"/>
                <a:gd name="T43" fmla="*/ 31 h 521"/>
                <a:gd name="T44" fmla="*/ 430 w 511"/>
                <a:gd name="T45" fmla="*/ 47 h 521"/>
                <a:gd name="T46" fmla="*/ 444 w 511"/>
                <a:gd name="T47" fmla="*/ 67 h 521"/>
                <a:gd name="T48" fmla="*/ 453 w 511"/>
                <a:gd name="T49" fmla="*/ 91 h 521"/>
                <a:gd name="T50" fmla="*/ 459 w 511"/>
                <a:gd name="T51" fmla="*/ 117 h 521"/>
                <a:gd name="T52" fmla="*/ 460 w 511"/>
                <a:gd name="T53" fmla="*/ 147 h 521"/>
                <a:gd name="T54" fmla="*/ 460 w 511"/>
                <a:gd name="T55" fmla="*/ 221 h 521"/>
                <a:gd name="T56" fmla="*/ 459 w 511"/>
                <a:gd name="T57" fmla="*/ 254 h 521"/>
                <a:gd name="T58" fmla="*/ 452 w 511"/>
                <a:gd name="T59" fmla="*/ 281 h 521"/>
                <a:gd name="T60" fmla="*/ 439 w 511"/>
                <a:gd name="T61" fmla="*/ 306 h 521"/>
                <a:gd name="T62" fmla="*/ 419 w 511"/>
                <a:gd name="T63" fmla="*/ 326 h 521"/>
                <a:gd name="T64" fmla="*/ 392 w 511"/>
                <a:gd name="T65" fmla="*/ 344 h 521"/>
                <a:gd name="T66" fmla="*/ 511 w 511"/>
                <a:gd name="T67" fmla="*/ 521 h 521"/>
                <a:gd name="T68" fmla="*/ 370 w 511"/>
                <a:gd name="T69" fmla="*/ 521 h 521"/>
                <a:gd name="T70" fmla="*/ 269 w 511"/>
                <a:gd name="T71" fmla="*/ 368 h 521"/>
                <a:gd name="T72" fmla="*/ 124 w 511"/>
                <a:gd name="T73" fmla="*/ 368 h 521"/>
                <a:gd name="T74" fmla="*/ 124 w 511"/>
                <a:gd name="T75" fmla="*/ 521 h 521"/>
                <a:gd name="T76" fmla="*/ 0 w 511"/>
                <a:gd name="T77" fmla="*/ 521 h 521"/>
                <a:gd name="T78" fmla="*/ 0 w 511"/>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1" h="521">
                  <a:moveTo>
                    <a:pt x="124" y="101"/>
                  </a:moveTo>
                  <a:lnTo>
                    <a:pt x="124" y="270"/>
                  </a:lnTo>
                  <a:lnTo>
                    <a:pt x="276" y="270"/>
                  </a:lnTo>
                  <a:lnTo>
                    <a:pt x="296" y="268"/>
                  </a:lnTo>
                  <a:lnTo>
                    <a:pt x="313" y="264"/>
                  </a:lnTo>
                  <a:lnTo>
                    <a:pt x="325" y="256"/>
                  </a:lnTo>
                  <a:lnTo>
                    <a:pt x="333" y="246"/>
                  </a:lnTo>
                  <a:lnTo>
                    <a:pt x="338" y="231"/>
                  </a:lnTo>
                  <a:lnTo>
                    <a:pt x="339" y="214"/>
                  </a:lnTo>
                  <a:lnTo>
                    <a:pt x="339" y="153"/>
                  </a:lnTo>
                  <a:lnTo>
                    <a:pt x="338" y="133"/>
                  </a:lnTo>
                  <a:lnTo>
                    <a:pt x="330" y="119"/>
                  </a:lnTo>
                  <a:lnTo>
                    <a:pt x="319" y="109"/>
                  </a:lnTo>
                  <a:lnTo>
                    <a:pt x="302" y="103"/>
                  </a:lnTo>
                  <a:lnTo>
                    <a:pt x="279" y="101"/>
                  </a:lnTo>
                  <a:lnTo>
                    <a:pt x="124" y="101"/>
                  </a:lnTo>
                  <a:close/>
                  <a:moveTo>
                    <a:pt x="0" y="0"/>
                  </a:moveTo>
                  <a:lnTo>
                    <a:pt x="279" y="0"/>
                  </a:lnTo>
                  <a:lnTo>
                    <a:pt x="320" y="1"/>
                  </a:lnTo>
                  <a:lnTo>
                    <a:pt x="358" y="9"/>
                  </a:lnTo>
                  <a:lnTo>
                    <a:pt x="387" y="17"/>
                  </a:lnTo>
                  <a:lnTo>
                    <a:pt x="412" y="31"/>
                  </a:lnTo>
                  <a:lnTo>
                    <a:pt x="430" y="47"/>
                  </a:lnTo>
                  <a:lnTo>
                    <a:pt x="444" y="67"/>
                  </a:lnTo>
                  <a:lnTo>
                    <a:pt x="453" y="91"/>
                  </a:lnTo>
                  <a:lnTo>
                    <a:pt x="459" y="117"/>
                  </a:lnTo>
                  <a:lnTo>
                    <a:pt x="460" y="147"/>
                  </a:lnTo>
                  <a:lnTo>
                    <a:pt x="460" y="221"/>
                  </a:lnTo>
                  <a:lnTo>
                    <a:pt x="459" y="254"/>
                  </a:lnTo>
                  <a:lnTo>
                    <a:pt x="452" y="281"/>
                  </a:lnTo>
                  <a:lnTo>
                    <a:pt x="439" y="306"/>
                  </a:lnTo>
                  <a:lnTo>
                    <a:pt x="419" y="326"/>
                  </a:lnTo>
                  <a:lnTo>
                    <a:pt x="392" y="344"/>
                  </a:lnTo>
                  <a:lnTo>
                    <a:pt x="511" y="521"/>
                  </a:lnTo>
                  <a:lnTo>
                    <a:pt x="370" y="521"/>
                  </a:lnTo>
                  <a:lnTo>
                    <a:pt x="269" y="368"/>
                  </a:lnTo>
                  <a:lnTo>
                    <a:pt x="124" y="368"/>
                  </a:lnTo>
                  <a:lnTo>
                    <a:pt x="124"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4842782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Only">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930673" y="1447801"/>
            <a:ext cx="7332795" cy="3035300"/>
          </a:xfrm>
          <a:prstGeom prst="rect">
            <a:avLst/>
          </a:prstGeom>
        </p:spPr>
        <p:txBody>
          <a:bodyPr vert="horz" anchor="ctr" anchorCtr="1"/>
          <a:lstStyle>
            <a:lvl1pPr marL="0" indent="0">
              <a:buFontTx/>
              <a:buNone/>
              <a:defRPr sz="1500"/>
            </a:lvl1pPr>
          </a:lstStyle>
          <a:p>
            <a:endParaRPr lang="en-US"/>
          </a:p>
        </p:txBody>
      </p:sp>
      <p:sp>
        <p:nvSpPr>
          <p:cNvPr id="6" name="Slide Number Placeholder 5"/>
          <p:cNvSpPr>
            <a:spLocks noGrp="1"/>
          </p:cNvSpPr>
          <p:nvPr>
            <p:ph type="sldNum" sz="quarter" idx="4"/>
          </p:nvPr>
        </p:nvSpPr>
        <p:spPr>
          <a:xfrm>
            <a:off x="7881409" y="4758703"/>
            <a:ext cx="466725" cy="273844"/>
          </a:xfrm>
          <a:prstGeom prst="rect">
            <a:avLst/>
          </a:prstGeom>
        </p:spPr>
        <p:txBody>
          <a:bodyPr bIns="0"/>
          <a:lstStyle>
            <a:lvl1pPr algn="r">
              <a:defRPr sz="900" b="1" i="0"/>
            </a:lvl1pPr>
          </a:lstStyle>
          <a:p>
            <a:fld id="{532E5815-A8B8-3248-99F0-470F41FB048B}" type="slidenum">
              <a:rPr lang="en-US" smtClean="0"/>
              <a:pPr/>
              <a:t>‹#›</a:t>
            </a:fld>
            <a:endParaRPr lang="en-US"/>
          </a:p>
        </p:txBody>
      </p:sp>
      <p:sp>
        <p:nvSpPr>
          <p:cNvPr id="9" name="Title 1"/>
          <p:cNvSpPr>
            <a:spLocks noGrp="1"/>
          </p:cNvSpPr>
          <p:nvPr>
            <p:ph type="title" hasCustomPrompt="1"/>
          </p:nvPr>
        </p:nvSpPr>
        <p:spPr>
          <a:xfrm>
            <a:off x="930672" y="35399"/>
            <a:ext cx="7766050" cy="857250"/>
          </a:xfrm>
        </p:spPr>
        <p:txBody>
          <a:bodyPr lIns="0">
            <a:normAutofit/>
          </a:bodyPr>
          <a:lstStyle>
            <a:lvl1pPr algn="l">
              <a:defRPr sz="2625" b="1" i="0">
                <a:latin typeface="Arial"/>
              </a:defRPr>
            </a:lvl1pPr>
          </a:lstStyle>
          <a:p>
            <a:r>
              <a:rPr lang="en-US"/>
              <a:t>Large Picture</a:t>
            </a:r>
          </a:p>
        </p:txBody>
      </p:sp>
      <p:sp>
        <p:nvSpPr>
          <p:cNvPr id="3" name="Footer Placeholder 2"/>
          <p:cNvSpPr>
            <a:spLocks noGrp="1"/>
          </p:cNvSpPr>
          <p:nvPr>
            <p:ph type="ftr" sz="quarter" idx="12"/>
          </p:nvPr>
        </p:nvSpPr>
        <p:spPr/>
        <p:txBody>
          <a:bodyPr/>
          <a:lstStyle/>
          <a:p>
            <a:r>
              <a:rPr lang="en-US"/>
              <a:t>footer</a:t>
            </a:r>
          </a:p>
        </p:txBody>
      </p:sp>
      <p:cxnSp>
        <p:nvCxnSpPr>
          <p:cNvPr id="8" name="Straight Connector 7"/>
          <p:cNvCxnSpPr/>
          <p:nvPr userDrawn="1"/>
        </p:nvCxnSpPr>
        <p:spPr>
          <a:xfrm>
            <a:off x="0" y="722028"/>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userDrawn="1"/>
        </p:nvGrpSpPr>
        <p:grpSpPr>
          <a:xfrm>
            <a:off x="920751" y="4771180"/>
            <a:ext cx="1146175" cy="101834"/>
            <a:chOff x="920750" y="6361572"/>
            <a:chExt cx="1146175" cy="135779"/>
          </a:xfrm>
        </p:grpSpPr>
        <p:sp>
          <p:nvSpPr>
            <p:cNvPr id="11" name="Freeform 6"/>
            <p:cNvSpPr>
              <a:spLocks noEditPoints="1"/>
            </p:cNvSpPr>
            <p:nvPr userDrawn="1"/>
          </p:nvSpPr>
          <p:spPr bwMode="auto">
            <a:xfrm>
              <a:off x="920750" y="6361572"/>
              <a:ext cx="119882" cy="135779"/>
            </a:xfrm>
            <a:custGeom>
              <a:avLst/>
              <a:gdLst>
                <a:gd name="T0" fmla="*/ 124 w 460"/>
                <a:gd name="T1" fmla="*/ 106 h 521"/>
                <a:gd name="T2" fmla="*/ 124 w 460"/>
                <a:gd name="T3" fmla="*/ 415 h 521"/>
                <a:gd name="T4" fmla="*/ 260 w 460"/>
                <a:gd name="T5" fmla="*/ 415 h 521"/>
                <a:gd name="T6" fmla="*/ 286 w 460"/>
                <a:gd name="T7" fmla="*/ 414 h 521"/>
                <a:gd name="T8" fmla="*/ 306 w 460"/>
                <a:gd name="T9" fmla="*/ 408 h 521"/>
                <a:gd name="T10" fmla="*/ 320 w 460"/>
                <a:gd name="T11" fmla="*/ 400 h 521"/>
                <a:gd name="T12" fmla="*/ 330 w 460"/>
                <a:gd name="T13" fmla="*/ 385 h 521"/>
                <a:gd name="T14" fmla="*/ 336 w 460"/>
                <a:gd name="T15" fmla="*/ 368 h 521"/>
                <a:gd name="T16" fmla="*/ 337 w 460"/>
                <a:gd name="T17" fmla="*/ 346 h 521"/>
                <a:gd name="T18" fmla="*/ 337 w 460"/>
                <a:gd name="T19" fmla="*/ 176 h 521"/>
                <a:gd name="T20" fmla="*/ 336 w 460"/>
                <a:gd name="T21" fmla="*/ 154 h 521"/>
                <a:gd name="T22" fmla="*/ 330 w 460"/>
                <a:gd name="T23" fmla="*/ 136 h 521"/>
                <a:gd name="T24" fmla="*/ 320 w 460"/>
                <a:gd name="T25" fmla="*/ 123 h 521"/>
                <a:gd name="T26" fmla="*/ 306 w 460"/>
                <a:gd name="T27" fmla="*/ 113 h 521"/>
                <a:gd name="T28" fmla="*/ 286 w 460"/>
                <a:gd name="T29" fmla="*/ 107 h 521"/>
                <a:gd name="T30" fmla="*/ 260 w 460"/>
                <a:gd name="T31" fmla="*/ 106 h 521"/>
                <a:gd name="T32" fmla="*/ 124 w 460"/>
                <a:gd name="T33" fmla="*/ 106 h 521"/>
                <a:gd name="T34" fmla="*/ 0 w 460"/>
                <a:gd name="T35" fmla="*/ 0 h 521"/>
                <a:gd name="T36" fmla="*/ 268 w 460"/>
                <a:gd name="T37" fmla="*/ 0 h 521"/>
                <a:gd name="T38" fmla="*/ 307 w 460"/>
                <a:gd name="T39" fmla="*/ 1 h 521"/>
                <a:gd name="T40" fmla="*/ 342 w 460"/>
                <a:gd name="T41" fmla="*/ 7 h 521"/>
                <a:gd name="T42" fmla="*/ 370 w 460"/>
                <a:gd name="T43" fmla="*/ 16 h 521"/>
                <a:gd name="T44" fmla="*/ 394 w 460"/>
                <a:gd name="T45" fmla="*/ 27 h 521"/>
                <a:gd name="T46" fmla="*/ 414 w 460"/>
                <a:gd name="T47" fmla="*/ 43 h 521"/>
                <a:gd name="T48" fmla="*/ 430 w 460"/>
                <a:gd name="T49" fmla="*/ 60 h 521"/>
                <a:gd name="T50" fmla="*/ 441 w 460"/>
                <a:gd name="T51" fmla="*/ 79 h 521"/>
                <a:gd name="T52" fmla="*/ 450 w 460"/>
                <a:gd name="T53" fmla="*/ 101 h 521"/>
                <a:gd name="T54" fmla="*/ 456 w 460"/>
                <a:gd name="T55" fmla="*/ 124 h 521"/>
                <a:gd name="T56" fmla="*/ 459 w 460"/>
                <a:gd name="T57" fmla="*/ 150 h 521"/>
                <a:gd name="T58" fmla="*/ 460 w 460"/>
                <a:gd name="T59" fmla="*/ 177 h 521"/>
                <a:gd name="T60" fmla="*/ 460 w 460"/>
                <a:gd name="T61" fmla="*/ 346 h 521"/>
                <a:gd name="T62" fmla="*/ 459 w 460"/>
                <a:gd name="T63" fmla="*/ 371 h 521"/>
                <a:gd name="T64" fmla="*/ 456 w 460"/>
                <a:gd name="T65" fmla="*/ 397 h 521"/>
                <a:gd name="T66" fmla="*/ 450 w 460"/>
                <a:gd name="T67" fmla="*/ 421 h 521"/>
                <a:gd name="T68" fmla="*/ 441 w 460"/>
                <a:gd name="T69" fmla="*/ 443 h 521"/>
                <a:gd name="T70" fmla="*/ 430 w 460"/>
                <a:gd name="T71" fmla="*/ 461 h 521"/>
                <a:gd name="T72" fmla="*/ 414 w 460"/>
                <a:gd name="T73" fmla="*/ 480 h 521"/>
                <a:gd name="T74" fmla="*/ 394 w 460"/>
                <a:gd name="T75" fmla="*/ 494 h 521"/>
                <a:gd name="T76" fmla="*/ 370 w 460"/>
                <a:gd name="T77" fmla="*/ 505 h 521"/>
                <a:gd name="T78" fmla="*/ 342 w 460"/>
                <a:gd name="T79" fmla="*/ 514 h 521"/>
                <a:gd name="T80" fmla="*/ 307 w 460"/>
                <a:gd name="T81" fmla="*/ 520 h 521"/>
                <a:gd name="T82" fmla="*/ 268 w 460"/>
                <a:gd name="T83" fmla="*/ 521 h 521"/>
                <a:gd name="T84" fmla="*/ 0 w 460"/>
                <a:gd name="T85" fmla="*/ 521 h 521"/>
                <a:gd name="T86" fmla="*/ 0 w 460"/>
                <a:gd name="T87"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0" h="521">
                  <a:moveTo>
                    <a:pt x="124" y="106"/>
                  </a:moveTo>
                  <a:lnTo>
                    <a:pt x="124" y="415"/>
                  </a:lnTo>
                  <a:lnTo>
                    <a:pt x="260" y="415"/>
                  </a:lnTo>
                  <a:lnTo>
                    <a:pt x="286" y="414"/>
                  </a:lnTo>
                  <a:lnTo>
                    <a:pt x="306" y="408"/>
                  </a:lnTo>
                  <a:lnTo>
                    <a:pt x="320" y="400"/>
                  </a:lnTo>
                  <a:lnTo>
                    <a:pt x="330" y="385"/>
                  </a:lnTo>
                  <a:lnTo>
                    <a:pt x="336" y="368"/>
                  </a:lnTo>
                  <a:lnTo>
                    <a:pt x="337" y="346"/>
                  </a:lnTo>
                  <a:lnTo>
                    <a:pt x="337" y="176"/>
                  </a:lnTo>
                  <a:lnTo>
                    <a:pt x="336" y="154"/>
                  </a:lnTo>
                  <a:lnTo>
                    <a:pt x="330" y="136"/>
                  </a:lnTo>
                  <a:lnTo>
                    <a:pt x="320" y="123"/>
                  </a:lnTo>
                  <a:lnTo>
                    <a:pt x="306" y="113"/>
                  </a:lnTo>
                  <a:lnTo>
                    <a:pt x="286" y="107"/>
                  </a:lnTo>
                  <a:lnTo>
                    <a:pt x="260" y="106"/>
                  </a:lnTo>
                  <a:lnTo>
                    <a:pt x="124" y="106"/>
                  </a:lnTo>
                  <a:close/>
                  <a:moveTo>
                    <a:pt x="0" y="0"/>
                  </a:moveTo>
                  <a:lnTo>
                    <a:pt x="268" y="0"/>
                  </a:lnTo>
                  <a:lnTo>
                    <a:pt x="307" y="1"/>
                  </a:lnTo>
                  <a:lnTo>
                    <a:pt x="342" y="7"/>
                  </a:lnTo>
                  <a:lnTo>
                    <a:pt x="370" y="16"/>
                  </a:lnTo>
                  <a:lnTo>
                    <a:pt x="394" y="27"/>
                  </a:lnTo>
                  <a:lnTo>
                    <a:pt x="414" y="43"/>
                  </a:lnTo>
                  <a:lnTo>
                    <a:pt x="430" y="60"/>
                  </a:lnTo>
                  <a:lnTo>
                    <a:pt x="441" y="79"/>
                  </a:lnTo>
                  <a:lnTo>
                    <a:pt x="450" y="101"/>
                  </a:lnTo>
                  <a:lnTo>
                    <a:pt x="456" y="124"/>
                  </a:lnTo>
                  <a:lnTo>
                    <a:pt x="459" y="150"/>
                  </a:lnTo>
                  <a:lnTo>
                    <a:pt x="460" y="177"/>
                  </a:lnTo>
                  <a:lnTo>
                    <a:pt x="460" y="346"/>
                  </a:lnTo>
                  <a:lnTo>
                    <a:pt x="459" y="371"/>
                  </a:lnTo>
                  <a:lnTo>
                    <a:pt x="456" y="397"/>
                  </a:lnTo>
                  <a:lnTo>
                    <a:pt x="450" y="421"/>
                  </a:lnTo>
                  <a:lnTo>
                    <a:pt x="441" y="443"/>
                  </a:lnTo>
                  <a:lnTo>
                    <a:pt x="430" y="461"/>
                  </a:lnTo>
                  <a:lnTo>
                    <a:pt x="414" y="480"/>
                  </a:lnTo>
                  <a:lnTo>
                    <a:pt x="394" y="494"/>
                  </a:lnTo>
                  <a:lnTo>
                    <a:pt x="370" y="505"/>
                  </a:lnTo>
                  <a:lnTo>
                    <a:pt x="342" y="514"/>
                  </a:lnTo>
                  <a:lnTo>
                    <a:pt x="307" y="520"/>
                  </a:lnTo>
                  <a:lnTo>
                    <a:pt x="268"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2" name="Freeform 7"/>
            <p:cNvSpPr>
              <a:spLocks noEditPoints="1"/>
            </p:cNvSpPr>
            <p:nvPr userDrawn="1"/>
          </p:nvSpPr>
          <p:spPr bwMode="auto">
            <a:xfrm>
              <a:off x="1128980" y="6361572"/>
              <a:ext cx="133694" cy="135779"/>
            </a:xfrm>
            <a:custGeom>
              <a:avLst/>
              <a:gdLst>
                <a:gd name="T0" fmla="*/ 126 w 513"/>
                <a:gd name="T1" fmla="*/ 101 h 521"/>
                <a:gd name="T2" fmla="*/ 126 w 513"/>
                <a:gd name="T3" fmla="*/ 270 h 521"/>
                <a:gd name="T4" fmla="*/ 277 w 513"/>
                <a:gd name="T5" fmla="*/ 270 h 521"/>
                <a:gd name="T6" fmla="*/ 298 w 513"/>
                <a:gd name="T7" fmla="*/ 268 h 521"/>
                <a:gd name="T8" fmla="*/ 314 w 513"/>
                <a:gd name="T9" fmla="*/ 264 h 521"/>
                <a:gd name="T10" fmla="*/ 327 w 513"/>
                <a:gd name="T11" fmla="*/ 256 h 521"/>
                <a:gd name="T12" fmla="*/ 335 w 513"/>
                <a:gd name="T13" fmla="*/ 246 h 521"/>
                <a:gd name="T14" fmla="*/ 339 w 513"/>
                <a:gd name="T15" fmla="*/ 231 h 521"/>
                <a:gd name="T16" fmla="*/ 341 w 513"/>
                <a:gd name="T17" fmla="*/ 214 h 521"/>
                <a:gd name="T18" fmla="*/ 341 w 513"/>
                <a:gd name="T19" fmla="*/ 153 h 521"/>
                <a:gd name="T20" fmla="*/ 339 w 513"/>
                <a:gd name="T21" fmla="*/ 133 h 521"/>
                <a:gd name="T22" fmla="*/ 332 w 513"/>
                <a:gd name="T23" fmla="*/ 119 h 521"/>
                <a:gd name="T24" fmla="*/ 321 w 513"/>
                <a:gd name="T25" fmla="*/ 109 h 521"/>
                <a:gd name="T26" fmla="*/ 304 w 513"/>
                <a:gd name="T27" fmla="*/ 103 h 521"/>
                <a:gd name="T28" fmla="*/ 281 w 513"/>
                <a:gd name="T29" fmla="*/ 101 h 521"/>
                <a:gd name="T30" fmla="*/ 126 w 513"/>
                <a:gd name="T31" fmla="*/ 101 h 521"/>
                <a:gd name="T32" fmla="*/ 0 w 513"/>
                <a:gd name="T33" fmla="*/ 0 h 521"/>
                <a:gd name="T34" fmla="*/ 280 w 513"/>
                <a:gd name="T35" fmla="*/ 0 h 521"/>
                <a:gd name="T36" fmla="*/ 322 w 513"/>
                <a:gd name="T37" fmla="*/ 1 h 521"/>
                <a:gd name="T38" fmla="*/ 358 w 513"/>
                <a:gd name="T39" fmla="*/ 9 h 521"/>
                <a:gd name="T40" fmla="*/ 388 w 513"/>
                <a:gd name="T41" fmla="*/ 17 h 521"/>
                <a:gd name="T42" fmla="*/ 412 w 513"/>
                <a:gd name="T43" fmla="*/ 31 h 521"/>
                <a:gd name="T44" fmla="*/ 431 w 513"/>
                <a:gd name="T45" fmla="*/ 47 h 521"/>
                <a:gd name="T46" fmla="*/ 445 w 513"/>
                <a:gd name="T47" fmla="*/ 67 h 521"/>
                <a:gd name="T48" fmla="*/ 455 w 513"/>
                <a:gd name="T49" fmla="*/ 91 h 521"/>
                <a:gd name="T50" fmla="*/ 461 w 513"/>
                <a:gd name="T51" fmla="*/ 117 h 521"/>
                <a:gd name="T52" fmla="*/ 462 w 513"/>
                <a:gd name="T53" fmla="*/ 147 h 521"/>
                <a:gd name="T54" fmla="*/ 462 w 513"/>
                <a:gd name="T55" fmla="*/ 221 h 521"/>
                <a:gd name="T56" fmla="*/ 461 w 513"/>
                <a:gd name="T57" fmla="*/ 254 h 521"/>
                <a:gd name="T58" fmla="*/ 453 w 513"/>
                <a:gd name="T59" fmla="*/ 281 h 521"/>
                <a:gd name="T60" fmla="*/ 441 w 513"/>
                <a:gd name="T61" fmla="*/ 306 h 521"/>
                <a:gd name="T62" fmla="*/ 421 w 513"/>
                <a:gd name="T63" fmla="*/ 326 h 521"/>
                <a:gd name="T64" fmla="*/ 394 w 513"/>
                <a:gd name="T65" fmla="*/ 344 h 521"/>
                <a:gd name="T66" fmla="*/ 513 w 513"/>
                <a:gd name="T67" fmla="*/ 521 h 521"/>
                <a:gd name="T68" fmla="*/ 372 w 513"/>
                <a:gd name="T69" fmla="*/ 521 h 521"/>
                <a:gd name="T70" fmla="*/ 270 w 513"/>
                <a:gd name="T71" fmla="*/ 368 h 521"/>
                <a:gd name="T72" fmla="*/ 126 w 513"/>
                <a:gd name="T73" fmla="*/ 368 h 521"/>
                <a:gd name="T74" fmla="*/ 126 w 513"/>
                <a:gd name="T75" fmla="*/ 521 h 521"/>
                <a:gd name="T76" fmla="*/ 0 w 513"/>
                <a:gd name="T77" fmla="*/ 521 h 521"/>
                <a:gd name="T78" fmla="*/ 0 w 513"/>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3" h="521">
                  <a:moveTo>
                    <a:pt x="126" y="101"/>
                  </a:moveTo>
                  <a:lnTo>
                    <a:pt x="126" y="270"/>
                  </a:lnTo>
                  <a:lnTo>
                    <a:pt x="277" y="270"/>
                  </a:lnTo>
                  <a:lnTo>
                    <a:pt x="298" y="268"/>
                  </a:lnTo>
                  <a:lnTo>
                    <a:pt x="314" y="264"/>
                  </a:lnTo>
                  <a:lnTo>
                    <a:pt x="327" y="256"/>
                  </a:lnTo>
                  <a:lnTo>
                    <a:pt x="335" y="246"/>
                  </a:lnTo>
                  <a:lnTo>
                    <a:pt x="339" y="231"/>
                  </a:lnTo>
                  <a:lnTo>
                    <a:pt x="341" y="214"/>
                  </a:lnTo>
                  <a:lnTo>
                    <a:pt x="341" y="153"/>
                  </a:lnTo>
                  <a:lnTo>
                    <a:pt x="339" y="133"/>
                  </a:lnTo>
                  <a:lnTo>
                    <a:pt x="332" y="119"/>
                  </a:lnTo>
                  <a:lnTo>
                    <a:pt x="321" y="109"/>
                  </a:lnTo>
                  <a:lnTo>
                    <a:pt x="304" y="103"/>
                  </a:lnTo>
                  <a:lnTo>
                    <a:pt x="281" y="101"/>
                  </a:lnTo>
                  <a:lnTo>
                    <a:pt x="126" y="101"/>
                  </a:lnTo>
                  <a:close/>
                  <a:moveTo>
                    <a:pt x="0" y="0"/>
                  </a:moveTo>
                  <a:lnTo>
                    <a:pt x="280" y="0"/>
                  </a:lnTo>
                  <a:lnTo>
                    <a:pt x="322" y="1"/>
                  </a:lnTo>
                  <a:lnTo>
                    <a:pt x="358" y="9"/>
                  </a:lnTo>
                  <a:lnTo>
                    <a:pt x="388" y="17"/>
                  </a:lnTo>
                  <a:lnTo>
                    <a:pt x="412" y="31"/>
                  </a:lnTo>
                  <a:lnTo>
                    <a:pt x="431" y="47"/>
                  </a:lnTo>
                  <a:lnTo>
                    <a:pt x="445" y="67"/>
                  </a:lnTo>
                  <a:lnTo>
                    <a:pt x="455" y="91"/>
                  </a:lnTo>
                  <a:lnTo>
                    <a:pt x="461" y="117"/>
                  </a:lnTo>
                  <a:lnTo>
                    <a:pt x="462" y="147"/>
                  </a:lnTo>
                  <a:lnTo>
                    <a:pt x="462" y="221"/>
                  </a:lnTo>
                  <a:lnTo>
                    <a:pt x="461" y="254"/>
                  </a:lnTo>
                  <a:lnTo>
                    <a:pt x="453" y="281"/>
                  </a:lnTo>
                  <a:lnTo>
                    <a:pt x="441" y="306"/>
                  </a:lnTo>
                  <a:lnTo>
                    <a:pt x="421" y="326"/>
                  </a:lnTo>
                  <a:lnTo>
                    <a:pt x="394" y="344"/>
                  </a:lnTo>
                  <a:lnTo>
                    <a:pt x="513" y="521"/>
                  </a:lnTo>
                  <a:lnTo>
                    <a:pt x="372" y="521"/>
                  </a:lnTo>
                  <a:lnTo>
                    <a:pt x="270" y="368"/>
                  </a:lnTo>
                  <a:lnTo>
                    <a:pt x="126" y="368"/>
                  </a:lnTo>
                  <a:lnTo>
                    <a:pt x="126"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3" name="Freeform 8"/>
            <p:cNvSpPr>
              <a:spLocks/>
            </p:cNvSpPr>
            <p:nvPr userDrawn="1"/>
          </p:nvSpPr>
          <p:spPr bwMode="auto">
            <a:xfrm>
              <a:off x="1333039" y="6361572"/>
              <a:ext cx="144379" cy="135779"/>
            </a:xfrm>
            <a:custGeom>
              <a:avLst/>
              <a:gdLst>
                <a:gd name="T0" fmla="*/ 199 w 554"/>
                <a:gd name="T1" fmla="*/ 0 h 521"/>
                <a:gd name="T2" fmla="*/ 355 w 554"/>
                <a:gd name="T3" fmla="*/ 0 h 521"/>
                <a:gd name="T4" fmla="*/ 554 w 554"/>
                <a:gd name="T5" fmla="*/ 521 h 521"/>
                <a:gd name="T6" fmla="*/ 429 w 554"/>
                <a:gd name="T7" fmla="*/ 521 h 521"/>
                <a:gd name="T8" fmla="*/ 276 w 554"/>
                <a:gd name="T9" fmla="*/ 111 h 521"/>
                <a:gd name="T10" fmla="*/ 125 w 554"/>
                <a:gd name="T11" fmla="*/ 521 h 521"/>
                <a:gd name="T12" fmla="*/ 0 w 554"/>
                <a:gd name="T13" fmla="*/ 521 h 521"/>
                <a:gd name="T14" fmla="*/ 199 w 554"/>
                <a:gd name="T15" fmla="*/ 0 h 5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4" h="521">
                  <a:moveTo>
                    <a:pt x="199" y="0"/>
                  </a:moveTo>
                  <a:lnTo>
                    <a:pt x="355" y="0"/>
                  </a:lnTo>
                  <a:lnTo>
                    <a:pt x="554" y="521"/>
                  </a:lnTo>
                  <a:lnTo>
                    <a:pt x="429" y="521"/>
                  </a:lnTo>
                  <a:lnTo>
                    <a:pt x="276" y="111"/>
                  </a:lnTo>
                  <a:lnTo>
                    <a:pt x="125" y="521"/>
                  </a:lnTo>
                  <a:lnTo>
                    <a:pt x="0" y="521"/>
                  </a:lnTo>
                  <a:lnTo>
                    <a:pt x="199" y="0"/>
                  </a:lnTo>
                  <a:close/>
                </a:path>
              </a:pathLst>
            </a:custGeom>
            <a:solidFill>
              <a:srgbClr val="FF2302"/>
            </a:solidFill>
            <a:ln w="0">
              <a:solidFill>
                <a:srgbClr val="FF2302"/>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4" name="Freeform 9"/>
            <p:cNvSpPr>
              <a:spLocks noEditPoints="1"/>
            </p:cNvSpPr>
            <p:nvPr userDrawn="1"/>
          </p:nvSpPr>
          <p:spPr bwMode="auto">
            <a:xfrm>
              <a:off x="1550390" y="6361572"/>
              <a:ext cx="118318" cy="135779"/>
            </a:xfrm>
            <a:custGeom>
              <a:avLst/>
              <a:gdLst>
                <a:gd name="T0" fmla="*/ 125 w 454"/>
                <a:gd name="T1" fmla="*/ 101 h 521"/>
                <a:gd name="T2" fmla="*/ 125 w 454"/>
                <a:gd name="T3" fmla="*/ 274 h 521"/>
                <a:gd name="T4" fmla="*/ 268 w 454"/>
                <a:gd name="T5" fmla="*/ 274 h 521"/>
                <a:gd name="T6" fmla="*/ 292 w 454"/>
                <a:gd name="T7" fmla="*/ 271 h 521"/>
                <a:gd name="T8" fmla="*/ 310 w 454"/>
                <a:gd name="T9" fmla="*/ 266 h 521"/>
                <a:gd name="T10" fmla="*/ 322 w 454"/>
                <a:gd name="T11" fmla="*/ 256 h 521"/>
                <a:gd name="T12" fmla="*/ 329 w 454"/>
                <a:gd name="T13" fmla="*/ 240 h 521"/>
                <a:gd name="T14" fmla="*/ 332 w 454"/>
                <a:gd name="T15" fmla="*/ 221 h 521"/>
                <a:gd name="T16" fmla="*/ 332 w 454"/>
                <a:gd name="T17" fmla="*/ 153 h 521"/>
                <a:gd name="T18" fmla="*/ 329 w 454"/>
                <a:gd name="T19" fmla="*/ 134 h 521"/>
                <a:gd name="T20" fmla="*/ 322 w 454"/>
                <a:gd name="T21" fmla="*/ 120 h 521"/>
                <a:gd name="T22" fmla="*/ 310 w 454"/>
                <a:gd name="T23" fmla="*/ 109 h 521"/>
                <a:gd name="T24" fmla="*/ 292 w 454"/>
                <a:gd name="T25" fmla="*/ 103 h 521"/>
                <a:gd name="T26" fmla="*/ 268 w 454"/>
                <a:gd name="T27" fmla="*/ 101 h 521"/>
                <a:gd name="T28" fmla="*/ 125 w 454"/>
                <a:gd name="T29" fmla="*/ 101 h 521"/>
                <a:gd name="T30" fmla="*/ 0 w 454"/>
                <a:gd name="T31" fmla="*/ 0 h 521"/>
                <a:gd name="T32" fmla="*/ 272 w 454"/>
                <a:gd name="T33" fmla="*/ 0 h 521"/>
                <a:gd name="T34" fmla="*/ 315 w 454"/>
                <a:gd name="T35" fmla="*/ 1 h 521"/>
                <a:gd name="T36" fmla="*/ 350 w 454"/>
                <a:gd name="T37" fmla="*/ 9 h 521"/>
                <a:gd name="T38" fmla="*/ 380 w 454"/>
                <a:gd name="T39" fmla="*/ 17 h 521"/>
                <a:gd name="T40" fmla="*/ 404 w 454"/>
                <a:gd name="T41" fmla="*/ 31 h 521"/>
                <a:gd name="T42" fmla="*/ 424 w 454"/>
                <a:gd name="T43" fmla="*/ 47 h 521"/>
                <a:gd name="T44" fmla="*/ 437 w 454"/>
                <a:gd name="T45" fmla="*/ 67 h 521"/>
                <a:gd name="T46" fmla="*/ 447 w 454"/>
                <a:gd name="T47" fmla="*/ 91 h 521"/>
                <a:gd name="T48" fmla="*/ 453 w 454"/>
                <a:gd name="T49" fmla="*/ 117 h 521"/>
                <a:gd name="T50" fmla="*/ 454 w 454"/>
                <a:gd name="T51" fmla="*/ 147 h 521"/>
                <a:gd name="T52" fmla="*/ 454 w 454"/>
                <a:gd name="T53" fmla="*/ 227 h 521"/>
                <a:gd name="T54" fmla="*/ 453 w 454"/>
                <a:gd name="T55" fmla="*/ 256 h 521"/>
                <a:gd name="T56" fmla="*/ 446 w 454"/>
                <a:gd name="T57" fmla="*/ 283 h 521"/>
                <a:gd name="T58" fmla="*/ 436 w 454"/>
                <a:gd name="T59" fmla="*/ 307 h 521"/>
                <a:gd name="T60" fmla="*/ 422 w 454"/>
                <a:gd name="T61" fmla="*/ 327 h 521"/>
                <a:gd name="T62" fmla="*/ 402 w 454"/>
                <a:gd name="T63" fmla="*/ 344 h 521"/>
                <a:gd name="T64" fmla="*/ 376 w 454"/>
                <a:gd name="T65" fmla="*/ 357 h 521"/>
                <a:gd name="T66" fmla="*/ 346 w 454"/>
                <a:gd name="T67" fmla="*/ 367 h 521"/>
                <a:gd name="T68" fmla="*/ 309 w 454"/>
                <a:gd name="T69" fmla="*/ 373 h 521"/>
                <a:gd name="T70" fmla="*/ 266 w 454"/>
                <a:gd name="T71" fmla="*/ 374 h 521"/>
                <a:gd name="T72" fmla="*/ 125 w 454"/>
                <a:gd name="T73" fmla="*/ 374 h 521"/>
                <a:gd name="T74" fmla="*/ 125 w 454"/>
                <a:gd name="T75" fmla="*/ 521 h 521"/>
                <a:gd name="T76" fmla="*/ 0 w 454"/>
                <a:gd name="T77" fmla="*/ 521 h 521"/>
                <a:gd name="T78" fmla="*/ 0 w 454"/>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4" h="521">
                  <a:moveTo>
                    <a:pt x="125" y="101"/>
                  </a:moveTo>
                  <a:lnTo>
                    <a:pt x="125" y="274"/>
                  </a:lnTo>
                  <a:lnTo>
                    <a:pt x="268" y="274"/>
                  </a:lnTo>
                  <a:lnTo>
                    <a:pt x="292" y="271"/>
                  </a:lnTo>
                  <a:lnTo>
                    <a:pt x="310" y="266"/>
                  </a:lnTo>
                  <a:lnTo>
                    <a:pt x="322" y="256"/>
                  </a:lnTo>
                  <a:lnTo>
                    <a:pt x="329" y="240"/>
                  </a:lnTo>
                  <a:lnTo>
                    <a:pt x="332" y="221"/>
                  </a:lnTo>
                  <a:lnTo>
                    <a:pt x="332" y="153"/>
                  </a:lnTo>
                  <a:lnTo>
                    <a:pt x="329" y="134"/>
                  </a:lnTo>
                  <a:lnTo>
                    <a:pt x="322" y="120"/>
                  </a:lnTo>
                  <a:lnTo>
                    <a:pt x="310" y="109"/>
                  </a:lnTo>
                  <a:lnTo>
                    <a:pt x="292" y="103"/>
                  </a:lnTo>
                  <a:lnTo>
                    <a:pt x="268" y="101"/>
                  </a:lnTo>
                  <a:lnTo>
                    <a:pt x="125" y="101"/>
                  </a:lnTo>
                  <a:close/>
                  <a:moveTo>
                    <a:pt x="0" y="0"/>
                  </a:moveTo>
                  <a:lnTo>
                    <a:pt x="272" y="0"/>
                  </a:lnTo>
                  <a:lnTo>
                    <a:pt x="315" y="1"/>
                  </a:lnTo>
                  <a:lnTo>
                    <a:pt x="350" y="9"/>
                  </a:lnTo>
                  <a:lnTo>
                    <a:pt x="380" y="17"/>
                  </a:lnTo>
                  <a:lnTo>
                    <a:pt x="404" y="31"/>
                  </a:lnTo>
                  <a:lnTo>
                    <a:pt x="424" y="47"/>
                  </a:lnTo>
                  <a:lnTo>
                    <a:pt x="437" y="67"/>
                  </a:lnTo>
                  <a:lnTo>
                    <a:pt x="447" y="91"/>
                  </a:lnTo>
                  <a:lnTo>
                    <a:pt x="453" y="117"/>
                  </a:lnTo>
                  <a:lnTo>
                    <a:pt x="454" y="147"/>
                  </a:lnTo>
                  <a:lnTo>
                    <a:pt x="454" y="227"/>
                  </a:lnTo>
                  <a:lnTo>
                    <a:pt x="453" y="256"/>
                  </a:lnTo>
                  <a:lnTo>
                    <a:pt x="446" y="283"/>
                  </a:lnTo>
                  <a:lnTo>
                    <a:pt x="436" y="307"/>
                  </a:lnTo>
                  <a:lnTo>
                    <a:pt x="422" y="327"/>
                  </a:lnTo>
                  <a:lnTo>
                    <a:pt x="402" y="344"/>
                  </a:lnTo>
                  <a:lnTo>
                    <a:pt x="376" y="357"/>
                  </a:lnTo>
                  <a:lnTo>
                    <a:pt x="346" y="367"/>
                  </a:lnTo>
                  <a:lnTo>
                    <a:pt x="309" y="373"/>
                  </a:lnTo>
                  <a:lnTo>
                    <a:pt x="266" y="374"/>
                  </a:lnTo>
                  <a:lnTo>
                    <a:pt x="125" y="374"/>
                  </a:lnTo>
                  <a:lnTo>
                    <a:pt x="125"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5" name="Freeform 10"/>
            <p:cNvSpPr>
              <a:spLocks/>
            </p:cNvSpPr>
            <p:nvPr userDrawn="1"/>
          </p:nvSpPr>
          <p:spPr bwMode="auto">
            <a:xfrm>
              <a:off x="1747674" y="6361572"/>
              <a:ext cx="104245" cy="135779"/>
            </a:xfrm>
            <a:custGeom>
              <a:avLst/>
              <a:gdLst>
                <a:gd name="T0" fmla="*/ 0 w 400"/>
                <a:gd name="T1" fmla="*/ 0 h 521"/>
                <a:gd name="T2" fmla="*/ 400 w 400"/>
                <a:gd name="T3" fmla="*/ 0 h 521"/>
                <a:gd name="T4" fmla="*/ 400 w 400"/>
                <a:gd name="T5" fmla="*/ 103 h 521"/>
                <a:gd name="T6" fmla="*/ 124 w 400"/>
                <a:gd name="T7" fmla="*/ 103 h 521"/>
                <a:gd name="T8" fmla="*/ 124 w 400"/>
                <a:gd name="T9" fmla="*/ 204 h 521"/>
                <a:gd name="T10" fmla="*/ 382 w 400"/>
                <a:gd name="T11" fmla="*/ 204 h 521"/>
                <a:gd name="T12" fmla="*/ 382 w 400"/>
                <a:gd name="T13" fmla="*/ 307 h 521"/>
                <a:gd name="T14" fmla="*/ 124 w 400"/>
                <a:gd name="T15" fmla="*/ 307 h 521"/>
                <a:gd name="T16" fmla="*/ 124 w 400"/>
                <a:gd name="T17" fmla="*/ 420 h 521"/>
                <a:gd name="T18" fmla="*/ 400 w 400"/>
                <a:gd name="T19" fmla="*/ 420 h 521"/>
                <a:gd name="T20" fmla="*/ 400 w 400"/>
                <a:gd name="T21" fmla="*/ 521 h 521"/>
                <a:gd name="T22" fmla="*/ 0 w 400"/>
                <a:gd name="T23" fmla="*/ 521 h 521"/>
                <a:gd name="T24" fmla="*/ 0 w 400"/>
                <a:gd name="T25"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521">
                  <a:moveTo>
                    <a:pt x="0" y="0"/>
                  </a:moveTo>
                  <a:lnTo>
                    <a:pt x="400" y="0"/>
                  </a:lnTo>
                  <a:lnTo>
                    <a:pt x="400" y="103"/>
                  </a:lnTo>
                  <a:lnTo>
                    <a:pt x="124" y="103"/>
                  </a:lnTo>
                  <a:lnTo>
                    <a:pt x="124" y="204"/>
                  </a:lnTo>
                  <a:lnTo>
                    <a:pt x="382" y="204"/>
                  </a:lnTo>
                  <a:lnTo>
                    <a:pt x="382" y="307"/>
                  </a:lnTo>
                  <a:lnTo>
                    <a:pt x="124" y="307"/>
                  </a:lnTo>
                  <a:lnTo>
                    <a:pt x="124" y="420"/>
                  </a:lnTo>
                  <a:lnTo>
                    <a:pt x="400" y="420"/>
                  </a:lnTo>
                  <a:lnTo>
                    <a:pt x="400"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6" name="Freeform 11"/>
            <p:cNvSpPr>
              <a:spLocks noEditPoints="1"/>
            </p:cNvSpPr>
            <p:nvPr userDrawn="1"/>
          </p:nvSpPr>
          <p:spPr bwMode="auto">
            <a:xfrm>
              <a:off x="1933752" y="6361572"/>
              <a:ext cx="133173" cy="135779"/>
            </a:xfrm>
            <a:custGeom>
              <a:avLst/>
              <a:gdLst>
                <a:gd name="T0" fmla="*/ 124 w 511"/>
                <a:gd name="T1" fmla="*/ 101 h 521"/>
                <a:gd name="T2" fmla="*/ 124 w 511"/>
                <a:gd name="T3" fmla="*/ 270 h 521"/>
                <a:gd name="T4" fmla="*/ 276 w 511"/>
                <a:gd name="T5" fmla="*/ 270 h 521"/>
                <a:gd name="T6" fmla="*/ 296 w 511"/>
                <a:gd name="T7" fmla="*/ 268 h 521"/>
                <a:gd name="T8" fmla="*/ 313 w 511"/>
                <a:gd name="T9" fmla="*/ 264 h 521"/>
                <a:gd name="T10" fmla="*/ 325 w 511"/>
                <a:gd name="T11" fmla="*/ 256 h 521"/>
                <a:gd name="T12" fmla="*/ 333 w 511"/>
                <a:gd name="T13" fmla="*/ 246 h 521"/>
                <a:gd name="T14" fmla="*/ 338 w 511"/>
                <a:gd name="T15" fmla="*/ 231 h 521"/>
                <a:gd name="T16" fmla="*/ 339 w 511"/>
                <a:gd name="T17" fmla="*/ 214 h 521"/>
                <a:gd name="T18" fmla="*/ 339 w 511"/>
                <a:gd name="T19" fmla="*/ 153 h 521"/>
                <a:gd name="T20" fmla="*/ 338 w 511"/>
                <a:gd name="T21" fmla="*/ 133 h 521"/>
                <a:gd name="T22" fmla="*/ 330 w 511"/>
                <a:gd name="T23" fmla="*/ 119 h 521"/>
                <a:gd name="T24" fmla="*/ 319 w 511"/>
                <a:gd name="T25" fmla="*/ 109 h 521"/>
                <a:gd name="T26" fmla="*/ 302 w 511"/>
                <a:gd name="T27" fmla="*/ 103 h 521"/>
                <a:gd name="T28" fmla="*/ 279 w 511"/>
                <a:gd name="T29" fmla="*/ 101 h 521"/>
                <a:gd name="T30" fmla="*/ 124 w 511"/>
                <a:gd name="T31" fmla="*/ 101 h 521"/>
                <a:gd name="T32" fmla="*/ 0 w 511"/>
                <a:gd name="T33" fmla="*/ 0 h 521"/>
                <a:gd name="T34" fmla="*/ 279 w 511"/>
                <a:gd name="T35" fmla="*/ 0 h 521"/>
                <a:gd name="T36" fmla="*/ 320 w 511"/>
                <a:gd name="T37" fmla="*/ 1 h 521"/>
                <a:gd name="T38" fmla="*/ 358 w 511"/>
                <a:gd name="T39" fmla="*/ 9 h 521"/>
                <a:gd name="T40" fmla="*/ 387 w 511"/>
                <a:gd name="T41" fmla="*/ 17 h 521"/>
                <a:gd name="T42" fmla="*/ 412 w 511"/>
                <a:gd name="T43" fmla="*/ 31 h 521"/>
                <a:gd name="T44" fmla="*/ 430 w 511"/>
                <a:gd name="T45" fmla="*/ 47 h 521"/>
                <a:gd name="T46" fmla="*/ 444 w 511"/>
                <a:gd name="T47" fmla="*/ 67 h 521"/>
                <a:gd name="T48" fmla="*/ 453 w 511"/>
                <a:gd name="T49" fmla="*/ 91 h 521"/>
                <a:gd name="T50" fmla="*/ 459 w 511"/>
                <a:gd name="T51" fmla="*/ 117 h 521"/>
                <a:gd name="T52" fmla="*/ 460 w 511"/>
                <a:gd name="T53" fmla="*/ 147 h 521"/>
                <a:gd name="T54" fmla="*/ 460 w 511"/>
                <a:gd name="T55" fmla="*/ 221 h 521"/>
                <a:gd name="T56" fmla="*/ 459 w 511"/>
                <a:gd name="T57" fmla="*/ 254 h 521"/>
                <a:gd name="T58" fmla="*/ 452 w 511"/>
                <a:gd name="T59" fmla="*/ 281 h 521"/>
                <a:gd name="T60" fmla="*/ 439 w 511"/>
                <a:gd name="T61" fmla="*/ 306 h 521"/>
                <a:gd name="T62" fmla="*/ 419 w 511"/>
                <a:gd name="T63" fmla="*/ 326 h 521"/>
                <a:gd name="T64" fmla="*/ 392 w 511"/>
                <a:gd name="T65" fmla="*/ 344 h 521"/>
                <a:gd name="T66" fmla="*/ 511 w 511"/>
                <a:gd name="T67" fmla="*/ 521 h 521"/>
                <a:gd name="T68" fmla="*/ 370 w 511"/>
                <a:gd name="T69" fmla="*/ 521 h 521"/>
                <a:gd name="T70" fmla="*/ 269 w 511"/>
                <a:gd name="T71" fmla="*/ 368 h 521"/>
                <a:gd name="T72" fmla="*/ 124 w 511"/>
                <a:gd name="T73" fmla="*/ 368 h 521"/>
                <a:gd name="T74" fmla="*/ 124 w 511"/>
                <a:gd name="T75" fmla="*/ 521 h 521"/>
                <a:gd name="T76" fmla="*/ 0 w 511"/>
                <a:gd name="T77" fmla="*/ 521 h 521"/>
                <a:gd name="T78" fmla="*/ 0 w 511"/>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1" h="521">
                  <a:moveTo>
                    <a:pt x="124" y="101"/>
                  </a:moveTo>
                  <a:lnTo>
                    <a:pt x="124" y="270"/>
                  </a:lnTo>
                  <a:lnTo>
                    <a:pt x="276" y="270"/>
                  </a:lnTo>
                  <a:lnTo>
                    <a:pt x="296" y="268"/>
                  </a:lnTo>
                  <a:lnTo>
                    <a:pt x="313" y="264"/>
                  </a:lnTo>
                  <a:lnTo>
                    <a:pt x="325" y="256"/>
                  </a:lnTo>
                  <a:lnTo>
                    <a:pt x="333" y="246"/>
                  </a:lnTo>
                  <a:lnTo>
                    <a:pt x="338" y="231"/>
                  </a:lnTo>
                  <a:lnTo>
                    <a:pt x="339" y="214"/>
                  </a:lnTo>
                  <a:lnTo>
                    <a:pt x="339" y="153"/>
                  </a:lnTo>
                  <a:lnTo>
                    <a:pt x="338" y="133"/>
                  </a:lnTo>
                  <a:lnTo>
                    <a:pt x="330" y="119"/>
                  </a:lnTo>
                  <a:lnTo>
                    <a:pt x="319" y="109"/>
                  </a:lnTo>
                  <a:lnTo>
                    <a:pt x="302" y="103"/>
                  </a:lnTo>
                  <a:lnTo>
                    <a:pt x="279" y="101"/>
                  </a:lnTo>
                  <a:lnTo>
                    <a:pt x="124" y="101"/>
                  </a:lnTo>
                  <a:close/>
                  <a:moveTo>
                    <a:pt x="0" y="0"/>
                  </a:moveTo>
                  <a:lnTo>
                    <a:pt x="279" y="0"/>
                  </a:lnTo>
                  <a:lnTo>
                    <a:pt x="320" y="1"/>
                  </a:lnTo>
                  <a:lnTo>
                    <a:pt x="358" y="9"/>
                  </a:lnTo>
                  <a:lnTo>
                    <a:pt x="387" y="17"/>
                  </a:lnTo>
                  <a:lnTo>
                    <a:pt x="412" y="31"/>
                  </a:lnTo>
                  <a:lnTo>
                    <a:pt x="430" y="47"/>
                  </a:lnTo>
                  <a:lnTo>
                    <a:pt x="444" y="67"/>
                  </a:lnTo>
                  <a:lnTo>
                    <a:pt x="453" y="91"/>
                  </a:lnTo>
                  <a:lnTo>
                    <a:pt x="459" y="117"/>
                  </a:lnTo>
                  <a:lnTo>
                    <a:pt x="460" y="147"/>
                  </a:lnTo>
                  <a:lnTo>
                    <a:pt x="460" y="221"/>
                  </a:lnTo>
                  <a:lnTo>
                    <a:pt x="459" y="254"/>
                  </a:lnTo>
                  <a:lnTo>
                    <a:pt x="452" y="281"/>
                  </a:lnTo>
                  <a:lnTo>
                    <a:pt x="439" y="306"/>
                  </a:lnTo>
                  <a:lnTo>
                    <a:pt x="419" y="326"/>
                  </a:lnTo>
                  <a:lnTo>
                    <a:pt x="392" y="344"/>
                  </a:lnTo>
                  <a:lnTo>
                    <a:pt x="511" y="521"/>
                  </a:lnTo>
                  <a:lnTo>
                    <a:pt x="370" y="521"/>
                  </a:lnTo>
                  <a:lnTo>
                    <a:pt x="269" y="368"/>
                  </a:lnTo>
                  <a:lnTo>
                    <a:pt x="124" y="368"/>
                  </a:lnTo>
                  <a:lnTo>
                    <a:pt x="124"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4111797592"/>
      </p:ext>
    </p:extLst>
  </p:cSld>
  <p:clrMapOvr>
    <a:masterClrMapping/>
  </p:clrMapOvr>
  <p:transition spd="med">
    <p:push/>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A75F2-255F-A1B7-EE80-F560A6EC11C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9F7E816-782D-12E2-6A83-20EB7CC51FE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A06D5B3-2333-68CF-3093-57A3DB2A23CD}"/>
              </a:ext>
            </a:extLst>
          </p:cNvPr>
          <p:cNvSpPr>
            <a:spLocks noGrp="1"/>
          </p:cNvSpPr>
          <p:nvPr>
            <p:ph type="dt" sz="half" idx="10"/>
          </p:nvPr>
        </p:nvSpPr>
        <p:spPr/>
        <p:txBody>
          <a:bodyPr/>
          <a:lstStyle/>
          <a:p>
            <a:fld id="{BC2187ED-7BA2-429C-9212-FB2E4C540CC6}" type="datetimeFigureOut">
              <a:rPr lang="en-US" smtClean="0"/>
              <a:t>10/6/2023</a:t>
            </a:fld>
            <a:endParaRPr lang="en-US"/>
          </a:p>
        </p:txBody>
      </p:sp>
      <p:sp>
        <p:nvSpPr>
          <p:cNvPr id="5" name="Footer Placeholder 4">
            <a:extLst>
              <a:ext uri="{FF2B5EF4-FFF2-40B4-BE49-F238E27FC236}">
                <a16:creationId xmlns:a16="http://schemas.microsoft.com/office/drawing/2014/main" id="{91ACCA1F-1CAD-7089-D739-584790866F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6A7387-EEF1-7A48-679A-510CC436CEB0}"/>
              </a:ext>
            </a:extLst>
          </p:cNvPr>
          <p:cNvSpPr>
            <a:spLocks noGrp="1"/>
          </p:cNvSpPr>
          <p:nvPr>
            <p:ph type="sldNum" sz="quarter" idx="12"/>
          </p:nvPr>
        </p:nvSpPr>
        <p:spPr/>
        <p:txBody>
          <a:bodyPr/>
          <a:lstStyle/>
          <a:p>
            <a:fld id="{05C9E999-E154-49DD-8777-2554170CA8AB}" type="slidenum">
              <a:rPr lang="en-US" smtClean="0"/>
              <a:t>‹#›</a:t>
            </a:fld>
            <a:endParaRPr lang="en-US"/>
          </a:p>
        </p:txBody>
      </p:sp>
    </p:spTree>
    <p:extLst>
      <p:ext uri="{BB962C8B-B14F-4D97-AF65-F5344CB8AC3E}">
        <p14:creationId xmlns:p14="http://schemas.microsoft.com/office/powerpoint/2010/main" val="30737054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7E361-055E-0231-AD18-5C4FCE70C8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E5DF44-BEC0-75C3-BB08-12D18F4AA3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2EBBFF-38F2-FAA5-CCE9-F3CB5C9C2BDC}"/>
              </a:ext>
            </a:extLst>
          </p:cNvPr>
          <p:cNvSpPr>
            <a:spLocks noGrp="1"/>
          </p:cNvSpPr>
          <p:nvPr>
            <p:ph type="dt" sz="half" idx="10"/>
          </p:nvPr>
        </p:nvSpPr>
        <p:spPr/>
        <p:txBody>
          <a:bodyPr/>
          <a:lstStyle/>
          <a:p>
            <a:fld id="{BC2187ED-7BA2-429C-9212-FB2E4C540CC6}" type="datetimeFigureOut">
              <a:rPr lang="en-US" smtClean="0"/>
              <a:t>10/6/2023</a:t>
            </a:fld>
            <a:endParaRPr lang="en-US"/>
          </a:p>
        </p:txBody>
      </p:sp>
      <p:sp>
        <p:nvSpPr>
          <p:cNvPr id="5" name="Footer Placeholder 4">
            <a:extLst>
              <a:ext uri="{FF2B5EF4-FFF2-40B4-BE49-F238E27FC236}">
                <a16:creationId xmlns:a16="http://schemas.microsoft.com/office/drawing/2014/main" id="{FE852276-CB84-BFEC-7096-BBF83835E8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BEA7C8-7AB0-E532-CBED-E31D977099E4}"/>
              </a:ext>
            </a:extLst>
          </p:cNvPr>
          <p:cNvSpPr>
            <a:spLocks noGrp="1"/>
          </p:cNvSpPr>
          <p:nvPr>
            <p:ph type="sldNum" sz="quarter" idx="12"/>
          </p:nvPr>
        </p:nvSpPr>
        <p:spPr/>
        <p:txBody>
          <a:bodyPr/>
          <a:lstStyle/>
          <a:p>
            <a:fld id="{05C9E999-E154-49DD-8777-2554170CA8AB}" type="slidenum">
              <a:rPr lang="en-US" smtClean="0"/>
              <a:t>‹#›</a:t>
            </a:fld>
            <a:endParaRPr lang="en-US"/>
          </a:p>
        </p:txBody>
      </p:sp>
    </p:spTree>
    <p:extLst>
      <p:ext uri="{BB962C8B-B14F-4D97-AF65-F5344CB8AC3E}">
        <p14:creationId xmlns:p14="http://schemas.microsoft.com/office/powerpoint/2010/main" val="2716137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D828-0F13-0C70-2742-959F92F067A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E39A71F-FA86-4FF1-DCA2-A7AEC29D592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168D7-CF66-8901-1D87-90A19CF8AC59}"/>
              </a:ext>
            </a:extLst>
          </p:cNvPr>
          <p:cNvSpPr>
            <a:spLocks noGrp="1"/>
          </p:cNvSpPr>
          <p:nvPr>
            <p:ph type="dt" sz="half" idx="10"/>
          </p:nvPr>
        </p:nvSpPr>
        <p:spPr/>
        <p:txBody>
          <a:bodyPr/>
          <a:lstStyle/>
          <a:p>
            <a:fld id="{BC2187ED-7BA2-429C-9212-FB2E4C540CC6}" type="datetimeFigureOut">
              <a:rPr lang="en-US" smtClean="0"/>
              <a:t>10/6/2023</a:t>
            </a:fld>
            <a:endParaRPr lang="en-US"/>
          </a:p>
        </p:txBody>
      </p:sp>
      <p:sp>
        <p:nvSpPr>
          <p:cNvPr id="5" name="Footer Placeholder 4">
            <a:extLst>
              <a:ext uri="{FF2B5EF4-FFF2-40B4-BE49-F238E27FC236}">
                <a16:creationId xmlns:a16="http://schemas.microsoft.com/office/drawing/2014/main" id="{38F67B46-8EA2-7E5A-6ADA-486A54CA2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530D3-E28A-606E-2812-3EDB58570AC4}"/>
              </a:ext>
            </a:extLst>
          </p:cNvPr>
          <p:cNvSpPr>
            <a:spLocks noGrp="1"/>
          </p:cNvSpPr>
          <p:nvPr>
            <p:ph type="sldNum" sz="quarter" idx="12"/>
          </p:nvPr>
        </p:nvSpPr>
        <p:spPr/>
        <p:txBody>
          <a:bodyPr/>
          <a:lstStyle/>
          <a:p>
            <a:fld id="{05C9E999-E154-49DD-8777-2554170CA8AB}" type="slidenum">
              <a:rPr lang="en-US" smtClean="0"/>
              <a:t>‹#›</a:t>
            </a:fld>
            <a:endParaRPr lang="en-US"/>
          </a:p>
        </p:txBody>
      </p:sp>
    </p:spTree>
    <p:extLst>
      <p:ext uri="{BB962C8B-B14F-4D97-AF65-F5344CB8AC3E}">
        <p14:creationId xmlns:p14="http://schemas.microsoft.com/office/powerpoint/2010/main" val="34807231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01DCE-CEF4-8ABF-E8CE-41E437DE5C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EE3CD7-C9AE-55D4-3E6E-65F9D48405DB}"/>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75C81C-CBD1-8372-7442-BAA00BC571F8}"/>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3825EF-28AA-600E-EA24-807D4CC53816}"/>
              </a:ext>
            </a:extLst>
          </p:cNvPr>
          <p:cNvSpPr>
            <a:spLocks noGrp="1"/>
          </p:cNvSpPr>
          <p:nvPr>
            <p:ph type="dt" sz="half" idx="10"/>
          </p:nvPr>
        </p:nvSpPr>
        <p:spPr/>
        <p:txBody>
          <a:bodyPr/>
          <a:lstStyle/>
          <a:p>
            <a:fld id="{BC2187ED-7BA2-429C-9212-FB2E4C540CC6}" type="datetimeFigureOut">
              <a:rPr lang="en-US" smtClean="0"/>
              <a:t>10/6/2023</a:t>
            </a:fld>
            <a:endParaRPr lang="en-US"/>
          </a:p>
        </p:txBody>
      </p:sp>
      <p:sp>
        <p:nvSpPr>
          <p:cNvPr id="6" name="Footer Placeholder 5">
            <a:extLst>
              <a:ext uri="{FF2B5EF4-FFF2-40B4-BE49-F238E27FC236}">
                <a16:creationId xmlns:a16="http://schemas.microsoft.com/office/drawing/2014/main" id="{082CF09D-8F8B-5DA7-E8E1-2AC6D9CA2D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FE5DF4-257C-E2E7-6D67-812887154DBA}"/>
              </a:ext>
            </a:extLst>
          </p:cNvPr>
          <p:cNvSpPr>
            <a:spLocks noGrp="1"/>
          </p:cNvSpPr>
          <p:nvPr>
            <p:ph type="sldNum" sz="quarter" idx="12"/>
          </p:nvPr>
        </p:nvSpPr>
        <p:spPr/>
        <p:txBody>
          <a:bodyPr/>
          <a:lstStyle/>
          <a:p>
            <a:fld id="{05C9E999-E154-49DD-8777-2554170CA8AB}" type="slidenum">
              <a:rPr lang="en-US" smtClean="0"/>
              <a:t>‹#›</a:t>
            </a:fld>
            <a:endParaRPr lang="en-US"/>
          </a:p>
        </p:txBody>
      </p:sp>
    </p:spTree>
    <p:extLst>
      <p:ext uri="{BB962C8B-B14F-4D97-AF65-F5344CB8AC3E}">
        <p14:creationId xmlns:p14="http://schemas.microsoft.com/office/powerpoint/2010/main" val="9329281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086E2-F7F9-9D0B-9E95-A696A72C52B7}"/>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2F67E0-E377-3072-51AF-34D2E678F57F}"/>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F8FD593-8BA5-2938-0CF6-727BD13C02CB}"/>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D00CB9-B91B-E513-EF7B-CE594E8892B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B415D7A-FF47-F35F-5455-4C92DFFF929E}"/>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0E1891-9021-3723-9150-5539FD6DD784}"/>
              </a:ext>
            </a:extLst>
          </p:cNvPr>
          <p:cNvSpPr>
            <a:spLocks noGrp="1"/>
          </p:cNvSpPr>
          <p:nvPr>
            <p:ph type="dt" sz="half" idx="10"/>
          </p:nvPr>
        </p:nvSpPr>
        <p:spPr/>
        <p:txBody>
          <a:bodyPr/>
          <a:lstStyle/>
          <a:p>
            <a:fld id="{BC2187ED-7BA2-429C-9212-FB2E4C540CC6}" type="datetimeFigureOut">
              <a:rPr lang="en-US" smtClean="0"/>
              <a:t>10/6/2023</a:t>
            </a:fld>
            <a:endParaRPr lang="en-US"/>
          </a:p>
        </p:txBody>
      </p:sp>
      <p:sp>
        <p:nvSpPr>
          <p:cNvPr id="8" name="Footer Placeholder 7">
            <a:extLst>
              <a:ext uri="{FF2B5EF4-FFF2-40B4-BE49-F238E27FC236}">
                <a16:creationId xmlns:a16="http://schemas.microsoft.com/office/drawing/2014/main" id="{930C0F6B-28ED-890D-BFEC-D1D12BDA55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682BDC-2EE4-A107-9B3B-9AD7CDF73FC3}"/>
              </a:ext>
            </a:extLst>
          </p:cNvPr>
          <p:cNvSpPr>
            <a:spLocks noGrp="1"/>
          </p:cNvSpPr>
          <p:nvPr>
            <p:ph type="sldNum" sz="quarter" idx="12"/>
          </p:nvPr>
        </p:nvSpPr>
        <p:spPr/>
        <p:txBody>
          <a:bodyPr/>
          <a:lstStyle/>
          <a:p>
            <a:fld id="{05C9E999-E154-49DD-8777-2554170CA8AB}" type="slidenum">
              <a:rPr lang="en-US" smtClean="0"/>
              <a:t>‹#›</a:t>
            </a:fld>
            <a:endParaRPr lang="en-US"/>
          </a:p>
        </p:txBody>
      </p:sp>
    </p:spTree>
    <p:extLst>
      <p:ext uri="{BB962C8B-B14F-4D97-AF65-F5344CB8AC3E}">
        <p14:creationId xmlns:p14="http://schemas.microsoft.com/office/powerpoint/2010/main" val="35098309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BE2A9-6343-6E17-0FEE-4D1CE9234C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034956-6E96-B17F-D924-820CDBF45791}"/>
              </a:ext>
            </a:extLst>
          </p:cNvPr>
          <p:cNvSpPr>
            <a:spLocks noGrp="1"/>
          </p:cNvSpPr>
          <p:nvPr>
            <p:ph type="dt" sz="half" idx="10"/>
          </p:nvPr>
        </p:nvSpPr>
        <p:spPr/>
        <p:txBody>
          <a:bodyPr/>
          <a:lstStyle/>
          <a:p>
            <a:fld id="{BC2187ED-7BA2-429C-9212-FB2E4C540CC6}" type="datetimeFigureOut">
              <a:rPr lang="en-US" smtClean="0"/>
              <a:t>10/6/2023</a:t>
            </a:fld>
            <a:endParaRPr lang="en-US"/>
          </a:p>
        </p:txBody>
      </p:sp>
      <p:sp>
        <p:nvSpPr>
          <p:cNvPr id="4" name="Footer Placeholder 3">
            <a:extLst>
              <a:ext uri="{FF2B5EF4-FFF2-40B4-BE49-F238E27FC236}">
                <a16:creationId xmlns:a16="http://schemas.microsoft.com/office/drawing/2014/main" id="{0E54CB5C-CE71-75D6-B716-47CC6C59CE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B650A6-7202-A261-F4FF-8B2DAE72421D}"/>
              </a:ext>
            </a:extLst>
          </p:cNvPr>
          <p:cNvSpPr>
            <a:spLocks noGrp="1"/>
          </p:cNvSpPr>
          <p:nvPr>
            <p:ph type="sldNum" sz="quarter" idx="12"/>
          </p:nvPr>
        </p:nvSpPr>
        <p:spPr/>
        <p:txBody>
          <a:bodyPr/>
          <a:lstStyle/>
          <a:p>
            <a:fld id="{05C9E999-E154-49DD-8777-2554170CA8AB}" type="slidenum">
              <a:rPr lang="en-US" smtClean="0"/>
              <a:t>‹#›</a:t>
            </a:fld>
            <a:endParaRPr lang="en-US"/>
          </a:p>
        </p:txBody>
      </p:sp>
    </p:spTree>
    <p:extLst>
      <p:ext uri="{BB962C8B-B14F-4D97-AF65-F5344CB8AC3E}">
        <p14:creationId xmlns:p14="http://schemas.microsoft.com/office/powerpoint/2010/main" val="14568527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D31BDC-CC47-AA8E-4B0E-87BDEDE17575}"/>
              </a:ext>
            </a:extLst>
          </p:cNvPr>
          <p:cNvSpPr>
            <a:spLocks noGrp="1"/>
          </p:cNvSpPr>
          <p:nvPr>
            <p:ph type="dt" sz="half" idx="10"/>
          </p:nvPr>
        </p:nvSpPr>
        <p:spPr/>
        <p:txBody>
          <a:bodyPr/>
          <a:lstStyle/>
          <a:p>
            <a:fld id="{BC2187ED-7BA2-429C-9212-FB2E4C540CC6}" type="datetimeFigureOut">
              <a:rPr lang="en-US" smtClean="0"/>
              <a:t>10/6/2023</a:t>
            </a:fld>
            <a:endParaRPr lang="en-US"/>
          </a:p>
        </p:txBody>
      </p:sp>
      <p:sp>
        <p:nvSpPr>
          <p:cNvPr id="3" name="Footer Placeholder 2">
            <a:extLst>
              <a:ext uri="{FF2B5EF4-FFF2-40B4-BE49-F238E27FC236}">
                <a16:creationId xmlns:a16="http://schemas.microsoft.com/office/drawing/2014/main" id="{4F0D9F46-F42F-B470-CAEA-037DE8499B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A9D030-3AF9-EAB7-10B6-C84A91259E08}"/>
              </a:ext>
            </a:extLst>
          </p:cNvPr>
          <p:cNvSpPr>
            <a:spLocks noGrp="1"/>
          </p:cNvSpPr>
          <p:nvPr>
            <p:ph type="sldNum" sz="quarter" idx="12"/>
          </p:nvPr>
        </p:nvSpPr>
        <p:spPr/>
        <p:txBody>
          <a:bodyPr/>
          <a:lstStyle/>
          <a:p>
            <a:fld id="{05C9E999-E154-49DD-8777-2554170CA8AB}" type="slidenum">
              <a:rPr lang="en-US" smtClean="0"/>
              <a:t>‹#›</a:t>
            </a:fld>
            <a:endParaRPr lang="en-US"/>
          </a:p>
        </p:txBody>
      </p:sp>
    </p:spTree>
    <p:extLst>
      <p:ext uri="{BB962C8B-B14F-4D97-AF65-F5344CB8AC3E}">
        <p14:creationId xmlns:p14="http://schemas.microsoft.com/office/powerpoint/2010/main" val="1795096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1698C-C209-1EC3-5455-14ED53C33D6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D1EC78-ABFD-AFFE-D9C1-731D30C903F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02E046-CB78-3B20-76B0-C0260FB73A4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792A994-9060-07D9-25D3-DFD4A0DAAA8F}"/>
              </a:ext>
            </a:extLst>
          </p:cNvPr>
          <p:cNvSpPr>
            <a:spLocks noGrp="1"/>
          </p:cNvSpPr>
          <p:nvPr>
            <p:ph type="dt" sz="half" idx="10"/>
          </p:nvPr>
        </p:nvSpPr>
        <p:spPr/>
        <p:txBody>
          <a:bodyPr/>
          <a:lstStyle/>
          <a:p>
            <a:fld id="{BC2187ED-7BA2-429C-9212-FB2E4C540CC6}" type="datetimeFigureOut">
              <a:rPr lang="en-US" smtClean="0"/>
              <a:t>10/6/2023</a:t>
            </a:fld>
            <a:endParaRPr lang="en-US"/>
          </a:p>
        </p:txBody>
      </p:sp>
      <p:sp>
        <p:nvSpPr>
          <p:cNvPr id="6" name="Footer Placeholder 5">
            <a:extLst>
              <a:ext uri="{FF2B5EF4-FFF2-40B4-BE49-F238E27FC236}">
                <a16:creationId xmlns:a16="http://schemas.microsoft.com/office/drawing/2014/main" id="{6D912DDA-BFA2-FF6A-F9E0-1DCE1B0E5A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1997-A7DB-2979-28B6-DDF6991B1E7F}"/>
              </a:ext>
            </a:extLst>
          </p:cNvPr>
          <p:cNvSpPr>
            <a:spLocks noGrp="1"/>
          </p:cNvSpPr>
          <p:nvPr>
            <p:ph type="sldNum" sz="quarter" idx="12"/>
          </p:nvPr>
        </p:nvSpPr>
        <p:spPr/>
        <p:txBody>
          <a:bodyPr/>
          <a:lstStyle/>
          <a:p>
            <a:fld id="{05C9E999-E154-49DD-8777-2554170CA8AB}" type="slidenum">
              <a:rPr lang="en-US" smtClean="0"/>
              <a:t>‹#›</a:t>
            </a:fld>
            <a:endParaRPr lang="en-US"/>
          </a:p>
        </p:txBody>
      </p:sp>
    </p:spTree>
    <p:extLst>
      <p:ext uri="{BB962C8B-B14F-4D97-AF65-F5344CB8AC3E}">
        <p14:creationId xmlns:p14="http://schemas.microsoft.com/office/powerpoint/2010/main" val="1613299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V2">
    <p:bg>
      <p:bgPr>
        <a:solidFill>
          <a:srgbClr val="0F1318"/>
        </a:solidFill>
        <a:effectLst/>
      </p:bgPr>
    </p:bg>
    <p:spTree>
      <p:nvGrpSpPr>
        <p:cNvPr id="1" name=""/>
        <p:cNvGrpSpPr/>
        <p:nvPr/>
      </p:nvGrpSpPr>
      <p:grpSpPr>
        <a:xfrm>
          <a:off x="0" y="0"/>
          <a:ext cx="0" cy="0"/>
          <a:chOff x="0" y="0"/>
          <a:chExt cx="0" cy="0"/>
        </a:xfrm>
      </p:grpSpPr>
      <p:pic>
        <p:nvPicPr>
          <p:cNvPr id="10" name="Picture 9" descr="Draper black cover.pdf"/>
          <p:cNvPicPr>
            <a:picLocks noChangeAspect="1"/>
          </p:cNvPicPr>
          <p:nvPr userDrawn="1"/>
        </p:nvPicPr>
        <p:blipFill rotWithShape="1">
          <a:blip r:embed="rId2" cstate="print">
            <a:extLst>
              <a:ext uri="{28A0092B-C50C-407E-A947-70E740481C1C}">
                <a14:useLocalDpi xmlns:a14="http://schemas.microsoft.com/office/drawing/2010/main"/>
              </a:ext>
            </a:extLst>
          </a:blip>
          <a:srcRect t="15339" r="52917" b="25000"/>
          <a:stretch/>
        </p:blipFill>
        <p:spPr>
          <a:xfrm>
            <a:off x="-1" y="0"/>
            <a:ext cx="5412259" cy="5143500"/>
          </a:xfrm>
          <a:prstGeom prst="rect">
            <a:avLst/>
          </a:prstGeom>
        </p:spPr>
      </p:pic>
      <p:pic>
        <p:nvPicPr>
          <p:cNvPr id="6" name="Picture 5" descr="Draper black cover.pdf"/>
          <p:cNvPicPr>
            <a:picLocks noChangeAspect="1"/>
          </p:cNvPicPr>
          <p:nvPr userDrawn="1"/>
        </p:nvPicPr>
        <p:blipFill rotWithShape="1">
          <a:blip r:embed="rId2" cstate="print">
            <a:extLst>
              <a:ext uri="{28A0092B-C50C-407E-A947-70E740481C1C}">
                <a14:useLocalDpi xmlns:a14="http://schemas.microsoft.com/office/drawing/2010/main"/>
              </a:ext>
            </a:extLst>
          </a:blip>
          <a:srcRect l="31297"/>
          <a:stretch/>
        </p:blipFill>
        <p:spPr>
          <a:xfrm>
            <a:off x="4432301" y="15495"/>
            <a:ext cx="4711699" cy="5143500"/>
          </a:xfrm>
          <a:prstGeom prst="rect">
            <a:avLst/>
          </a:prstGeom>
        </p:spPr>
      </p:pic>
      <p:sp>
        <p:nvSpPr>
          <p:cNvPr id="7" name="Title 1"/>
          <p:cNvSpPr>
            <a:spLocks noGrp="1"/>
          </p:cNvSpPr>
          <p:nvPr>
            <p:ph type="title" hasCustomPrompt="1"/>
          </p:nvPr>
        </p:nvSpPr>
        <p:spPr>
          <a:xfrm>
            <a:off x="920750" y="2085546"/>
            <a:ext cx="7302500" cy="470710"/>
          </a:xfrm>
        </p:spPr>
        <p:txBody>
          <a:bodyPr lIns="0" anchor="t">
            <a:normAutofit/>
          </a:bodyPr>
          <a:lstStyle>
            <a:lvl1pPr algn="l">
              <a:defRPr sz="3400" b="1" cap="none">
                <a:solidFill>
                  <a:schemeClr val="bg1"/>
                </a:solidFill>
                <a:latin typeface="Arial"/>
              </a:defRPr>
            </a:lvl1pPr>
          </a:lstStyle>
          <a:p>
            <a:r>
              <a:rPr lang="en-US"/>
              <a:t>Section Header</a:t>
            </a:r>
          </a:p>
        </p:txBody>
      </p:sp>
      <p:sp>
        <p:nvSpPr>
          <p:cNvPr id="9" name="Text Placeholder 2"/>
          <p:cNvSpPr>
            <a:spLocks noGrp="1"/>
          </p:cNvSpPr>
          <p:nvPr>
            <p:ph type="body" idx="1"/>
          </p:nvPr>
        </p:nvSpPr>
        <p:spPr>
          <a:xfrm>
            <a:off x="920750" y="2642616"/>
            <a:ext cx="7302500" cy="513567"/>
          </a:xfrm>
          <a:prstGeom prst="rect">
            <a:avLst/>
          </a:prstGeom>
        </p:spPr>
        <p:txBody>
          <a:bodyPr lIns="0" anchor="t" anchorCtr="0">
            <a:normAutofit/>
          </a:bodyPr>
          <a:lstStyle>
            <a:lvl1pPr marL="0" indent="0">
              <a:lnSpc>
                <a:spcPts val="1900"/>
              </a:lnSpc>
              <a:buNone/>
              <a:defRPr sz="1600">
                <a:solidFill>
                  <a:schemeClr val="bg1"/>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8" name="Picture 7">
            <a:extLst>
              <a:ext uri="{FF2B5EF4-FFF2-40B4-BE49-F238E27FC236}">
                <a16:creationId xmlns:a16="http://schemas.microsoft.com/office/drawing/2014/main" id="{911EBFBD-B27E-E041-86B8-FC1442B0BCD3}"/>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t="-4111"/>
          <a:stretch/>
        </p:blipFill>
        <p:spPr>
          <a:xfrm>
            <a:off x="920750" y="733426"/>
            <a:ext cx="1390650" cy="190200"/>
          </a:xfrm>
          <a:prstGeom prst="rect">
            <a:avLst/>
          </a:prstGeom>
        </p:spPr>
      </p:pic>
    </p:spTree>
    <p:extLst>
      <p:ext uri="{BB962C8B-B14F-4D97-AF65-F5344CB8AC3E}">
        <p14:creationId xmlns:p14="http://schemas.microsoft.com/office/powerpoint/2010/main" val="42314511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1BBA6-C324-F38D-55EA-8223DE96F9F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5C0CB4B-7497-C244-4584-E44DB7FD34F7}"/>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36618382-CAF3-CC7A-86F3-2301218D0AB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45AF455-6DE4-2888-0646-E6CE3DD1F050}"/>
              </a:ext>
            </a:extLst>
          </p:cNvPr>
          <p:cNvSpPr>
            <a:spLocks noGrp="1"/>
          </p:cNvSpPr>
          <p:nvPr>
            <p:ph type="dt" sz="half" idx="10"/>
          </p:nvPr>
        </p:nvSpPr>
        <p:spPr/>
        <p:txBody>
          <a:bodyPr/>
          <a:lstStyle/>
          <a:p>
            <a:fld id="{BC2187ED-7BA2-429C-9212-FB2E4C540CC6}" type="datetimeFigureOut">
              <a:rPr lang="en-US" smtClean="0"/>
              <a:t>10/6/2023</a:t>
            </a:fld>
            <a:endParaRPr lang="en-US"/>
          </a:p>
        </p:txBody>
      </p:sp>
      <p:sp>
        <p:nvSpPr>
          <p:cNvPr id="6" name="Footer Placeholder 5">
            <a:extLst>
              <a:ext uri="{FF2B5EF4-FFF2-40B4-BE49-F238E27FC236}">
                <a16:creationId xmlns:a16="http://schemas.microsoft.com/office/drawing/2014/main" id="{4785071B-CC5D-98AD-8389-CEFAD7BC84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C96A82-D499-A14F-194D-C363956F15BF}"/>
              </a:ext>
            </a:extLst>
          </p:cNvPr>
          <p:cNvSpPr>
            <a:spLocks noGrp="1"/>
          </p:cNvSpPr>
          <p:nvPr>
            <p:ph type="sldNum" sz="quarter" idx="12"/>
          </p:nvPr>
        </p:nvSpPr>
        <p:spPr/>
        <p:txBody>
          <a:bodyPr/>
          <a:lstStyle/>
          <a:p>
            <a:fld id="{05C9E999-E154-49DD-8777-2554170CA8AB}" type="slidenum">
              <a:rPr lang="en-US" smtClean="0"/>
              <a:t>‹#›</a:t>
            </a:fld>
            <a:endParaRPr lang="en-US"/>
          </a:p>
        </p:txBody>
      </p:sp>
    </p:spTree>
    <p:extLst>
      <p:ext uri="{BB962C8B-B14F-4D97-AF65-F5344CB8AC3E}">
        <p14:creationId xmlns:p14="http://schemas.microsoft.com/office/powerpoint/2010/main" val="17832642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C714-54D4-3DE3-9E9B-F96D72C108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27C3D6-1D1A-1385-8350-9A768B6032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57AD5B-3C96-A9AD-0C69-C605AF288391}"/>
              </a:ext>
            </a:extLst>
          </p:cNvPr>
          <p:cNvSpPr>
            <a:spLocks noGrp="1"/>
          </p:cNvSpPr>
          <p:nvPr>
            <p:ph type="dt" sz="half" idx="10"/>
          </p:nvPr>
        </p:nvSpPr>
        <p:spPr/>
        <p:txBody>
          <a:bodyPr/>
          <a:lstStyle/>
          <a:p>
            <a:fld id="{BC2187ED-7BA2-429C-9212-FB2E4C540CC6}" type="datetimeFigureOut">
              <a:rPr lang="en-US" smtClean="0"/>
              <a:t>10/6/2023</a:t>
            </a:fld>
            <a:endParaRPr lang="en-US"/>
          </a:p>
        </p:txBody>
      </p:sp>
      <p:sp>
        <p:nvSpPr>
          <p:cNvPr id="5" name="Footer Placeholder 4">
            <a:extLst>
              <a:ext uri="{FF2B5EF4-FFF2-40B4-BE49-F238E27FC236}">
                <a16:creationId xmlns:a16="http://schemas.microsoft.com/office/drawing/2014/main" id="{8485479C-6B69-717C-0DAD-D60DE793B7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E74A56-18BD-45F6-5965-58D7F2431068}"/>
              </a:ext>
            </a:extLst>
          </p:cNvPr>
          <p:cNvSpPr>
            <a:spLocks noGrp="1"/>
          </p:cNvSpPr>
          <p:nvPr>
            <p:ph type="sldNum" sz="quarter" idx="12"/>
          </p:nvPr>
        </p:nvSpPr>
        <p:spPr/>
        <p:txBody>
          <a:bodyPr/>
          <a:lstStyle/>
          <a:p>
            <a:fld id="{05C9E999-E154-49DD-8777-2554170CA8AB}" type="slidenum">
              <a:rPr lang="en-US" smtClean="0"/>
              <a:t>‹#›</a:t>
            </a:fld>
            <a:endParaRPr lang="en-US"/>
          </a:p>
        </p:txBody>
      </p:sp>
    </p:spTree>
    <p:extLst>
      <p:ext uri="{BB962C8B-B14F-4D97-AF65-F5344CB8AC3E}">
        <p14:creationId xmlns:p14="http://schemas.microsoft.com/office/powerpoint/2010/main" val="26602508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DEA7D5-D655-E23D-FE2F-BF72B4B8FFA1}"/>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5C343C-2BB9-56A4-F320-74622AB8FA4B}"/>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B8E1D8-10EA-2084-5099-CD35EDBC972D}"/>
              </a:ext>
            </a:extLst>
          </p:cNvPr>
          <p:cNvSpPr>
            <a:spLocks noGrp="1"/>
          </p:cNvSpPr>
          <p:nvPr>
            <p:ph type="dt" sz="half" idx="10"/>
          </p:nvPr>
        </p:nvSpPr>
        <p:spPr/>
        <p:txBody>
          <a:bodyPr/>
          <a:lstStyle/>
          <a:p>
            <a:fld id="{BC2187ED-7BA2-429C-9212-FB2E4C540CC6}" type="datetimeFigureOut">
              <a:rPr lang="en-US" smtClean="0"/>
              <a:t>10/6/2023</a:t>
            </a:fld>
            <a:endParaRPr lang="en-US"/>
          </a:p>
        </p:txBody>
      </p:sp>
      <p:sp>
        <p:nvSpPr>
          <p:cNvPr id="5" name="Footer Placeholder 4">
            <a:extLst>
              <a:ext uri="{FF2B5EF4-FFF2-40B4-BE49-F238E27FC236}">
                <a16:creationId xmlns:a16="http://schemas.microsoft.com/office/drawing/2014/main" id="{C06B00E6-C51D-0544-6304-4DCC046A17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EE00B-B74C-62A3-FEE7-F1670AFF9695}"/>
              </a:ext>
            </a:extLst>
          </p:cNvPr>
          <p:cNvSpPr>
            <a:spLocks noGrp="1"/>
          </p:cNvSpPr>
          <p:nvPr>
            <p:ph type="sldNum" sz="quarter" idx="12"/>
          </p:nvPr>
        </p:nvSpPr>
        <p:spPr/>
        <p:txBody>
          <a:bodyPr/>
          <a:lstStyle/>
          <a:p>
            <a:fld id="{05C9E999-E154-49DD-8777-2554170CA8AB}" type="slidenum">
              <a:rPr lang="en-US" smtClean="0"/>
              <a:t>‹#›</a:t>
            </a:fld>
            <a:endParaRPr lang="en-US"/>
          </a:p>
        </p:txBody>
      </p:sp>
    </p:spTree>
    <p:extLst>
      <p:ext uri="{BB962C8B-B14F-4D97-AF65-F5344CB8AC3E}">
        <p14:creationId xmlns:p14="http://schemas.microsoft.com/office/powerpoint/2010/main" val="2344448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V3">
    <p:bg>
      <p:bgPr>
        <a:solidFill>
          <a:schemeClr val="bg1"/>
        </a:solidFill>
        <a:effectLst/>
      </p:bgPr>
    </p:bg>
    <p:spTree>
      <p:nvGrpSpPr>
        <p:cNvPr id="1" name=""/>
        <p:cNvGrpSpPr/>
        <p:nvPr/>
      </p:nvGrpSpPr>
      <p:grpSpPr>
        <a:xfrm>
          <a:off x="0" y="0"/>
          <a:ext cx="0" cy="0"/>
          <a:chOff x="0" y="0"/>
          <a:chExt cx="0" cy="0"/>
        </a:xfrm>
      </p:grpSpPr>
      <p:pic>
        <p:nvPicPr>
          <p:cNvPr id="8" name="Picture 7" descr="Draper orange cover.pdf"/>
          <p:cNvPicPr>
            <a:picLocks noChangeAspect="1"/>
          </p:cNvPicPr>
          <p:nvPr userDrawn="1"/>
        </p:nvPicPr>
        <p:blipFill rotWithShape="1">
          <a:blip r:embed="rId2" cstate="print">
            <a:extLst>
              <a:ext uri="{28A0092B-C50C-407E-A947-70E740481C1C}">
                <a14:useLocalDpi xmlns:a14="http://schemas.microsoft.com/office/drawing/2010/main"/>
              </a:ext>
            </a:extLst>
          </a:blip>
          <a:srcRect t="17563" r="65139" b="25000"/>
          <a:stretch/>
        </p:blipFill>
        <p:spPr>
          <a:xfrm>
            <a:off x="1812406" y="1201166"/>
            <a:ext cx="3187700" cy="3942334"/>
          </a:xfrm>
          <a:prstGeom prst="rect">
            <a:avLst/>
          </a:prstGeom>
        </p:spPr>
      </p:pic>
      <p:pic>
        <p:nvPicPr>
          <p:cNvPr id="7" name="Picture 6" descr="Draper orange cover.pdf"/>
          <p:cNvPicPr>
            <a:picLocks noChangeAspect="1"/>
          </p:cNvPicPr>
          <p:nvPr userDrawn="1"/>
        </p:nvPicPr>
        <p:blipFill rotWithShape="1">
          <a:blip r:embed="rId2" cstate="print">
            <a:extLst>
              <a:ext uri="{28A0092B-C50C-407E-A947-70E740481C1C}">
                <a14:useLocalDpi xmlns:a14="http://schemas.microsoft.com/office/drawing/2010/main"/>
              </a:ext>
            </a:extLst>
          </a:blip>
          <a:srcRect t="17563" r="65139" b="25000"/>
          <a:stretch/>
        </p:blipFill>
        <p:spPr>
          <a:xfrm>
            <a:off x="1" y="0"/>
            <a:ext cx="4995188" cy="5144433"/>
          </a:xfrm>
          <a:prstGeom prst="rect">
            <a:avLst/>
          </a:prstGeom>
        </p:spPr>
      </p:pic>
      <p:pic>
        <p:nvPicPr>
          <p:cNvPr id="6" name="Picture 5" descr="Draper orange cover.pdf"/>
          <p:cNvPicPr>
            <a:picLocks noChangeAspect="1"/>
          </p:cNvPicPr>
          <p:nvPr userDrawn="1"/>
        </p:nvPicPr>
        <p:blipFill rotWithShape="1">
          <a:blip r:embed="rId2" cstate="print">
            <a:extLst>
              <a:ext uri="{28A0092B-C50C-407E-A947-70E740481C1C}">
                <a14:useLocalDpi xmlns:a14="http://schemas.microsoft.com/office/drawing/2010/main"/>
              </a:ext>
            </a:extLst>
          </a:blip>
          <a:srcRect l="34223"/>
          <a:stretch/>
        </p:blipFill>
        <p:spPr>
          <a:xfrm>
            <a:off x="4632960" y="0"/>
            <a:ext cx="4511040" cy="5143500"/>
          </a:xfrm>
          <a:prstGeom prst="rect">
            <a:avLst/>
          </a:prstGeom>
        </p:spPr>
      </p:pic>
      <p:sp>
        <p:nvSpPr>
          <p:cNvPr id="9" name="Title 1"/>
          <p:cNvSpPr>
            <a:spLocks noGrp="1"/>
          </p:cNvSpPr>
          <p:nvPr>
            <p:ph type="title" hasCustomPrompt="1"/>
          </p:nvPr>
        </p:nvSpPr>
        <p:spPr>
          <a:xfrm>
            <a:off x="920750" y="2085546"/>
            <a:ext cx="7302500" cy="470710"/>
          </a:xfrm>
        </p:spPr>
        <p:txBody>
          <a:bodyPr lIns="0" anchor="t">
            <a:normAutofit/>
          </a:bodyPr>
          <a:lstStyle>
            <a:lvl1pPr algn="l">
              <a:defRPr sz="3400" b="1" cap="none">
                <a:solidFill>
                  <a:schemeClr val="bg1"/>
                </a:solidFill>
                <a:latin typeface="Arial"/>
              </a:defRPr>
            </a:lvl1pPr>
          </a:lstStyle>
          <a:p>
            <a:r>
              <a:rPr lang="en-US"/>
              <a:t>Section Header</a:t>
            </a:r>
          </a:p>
        </p:txBody>
      </p:sp>
      <p:sp>
        <p:nvSpPr>
          <p:cNvPr id="10" name="Text Placeholder 2"/>
          <p:cNvSpPr>
            <a:spLocks noGrp="1"/>
          </p:cNvSpPr>
          <p:nvPr>
            <p:ph type="body" idx="1"/>
          </p:nvPr>
        </p:nvSpPr>
        <p:spPr>
          <a:xfrm>
            <a:off x="920750" y="2642616"/>
            <a:ext cx="7302500" cy="513567"/>
          </a:xfrm>
          <a:prstGeom prst="rect">
            <a:avLst/>
          </a:prstGeom>
        </p:spPr>
        <p:txBody>
          <a:bodyPr lIns="0" anchor="t" anchorCtr="0">
            <a:normAutofit/>
          </a:bodyPr>
          <a:lstStyle>
            <a:lvl1pPr marL="0" indent="0">
              <a:lnSpc>
                <a:spcPts val="1900"/>
              </a:lnSpc>
              <a:buNone/>
              <a:defRPr sz="1600">
                <a:solidFill>
                  <a:schemeClr val="bg1"/>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4" name="Picture 13">
            <a:extLst>
              <a:ext uri="{FF2B5EF4-FFF2-40B4-BE49-F238E27FC236}">
                <a16:creationId xmlns:a16="http://schemas.microsoft.com/office/drawing/2014/main" id="{7A84EA41-92F7-164B-A12A-93A6C2B601F4}"/>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t="-1" b="-14401"/>
          <a:stretch/>
        </p:blipFill>
        <p:spPr>
          <a:xfrm>
            <a:off x="920750" y="736224"/>
            <a:ext cx="1411484" cy="208998"/>
          </a:xfrm>
          <a:prstGeom prst="rect">
            <a:avLst/>
          </a:prstGeom>
        </p:spPr>
      </p:pic>
    </p:spTree>
    <p:extLst>
      <p:ext uri="{BB962C8B-B14F-4D97-AF65-F5344CB8AC3E}">
        <p14:creationId xmlns:p14="http://schemas.microsoft.com/office/powerpoint/2010/main" val="4125457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923544" y="259907"/>
            <a:ext cx="7280656" cy="664689"/>
          </a:xfrm>
        </p:spPr>
        <p:txBody>
          <a:bodyPr lIns="0">
            <a:normAutofit/>
          </a:bodyPr>
          <a:lstStyle>
            <a:lvl1pPr algn="l">
              <a:lnSpc>
                <a:spcPts val="3400"/>
              </a:lnSpc>
              <a:defRPr sz="2800" b="1" i="0">
                <a:latin typeface="Arial"/>
              </a:defRPr>
            </a:lvl1pPr>
          </a:lstStyle>
          <a:p>
            <a:r>
              <a:rPr lang="en-US"/>
              <a:t>Title and Content</a:t>
            </a:r>
          </a:p>
        </p:txBody>
      </p:sp>
      <p:cxnSp>
        <p:nvCxnSpPr>
          <p:cNvPr id="16" name="Straight Connector 15"/>
          <p:cNvCxnSpPr/>
          <p:nvPr userDrawn="1"/>
        </p:nvCxnSpPr>
        <p:spPr>
          <a:xfrm>
            <a:off x="0" y="930749"/>
            <a:ext cx="1849468" cy="0"/>
          </a:xfrm>
          <a:prstGeom prst="line">
            <a:avLst/>
          </a:prstGeom>
          <a:ln w="12700">
            <a:solidFill>
              <a:srgbClr val="FF461B"/>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8228018" y="4657670"/>
            <a:ext cx="917341"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7" name="Slide Number Placeholder 5"/>
          <p:cNvSpPr>
            <a:spLocks noGrp="1"/>
          </p:cNvSpPr>
          <p:nvPr>
            <p:ph type="sldNum" sz="quarter" idx="4"/>
          </p:nvPr>
        </p:nvSpPr>
        <p:spPr>
          <a:xfrm>
            <a:off x="8131057" y="4821249"/>
            <a:ext cx="466725" cy="273844"/>
          </a:xfrm>
          <a:prstGeom prst="rect">
            <a:avLst/>
          </a:prstGeom>
        </p:spPr>
        <p:txBody>
          <a:bodyPr bIns="0"/>
          <a:lstStyle>
            <a:lvl1pPr algn="l">
              <a:defRPr sz="1200" b="1" i="0"/>
            </a:lvl1pPr>
          </a:lstStyle>
          <a:p>
            <a:fld id="{532E5815-A8B8-3248-99F0-470F41FB048B}" type="slidenum">
              <a:rPr lang="en-US" smtClean="0"/>
              <a:pPr/>
              <a:t>‹#›</a:t>
            </a:fld>
            <a:endParaRPr lang="en-US"/>
          </a:p>
        </p:txBody>
      </p:sp>
      <p:sp>
        <p:nvSpPr>
          <p:cNvPr id="9" name="Text Placeholder 10"/>
          <p:cNvSpPr>
            <a:spLocks noGrp="1"/>
          </p:cNvSpPr>
          <p:nvPr>
            <p:ph type="body" sz="quarter" idx="16" hasCustomPrompt="1"/>
          </p:nvPr>
        </p:nvSpPr>
        <p:spPr>
          <a:xfrm>
            <a:off x="923545" y="1455311"/>
            <a:ext cx="7280656" cy="3075414"/>
          </a:xfrm>
          <a:prstGeom prst="rect">
            <a:avLst/>
          </a:prstGeom>
        </p:spPr>
        <p:txBody>
          <a:bodyPr vert="horz" wrap="square" lIns="0" tIns="0" bIns="0" anchor="t" anchorCtr="0">
            <a:noAutofit/>
          </a:bodyPr>
          <a:lstStyle>
            <a:lvl1pPr marL="0" indent="0">
              <a:lnSpc>
                <a:spcPts val="2400"/>
              </a:lnSpc>
              <a:spcBef>
                <a:spcPts val="0"/>
              </a:spcBef>
              <a:buFontTx/>
              <a:buNone/>
              <a:defRPr sz="1800"/>
            </a:lvl1pPr>
            <a:lvl2pPr marL="457200" indent="0">
              <a:lnSpc>
                <a:spcPts val="2400"/>
              </a:lnSpc>
              <a:spcBef>
                <a:spcPts val="0"/>
              </a:spcBef>
              <a:buFontTx/>
              <a:buNone/>
              <a:defRPr sz="1800"/>
            </a:lvl2pPr>
            <a:lvl3pPr marL="914400" indent="0">
              <a:buFontTx/>
              <a:buNone/>
              <a:defRPr/>
            </a:lvl3pPr>
            <a:lvl4pPr marL="1371600" indent="0">
              <a:buFontTx/>
              <a:buNone/>
              <a:defRPr/>
            </a:lvl4pPr>
            <a:lvl5pPr marL="1828800" indent="0">
              <a:buFontTx/>
              <a:buNone/>
              <a:defRPr/>
            </a:lvl5pPr>
          </a:lstStyle>
          <a:p>
            <a:pPr lvl="0"/>
            <a:r>
              <a:rPr lang="en-US"/>
              <a:t>For body copy, size 18pt / 24pt Arial Regular</a:t>
            </a:r>
          </a:p>
        </p:txBody>
      </p:sp>
      <p:sp>
        <p:nvSpPr>
          <p:cNvPr id="4" name="Text Placeholder 3"/>
          <p:cNvSpPr>
            <a:spLocks noGrp="1"/>
          </p:cNvSpPr>
          <p:nvPr>
            <p:ph type="body" sz="quarter" idx="17" hasCustomPrompt="1"/>
          </p:nvPr>
        </p:nvSpPr>
        <p:spPr>
          <a:xfrm>
            <a:off x="923544" y="1099423"/>
            <a:ext cx="7280656" cy="251222"/>
          </a:xfrm>
          <a:prstGeom prst="rect">
            <a:avLst/>
          </a:prstGeom>
        </p:spPr>
        <p:txBody>
          <a:bodyPr vert="horz" lIns="0"/>
          <a:lstStyle>
            <a:lvl1pPr marL="0" indent="0">
              <a:lnSpc>
                <a:spcPts val="2400"/>
              </a:lnSpc>
              <a:buFontTx/>
              <a:buNone/>
              <a:defRPr sz="1800" b="1" i="0"/>
            </a:lvl1pPr>
          </a:lstStyle>
          <a:p>
            <a:r>
              <a:rPr lang="en-US" sz="1800" b="1">
                <a:effectLst/>
                <a:latin typeface="+mn-lt"/>
              </a:rPr>
              <a:t>Insert your text here for headlines, size 18pt / 24pt Arial Bold </a:t>
            </a:r>
            <a:endParaRPr lang="en-US">
              <a:effectLst/>
            </a:endParaRPr>
          </a:p>
        </p:txBody>
      </p:sp>
      <p:pic>
        <p:nvPicPr>
          <p:cNvPr id="20" name="Picture 19">
            <a:extLst>
              <a:ext uri="{FF2B5EF4-FFF2-40B4-BE49-F238E27FC236}">
                <a16:creationId xmlns:a16="http://schemas.microsoft.com/office/drawing/2014/main" id="{800EEBB8-9E0F-7242-A61A-FE8D3B95A27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b="-1544"/>
          <a:stretch/>
        </p:blipFill>
        <p:spPr>
          <a:xfrm>
            <a:off x="920750" y="4899309"/>
            <a:ext cx="1055688" cy="139415"/>
          </a:xfrm>
          <a:prstGeom prst="rect">
            <a:avLst/>
          </a:prstGeom>
        </p:spPr>
      </p:pic>
      <p:sp>
        <p:nvSpPr>
          <p:cNvPr id="12" name="Rectangle 11"/>
          <p:cNvSpPr/>
          <p:nvPr userDrawn="1"/>
        </p:nvSpPr>
        <p:spPr>
          <a:xfrm>
            <a:off x="3370634" y="50797"/>
            <a:ext cx="2393604" cy="215444"/>
          </a:xfrm>
          <a:prstGeom prst="rect">
            <a:avLst/>
          </a:prstGeom>
        </p:spPr>
        <p:txBody>
          <a:bodyPr wrap="none">
            <a:spAutoFit/>
          </a:bodyPr>
          <a:lstStyle/>
          <a:p>
            <a:pPr algn="ctr"/>
            <a:r>
              <a:rPr lang="en-US" sz="800"/>
              <a:t>UNCLASSIFIED // FOR OFFICIAL USE ONLY</a:t>
            </a:r>
            <a:endParaRPr lang="en-US"/>
          </a:p>
        </p:txBody>
      </p:sp>
    </p:spTree>
    <p:extLst>
      <p:ext uri="{BB962C8B-B14F-4D97-AF65-F5344CB8AC3E}">
        <p14:creationId xmlns:p14="http://schemas.microsoft.com/office/powerpoint/2010/main" val="4092560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923544" y="1104900"/>
            <a:ext cx="7287768" cy="3429000"/>
          </a:xfrm>
          <a:prstGeom prst="rect">
            <a:avLst/>
          </a:prstGeom>
        </p:spPr>
        <p:txBody>
          <a:bodyPr lIns="0">
            <a:normAutofit/>
          </a:bodyPr>
          <a:lstStyle>
            <a:lvl1pPr marL="342900" indent="-342900">
              <a:lnSpc>
                <a:spcPts val="3200"/>
              </a:lnSpc>
              <a:spcBef>
                <a:spcPts val="0"/>
              </a:spcBef>
              <a:spcAft>
                <a:spcPts val="1700"/>
              </a:spcAft>
              <a:buClr>
                <a:srgbClr val="FF4612"/>
              </a:buClr>
              <a:buFont typeface="+mj-lt"/>
              <a:buAutoNum type="arabicPeriod"/>
              <a:defRPr sz="2400" baseline="0">
                <a:latin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List item, size 24 / 32pt Arial Regular</a:t>
            </a:r>
          </a:p>
        </p:txBody>
      </p:sp>
      <p:sp>
        <p:nvSpPr>
          <p:cNvPr id="15" name="Title 1"/>
          <p:cNvSpPr>
            <a:spLocks noGrp="1"/>
          </p:cNvSpPr>
          <p:nvPr>
            <p:ph type="title" hasCustomPrompt="1"/>
          </p:nvPr>
        </p:nvSpPr>
        <p:spPr>
          <a:xfrm>
            <a:off x="923544" y="259907"/>
            <a:ext cx="7273528" cy="664689"/>
          </a:xfrm>
        </p:spPr>
        <p:txBody>
          <a:bodyPr lIns="0">
            <a:normAutofit/>
          </a:bodyPr>
          <a:lstStyle>
            <a:lvl1pPr algn="l">
              <a:lnSpc>
                <a:spcPts val="3400"/>
              </a:lnSpc>
              <a:defRPr sz="2800" b="1" i="0">
                <a:latin typeface="Arial"/>
              </a:defRPr>
            </a:lvl1pPr>
          </a:lstStyle>
          <a:p>
            <a:r>
              <a:rPr lang="en-US"/>
              <a:t>Agenda</a:t>
            </a:r>
          </a:p>
        </p:txBody>
      </p:sp>
      <p:cxnSp>
        <p:nvCxnSpPr>
          <p:cNvPr id="16" name="Straight Connector 15"/>
          <p:cNvCxnSpPr/>
          <p:nvPr userDrawn="1"/>
        </p:nvCxnSpPr>
        <p:spPr>
          <a:xfrm>
            <a:off x="0" y="930749"/>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8228018" y="4657670"/>
            <a:ext cx="917341"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sp>
        <p:nvSpPr>
          <p:cNvPr id="17" name="Slide Number Placeholder 5"/>
          <p:cNvSpPr>
            <a:spLocks noGrp="1"/>
          </p:cNvSpPr>
          <p:nvPr>
            <p:ph type="sldNum" sz="quarter" idx="4"/>
          </p:nvPr>
        </p:nvSpPr>
        <p:spPr>
          <a:xfrm>
            <a:off x="8131057" y="4824015"/>
            <a:ext cx="466725" cy="273844"/>
          </a:xfrm>
          <a:prstGeom prst="rect">
            <a:avLst/>
          </a:prstGeom>
        </p:spPr>
        <p:txBody>
          <a:bodyPr bIns="0"/>
          <a:lstStyle>
            <a:lvl1pPr algn="l">
              <a:defRPr sz="1200" b="1" i="0"/>
            </a:lvl1pPr>
          </a:lstStyle>
          <a:p>
            <a:fld id="{532E5815-A8B8-3248-99F0-470F41FB048B}" type="slidenum">
              <a:rPr lang="en-US" smtClean="0"/>
              <a:pPr/>
              <a:t>‹#›</a:t>
            </a:fld>
            <a:endParaRPr lang="en-US"/>
          </a:p>
        </p:txBody>
      </p:sp>
      <p:pic>
        <p:nvPicPr>
          <p:cNvPr id="11" name="Picture 10">
            <a:extLst>
              <a:ext uri="{FF2B5EF4-FFF2-40B4-BE49-F238E27FC236}">
                <a16:creationId xmlns:a16="http://schemas.microsoft.com/office/drawing/2014/main" id="{800EEBB8-9E0F-7242-A61A-FE8D3B95A27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b="-1544"/>
          <a:stretch/>
        </p:blipFill>
        <p:spPr>
          <a:xfrm>
            <a:off x="920750" y="4899309"/>
            <a:ext cx="1055688" cy="139415"/>
          </a:xfrm>
          <a:prstGeom prst="rect">
            <a:avLst/>
          </a:prstGeom>
        </p:spPr>
      </p:pic>
      <p:sp>
        <p:nvSpPr>
          <p:cNvPr id="9" name="Rectangle 8"/>
          <p:cNvSpPr/>
          <p:nvPr userDrawn="1"/>
        </p:nvSpPr>
        <p:spPr>
          <a:xfrm>
            <a:off x="3370634" y="50797"/>
            <a:ext cx="2393604" cy="215444"/>
          </a:xfrm>
          <a:prstGeom prst="rect">
            <a:avLst/>
          </a:prstGeom>
        </p:spPr>
        <p:txBody>
          <a:bodyPr wrap="none">
            <a:spAutoFit/>
          </a:bodyPr>
          <a:lstStyle/>
          <a:p>
            <a:pPr algn="ctr"/>
            <a:r>
              <a:rPr lang="en-US" sz="800"/>
              <a:t>UNCLASSIFIED // FOR OFFICIAL USE ONLY</a:t>
            </a:r>
            <a:endParaRPr lang="en-US"/>
          </a:p>
        </p:txBody>
      </p:sp>
    </p:spTree>
    <p:extLst>
      <p:ext uri="{BB962C8B-B14F-4D97-AF65-F5344CB8AC3E}">
        <p14:creationId xmlns:p14="http://schemas.microsoft.com/office/powerpoint/2010/main" val="3846812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Large tex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932688" y="1082040"/>
            <a:ext cx="7271512" cy="3451860"/>
          </a:xfrm>
          <a:prstGeom prst="rect">
            <a:avLst/>
          </a:prstGeom>
        </p:spPr>
        <p:txBody>
          <a:bodyPr lIns="0">
            <a:normAutofit/>
          </a:bodyPr>
          <a:lstStyle>
            <a:lvl1pPr marL="0" indent="0">
              <a:lnSpc>
                <a:spcPts val="3200"/>
              </a:lnSpc>
              <a:spcBef>
                <a:spcPts val="800"/>
              </a:spcBef>
              <a:spcAft>
                <a:spcPts val="0"/>
              </a:spcAft>
              <a:buFontTx/>
              <a:buNone/>
              <a:defRPr lang="en-US" sz="2400" baseline="0" smtClean="0">
                <a:effectLs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US" sz="2400">
                <a:effectLst/>
                <a:latin typeface="ArialMT"/>
              </a:rPr>
              <a:t>Insert your text here, size 24 / 32pt Arial Regular, bold the text when needed </a:t>
            </a:r>
            <a:endParaRPr lang="en-US">
              <a:effectLst/>
            </a:endParaRPr>
          </a:p>
        </p:txBody>
      </p:sp>
      <p:cxnSp>
        <p:nvCxnSpPr>
          <p:cNvPr id="8" name="Straight Connector 7"/>
          <p:cNvCxnSpPr/>
          <p:nvPr userDrawn="1"/>
        </p:nvCxnSpPr>
        <p:spPr>
          <a:xfrm>
            <a:off x="0" y="930749"/>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8228018" y="4657670"/>
            <a:ext cx="917341"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sp>
        <p:nvSpPr>
          <p:cNvPr id="13" name="Slide Number Placeholder 5"/>
          <p:cNvSpPr>
            <a:spLocks noGrp="1"/>
          </p:cNvSpPr>
          <p:nvPr>
            <p:ph type="sldNum" sz="quarter" idx="4"/>
          </p:nvPr>
        </p:nvSpPr>
        <p:spPr>
          <a:xfrm>
            <a:off x="8131057" y="4824015"/>
            <a:ext cx="466725" cy="273844"/>
          </a:xfrm>
          <a:prstGeom prst="rect">
            <a:avLst/>
          </a:prstGeom>
        </p:spPr>
        <p:txBody>
          <a:bodyPr bIns="0"/>
          <a:lstStyle>
            <a:lvl1pPr algn="l">
              <a:defRPr sz="1200" b="1" i="0"/>
            </a:lvl1pPr>
          </a:lstStyle>
          <a:p>
            <a:fld id="{532E5815-A8B8-3248-99F0-470F41FB048B}" type="slidenum">
              <a:rPr lang="en-US" smtClean="0"/>
              <a:pPr/>
              <a:t>‹#›</a:t>
            </a:fld>
            <a:endParaRPr lang="en-US"/>
          </a:p>
        </p:txBody>
      </p:sp>
      <p:sp>
        <p:nvSpPr>
          <p:cNvPr id="10" name="Title 1"/>
          <p:cNvSpPr>
            <a:spLocks noGrp="1"/>
          </p:cNvSpPr>
          <p:nvPr>
            <p:ph type="title" hasCustomPrompt="1"/>
          </p:nvPr>
        </p:nvSpPr>
        <p:spPr>
          <a:xfrm>
            <a:off x="930672" y="259907"/>
            <a:ext cx="7273528" cy="664689"/>
          </a:xfrm>
        </p:spPr>
        <p:txBody>
          <a:bodyPr lIns="0">
            <a:normAutofit/>
          </a:bodyPr>
          <a:lstStyle>
            <a:lvl1pPr algn="l">
              <a:lnSpc>
                <a:spcPts val="3400"/>
              </a:lnSpc>
              <a:defRPr sz="2800" b="1" i="0">
                <a:latin typeface="Arial"/>
              </a:defRPr>
            </a:lvl1pPr>
          </a:lstStyle>
          <a:p>
            <a:r>
              <a:rPr lang="en-US"/>
              <a:t>Title &amp; Large Text</a:t>
            </a:r>
          </a:p>
        </p:txBody>
      </p:sp>
      <p:pic>
        <p:nvPicPr>
          <p:cNvPr id="14" name="Picture 13">
            <a:extLst>
              <a:ext uri="{FF2B5EF4-FFF2-40B4-BE49-F238E27FC236}">
                <a16:creationId xmlns:a16="http://schemas.microsoft.com/office/drawing/2014/main" id="{800EEBB8-9E0F-7242-A61A-FE8D3B95A27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b="-1544"/>
          <a:stretch/>
        </p:blipFill>
        <p:spPr>
          <a:xfrm>
            <a:off x="920750" y="4899309"/>
            <a:ext cx="1055688" cy="139415"/>
          </a:xfrm>
          <a:prstGeom prst="rect">
            <a:avLst/>
          </a:prstGeom>
        </p:spPr>
      </p:pic>
    </p:spTree>
    <p:extLst>
      <p:ext uri="{BB962C8B-B14F-4D97-AF65-F5344CB8AC3E}">
        <p14:creationId xmlns:p14="http://schemas.microsoft.com/office/powerpoint/2010/main" val="2580491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0672" y="259907"/>
            <a:ext cx="7273528" cy="664689"/>
          </a:xfrm>
        </p:spPr>
        <p:txBody>
          <a:bodyPr lIns="0">
            <a:normAutofit/>
          </a:bodyPr>
          <a:lstStyle>
            <a:lvl1pPr algn="l">
              <a:lnSpc>
                <a:spcPts val="3400"/>
              </a:lnSpc>
              <a:defRPr sz="2800" b="1" i="0">
                <a:latin typeface="Arial"/>
              </a:defRPr>
            </a:lvl1pPr>
          </a:lstStyle>
          <a:p>
            <a:r>
              <a:rPr lang="en-US"/>
              <a:t>Title and Bulleted Content</a:t>
            </a:r>
          </a:p>
        </p:txBody>
      </p:sp>
      <p:cxnSp>
        <p:nvCxnSpPr>
          <p:cNvPr id="8" name="Straight Connector 7"/>
          <p:cNvCxnSpPr/>
          <p:nvPr userDrawn="1"/>
        </p:nvCxnSpPr>
        <p:spPr>
          <a:xfrm>
            <a:off x="0" y="930749"/>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sp>
        <p:nvSpPr>
          <p:cNvPr id="12" name="Text Placeholder 4"/>
          <p:cNvSpPr>
            <a:spLocks noGrp="1"/>
          </p:cNvSpPr>
          <p:nvPr>
            <p:ph type="body" sz="quarter" idx="13" hasCustomPrompt="1"/>
          </p:nvPr>
        </p:nvSpPr>
        <p:spPr>
          <a:xfrm>
            <a:off x="912744" y="1114441"/>
            <a:ext cx="7291461" cy="292555"/>
          </a:xfrm>
          <a:prstGeom prst="rect">
            <a:avLst/>
          </a:prstGeom>
        </p:spPr>
        <p:txBody>
          <a:bodyPr vert="horz" lIns="0"/>
          <a:lstStyle>
            <a:lvl1pPr marL="0" indent="0">
              <a:lnSpc>
                <a:spcPts val="2400"/>
              </a:lnSpc>
              <a:spcBef>
                <a:spcPts val="600"/>
              </a:spcBef>
              <a:buClr>
                <a:srgbClr val="FF4612"/>
              </a:buClr>
              <a:buFontTx/>
              <a:buNone/>
              <a:defRPr sz="1800" b="1" i="0"/>
            </a:lvl1pPr>
            <a:lvl2pPr marL="301752" indent="0">
              <a:spcBef>
                <a:spcPts val="600"/>
              </a:spcBef>
              <a:buClr>
                <a:srgbClr val="FF4612"/>
              </a:buClr>
              <a:buFontTx/>
              <a:buNone/>
              <a:defRPr sz="1600" b="0" i="0"/>
            </a:lvl2pPr>
            <a:lvl3pPr marL="640080" indent="0">
              <a:spcBef>
                <a:spcPts val="600"/>
              </a:spcBef>
              <a:buClr>
                <a:srgbClr val="FF4612"/>
              </a:buClr>
              <a:buFontTx/>
              <a:buNone/>
              <a:defRPr sz="1300"/>
            </a:lvl3pPr>
            <a:lvl4pPr>
              <a:buClr>
                <a:srgbClr val="FF4612"/>
              </a:buClr>
              <a:defRPr sz="1300"/>
            </a:lvl4pPr>
            <a:lvl5pPr>
              <a:buClr>
                <a:srgbClr val="FF4612"/>
              </a:buClr>
              <a:defRPr sz="1300"/>
            </a:lvl5pPr>
          </a:lstStyle>
          <a:p>
            <a:pPr lvl="0"/>
            <a:r>
              <a:rPr lang="en-US"/>
              <a:t>Insert your text here for headlines, size 18pt / 24pt Arial Bold</a:t>
            </a:r>
          </a:p>
        </p:txBody>
      </p:sp>
      <p:sp>
        <p:nvSpPr>
          <p:cNvPr id="6" name="Text Placeholder 5"/>
          <p:cNvSpPr>
            <a:spLocks noGrp="1"/>
          </p:cNvSpPr>
          <p:nvPr>
            <p:ph type="body" sz="quarter" idx="15" hasCustomPrompt="1"/>
          </p:nvPr>
        </p:nvSpPr>
        <p:spPr>
          <a:xfrm>
            <a:off x="898064" y="1909086"/>
            <a:ext cx="7306136" cy="2621639"/>
          </a:xfrm>
          <a:prstGeom prst="rect">
            <a:avLst/>
          </a:prstGeom>
        </p:spPr>
        <p:txBody>
          <a:bodyPr vert="horz" lIns="0"/>
          <a:lstStyle>
            <a:lvl1pPr marL="228600" indent="-228600">
              <a:lnSpc>
                <a:spcPts val="2400"/>
              </a:lnSpc>
              <a:spcBef>
                <a:spcPts val="0"/>
              </a:spcBef>
              <a:spcAft>
                <a:spcPts val="1300"/>
              </a:spcAft>
              <a:buClr>
                <a:schemeClr val="accent1"/>
              </a:buClr>
              <a:defRPr sz="1800"/>
            </a:lvl1pPr>
            <a:lvl2pPr>
              <a:lnSpc>
                <a:spcPts val="2000"/>
              </a:lnSpc>
              <a:spcBef>
                <a:spcPts val="0"/>
              </a:spcBef>
              <a:spcAft>
                <a:spcPts val="1600"/>
              </a:spcAft>
              <a:buClr>
                <a:schemeClr val="accent1"/>
              </a:buClr>
              <a:defRPr sz="1600" i="1"/>
            </a:lvl2pPr>
            <a:lvl3pPr marL="1152144" indent="-182880">
              <a:lnSpc>
                <a:spcPts val="2000"/>
              </a:lnSpc>
              <a:spcBef>
                <a:spcPts val="0"/>
              </a:spcBef>
              <a:spcAft>
                <a:spcPts val="1600"/>
              </a:spcAft>
              <a:buClr>
                <a:schemeClr val="accent1"/>
              </a:buClr>
              <a:buFont typeface="Lucida Grande"/>
              <a:buChar char="◦"/>
              <a:defRPr sz="1400"/>
            </a:lvl3pPr>
          </a:lstStyle>
          <a:p>
            <a:pPr lvl="0"/>
            <a:r>
              <a:rPr lang="en-US"/>
              <a:t>First bullet, orange dot, 18/24pt Arial Regular</a:t>
            </a:r>
          </a:p>
          <a:p>
            <a:pPr lvl="1"/>
            <a:r>
              <a:rPr lang="en-US"/>
              <a:t>Second line, orange en-dash, 16/20pt Arial Regular</a:t>
            </a:r>
          </a:p>
          <a:p>
            <a:pPr lvl="2"/>
            <a:r>
              <a:rPr lang="en-US"/>
              <a:t>Third line, orange outlined circle, 14/20pt Arial Regular</a:t>
            </a:r>
          </a:p>
        </p:txBody>
      </p:sp>
      <p:sp>
        <p:nvSpPr>
          <p:cNvPr id="11" name="Text Placeholder 10"/>
          <p:cNvSpPr>
            <a:spLocks noGrp="1"/>
          </p:cNvSpPr>
          <p:nvPr>
            <p:ph type="body" sz="quarter" idx="16" hasCustomPrompt="1"/>
          </p:nvPr>
        </p:nvSpPr>
        <p:spPr>
          <a:xfrm>
            <a:off x="898302" y="1471662"/>
            <a:ext cx="7305903" cy="233703"/>
          </a:xfrm>
          <a:prstGeom prst="rect">
            <a:avLst/>
          </a:prstGeom>
        </p:spPr>
        <p:txBody>
          <a:bodyPr vert="horz" lIns="0"/>
          <a:lstStyle>
            <a:lvl1pPr marL="0" indent="0">
              <a:lnSpc>
                <a:spcPts val="2400"/>
              </a:lnSpc>
              <a:spcBef>
                <a:spcPts val="0"/>
              </a:spcBef>
              <a:buFontTx/>
              <a:buNone/>
              <a:defRPr sz="1800"/>
            </a:lvl1pPr>
            <a:lvl2pPr marL="457200" indent="0">
              <a:lnSpc>
                <a:spcPts val="2400"/>
              </a:lnSpc>
              <a:spcBef>
                <a:spcPts val="0"/>
              </a:spcBef>
              <a:buFontTx/>
              <a:buNone/>
              <a:defRPr sz="1800"/>
            </a:lvl2pPr>
            <a:lvl3pPr marL="914400" indent="0">
              <a:buFontTx/>
              <a:buNone/>
              <a:defRPr/>
            </a:lvl3pPr>
            <a:lvl4pPr marL="1371600" indent="0">
              <a:buFontTx/>
              <a:buNone/>
              <a:defRPr/>
            </a:lvl4pPr>
            <a:lvl5pPr marL="1828800" indent="0">
              <a:buFontTx/>
              <a:buNone/>
              <a:defRPr/>
            </a:lvl5pPr>
          </a:lstStyle>
          <a:p>
            <a:pPr lvl="0"/>
            <a:r>
              <a:rPr lang="en-US"/>
              <a:t>For body copy, size 18pt / 24pt Arial Regular</a:t>
            </a:r>
          </a:p>
        </p:txBody>
      </p:sp>
      <p:cxnSp>
        <p:nvCxnSpPr>
          <p:cNvPr id="16" name="Straight Connector 15"/>
          <p:cNvCxnSpPr/>
          <p:nvPr userDrawn="1"/>
        </p:nvCxnSpPr>
        <p:spPr>
          <a:xfrm>
            <a:off x="8228018" y="4657670"/>
            <a:ext cx="917341"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sp>
        <p:nvSpPr>
          <p:cNvPr id="17" name="Slide Number Placeholder 5"/>
          <p:cNvSpPr>
            <a:spLocks noGrp="1"/>
          </p:cNvSpPr>
          <p:nvPr>
            <p:ph type="sldNum" sz="quarter" idx="4"/>
          </p:nvPr>
        </p:nvSpPr>
        <p:spPr>
          <a:xfrm>
            <a:off x="8131057" y="4824015"/>
            <a:ext cx="466725" cy="273844"/>
          </a:xfrm>
          <a:prstGeom prst="rect">
            <a:avLst/>
          </a:prstGeom>
        </p:spPr>
        <p:txBody>
          <a:bodyPr bIns="0"/>
          <a:lstStyle>
            <a:lvl1pPr algn="l">
              <a:defRPr sz="1200" b="1" i="0"/>
            </a:lvl1pPr>
          </a:lstStyle>
          <a:p>
            <a:fld id="{532E5815-A8B8-3248-99F0-470F41FB048B}" type="slidenum">
              <a:rPr lang="en-US" smtClean="0"/>
              <a:pPr/>
              <a:t>‹#›</a:t>
            </a:fld>
            <a:endParaRPr lang="en-US"/>
          </a:p>
        </p:txBody>
      </p:sp>
      <p:pic>
        <p:nvPicPr>
          <p:cNvPr id="14" name="Picture 13">
            <a:extLst>
              <a:ext uri="{FF2B5EF4-FFF2-40B4-BE49-F238E27FC236}">
                <a16:creationId xmlns:a16="http://schemas.microsoft.com/office/drawing/2014/main" id="{800EEBB8-9E0F-7242-A61A-FE8D3B95A27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b="-1544"/>
          <a:stretch/>
        </p:blipFill>
        <p:spPr>
          <a:xfrm>
            <a:off x="920750" y="4899309"/>
            <a:ext cx="1055688" cy="139415"/>
          </a:xfrm>
          <a:prstGeom prst="rect">
            <a:avLst/>
          </a:prstGeom>
        </p:spPr>
      </p:pic>
    </p:spTree>
    <p:extLst>
      <p:ext uri="{BB962C8B-B14F-4D97-AF65-F5344CB8AC3E}">
        <p14:creationId xmlns:p14="http://schemas.microsoft.com/office/powerpoint/2010/main" val="3280994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932688" y="1114426"/>
            <a:ext cx="3200400" cy="3419475"/>
          </a:xfrm>
          <a:prstGeom prst="rect">
            <a:avLst/>
          </a:prstGeom>
        </p:spPr>
        <p:txBody>
          <a:bodyPr lIns="0">
            <a:normAutofit/>
          </a:bodyPr>
          <a:lstStyle>
            <a:lvl1pPr marL="0" marR="0" indent="0" algn="l" defTabSz="457200" rtl="0" eaLnBrk="1" fontAlgn="auto" latinLnBrk="0" hangingPunct="1">
              <a:lnSpc>
                <a:spcPts val="2400"/>
              </a:lnSpc>
              <a:spcBef>
                <a:spcPts val="800"/>
              </a:spcBef>
              <a:spcAft>
                <a:spcPts val="0"/>
              </a:spcAft>
              <a:buClrTx/>
              <a:buSzTx/>
              <a:buFontTx/>
              <a:buNone/>
              <a:tabLst/>
              <a:defRPr lang="en-US" sz="1800" smtClean="0">
                <a:effectLst/>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US" sz="1800">
                <a:effectLst/>
                <a:latin typeface="ArialMT"/>
              </a:rPr>
              <a:t>For one column copy, size </a:t>
            </a:r>
            <a:br>
              <a:rPr lang="en-US" sz="1800">
                <a:effectLst/>
                <a:latin typeface="ArialMT"/>
              </a:rPr>
            </a:br>
            <a:r>
              <a:rPr lang="en-US" sz="1800">
                <a:effectLst/>
                <a:latin typeface="ArialMT"/>
              </a:rPr>
              <a:t>18pt / 24pt Arial Regular </a:t>
            </a:r>
            <a:endParaRPr lang="en-US">
              <a:effectLst/>
            </a:endParaRPr>
          </a:p>
          <a:p>
            <a:br>
              <a:rPr lang="en-US" sz="1800">
                <a:effectLst/>
                <a:latin typeface="ArialMT"/>
              </a:rPr>
            </a:br>
            <a:endParaRPr lang="en-US">
              <a:effectLst/>
            </a:endParaRPr>
          </a:p>
        </p:txBody>
      </p:sp>
      <p:sp>
        <p:nvSpPr>
          <p:cNvPr id="6" name="Content Placeholder 2"/>
          <p:cNvSpPr>
            <a:spLocks noGrp="1"/>
          </p:cNvSpPr>
          <p:nvPr>
            <p:ph idx="10" hasCustomPrompt="1"/>
          </p:nvPr>
        </p:nvSpPr>
        <p:spPr>
          <a:xfrm>
            <a:off x="5003800" y="1114426"/>
            <a:ext cx="3200400" cy="3419475"/>
          </a:xfrm>
          <a:prstGeom prst="rect">
            <a:avLst/>
          </a:prstGeom>
        </p:spPr>
        <p:txBody>
          <a:bodyPr lIns="0">
            <a:normAutofit/>
          </a:bodyPr>
          <a:lstStyle>
            <a:lvl1pPr marL="0" indent="0">
              <a:lnSpc>
                <a:spcPts val="2400"/>
              </a:lnSpc>
              <a:spcBef>
                <a:spcPts val="800"/>
              </a:spcBef>
              <a:buFontTx/>
              <a:buNone/>
              <a:defRPr sz="1600" baseline="0">
                <a:latin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US" sz="1800">
                <a:effectLst/>
                <a:latin typeface="ArialMT"/>
              </a:rPr>
              <a:t>For one column copy, size </a:t>
            </a:r>
            <a:br>
              <a:rPr lang="en-US" sz="1800">
                <a:effectLst/>
                <a:latin typeface="ArialMT"/>
              </a:rPr>
            </a:br>
            <a:r>
              <a:rPr lang="en-US" sz="1800">
                <a:effectLst/>
                <a:latin typeface="ArialMT"/>
              </a:rPr>
              <a:t>18pt / 24pt Arial Regular </a:t>
            </a:r>
            <a:endParaRPr lang="en-US">
              <a:effectLst/>
            </a:endParaRPr>
          </a:p>
        </p:txBody>
      </p:sp>
      <p:sp>
        <p:nvSpPr>
          <p:cNvPr id="14" name="Title 1"/>
          <p:cNvSpPr>
            <a:spLocks noGrp="1"/>
          </p:cNvSpPr>
          <p:nvPr>
            <p:ph type="title" hasCustomPrompt="1"/>
          </p:nvPr>
        </p:nvSpPr>
        <p:spPr>
          <a:xfrm>
            <a:off x="930672" y="259907"/>
            <a:ext cx="7273528" cy="664689"/>
          </a:xfrm>
        </p:spPr>
        <p:txBody>
          <a:bodyPr lIns="0">
            <a:normAutofit/>
          </a:bodyPr>
          <a:lstStyle>
            <a:lvl1pPr algn="l">
              <a:lnSpc>
                <a:spcPts val="3400"/>
              </a:lnSpc>
              <a:defRPr sz="2800" b="1" i="0" baseline="0">
                <a:latin typeface="Arial"/>
              </a:defRPr>
            </a:lvl1pPr>
          </a:lstStyle>
          <a:p>
            <a:r>
              <a:rPr lang="en-US"/>
              <a:t>Two Columns</a:t>
            </a:r>
          </a:p>
        </p:txBody>
      </p:sp>
      <p:cxnSp>
        <p:nvCxnSpPr>
          <p:cNvPr id="16" name="Straight Connector 15"/>
          <p:cNvCxnSpPr/>
          <p:nvPr userDrawn="1"/>
        </p:nvCxnSpPr>
        <p:spPr>
          <a:xfrm>
            <a:off x="0" y="930749"/>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8228018" y="4657670"/>
            <a:ext cx="917341"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sp>
        <p:nvSpPr>
          <p:cNvPr id="11" name="Slide Number Placeholder 5"/>
          <p:cNvSpPr>
            <a:spLocks noGrp="1"/>
          </p:cNvSpPr>
          <p:nvPr>
            <p:ph type="sldNum" sz="quarter" idx="4"/>
          </p:nvPr>
        </p:nvSpPr>
        <p:spPr>
          <a:xfrm>
            <a:off x="8131057" y="4824015"/>
            <a:ext cx="466725" cy="273844"/>
          </a:xfrm>
          <a:prstGeom prst="rect">
            <a:avLst/>
          </a:prstGeom>
        </p:spPr>
        <p:txBody>
          <a:bodyPr bIns="0"/>
          <a:lstStyle>
            <a:lvl1pPr algn="l">
              <a:defRPr sz="1200" b="1" i="0"/>
            </a:lvl1pPr>
          </a:lstStyle>
          <a:p>
            <a:fld id="{532E5815-A8B8-3248-99F0-470F41FB048B}" type="slidenum">
              <a:rPr lang="en-US" smtClean="0"/>
              <a:pPr/>
              <a:t>‹#›</a:t>
            </a:fld>
            <a:endParaRPr lang="en-US"/>
          </a:p>
        </p:txBody>
      </p:sp>
      <p:pic>
        <p:nvPicPr>
          <p:cNvPr id="13" name="Picture 12">
            <a:extLst>
              <a:ext uri="{FF2B5EF4-FFF2-40B4-BE49-F238E27FC236}">
                <a16:creationId xmlns:a16="http://schemas.microsoft.com/office/drawing/2014/main" id="{800EEBB8-9E0F-7242-A61A-FE8D3B95A27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b="-1544"/>
          <a:stretch/>
        </p:blipFill>
        <p:spPr>
          <a:xfrm>
            <a:off x="920750" y="4899309"/>
            <a:ext cx="1055688" cy="139415"/>
          </a:xfrm>
          <a:prstGeom prst="rect">
            <a:avLst/>
          </a:prstGeom>
        </p:spPr>
      </p:pic>
    </p:spTree>
    <p:extLst>
      <p:ext uri="{BB962C8B-B14F-4D97-AF65-F5344CB8AC3E}">
        <p14:creationId xmlns:p14="http://schemas.microsoft.com/office/powerpoint/2010/main" val="4125922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10" name="Slide Number Placeholder 5"/>
          <p:cNvSpPr>
            <a:spLocks noGrp="1"/>
          </p:cNvSpPr>
          <p:nvPr>
            <p:ph type="sldNum" sz="quarter" idx="4"/>
          </p:nvPr>
        </p:nvSpPr>
        <p:spPr>
          <a:xfrm>
            <a:off x="7881413" y="4634880"/>
            <a:ext cx="466725" cy="273844"/>
          </a:xfrm>
          <a:prstGeom prst="rect">
            <a:avLst/>
          </a:prstGeom>
        </p:spPr>
        <p:txBody>
          <a:bodyPr bIns="0"/>
          <a:lstStyle>
            <a:lvl1pPr algn="r">
              <a:defRPr sz="1200" b="1" i="0"/>
            </a:lvl1pPr>
          </a:lstStyle>
          <a:p>
            <a:fld id="{532E5815-A8B8-3248-99F0-470F41FB048B}" type="slidenum">
              <a:rPr lang="en-US" smtClean="0"/>
              <a:pPr/>
              <a:t>‹#›</a:t>
            </a:fld>
            <a:endParaRPr lang="en-US"/>
          </a:p>
        </p:txBody>
      </p:sp>
      <p:sp>
        <p:nvSpPr>
          <p:cNvPr id="4" name="Rectangle 3"/>
          <p:cNvSpPr/>
          <p:nvPr userDrawn="1"/>
        </p:nvSpPr>
        <p:spPr>
          <a:xfrm>
            <a:off x="4386938" y="50797"/>
            <a:ext cx="360996" cy="215444"/>
          </a:xfrm>
          <a:prstGeom prst="rect">
            <a:avLst/>
          </a:prstGeom>
        </p:spPr>
        <p:txBody>
          <a:bodyPr wrap="none">
            <a:spAutoFit/>
          </a:bodyPr>
          <a:lstStyle/>
          <a:p>
            <a:pPr algn="ctr"/>
            <a:r>
              <a:rPr lang="en-US" sz="800"/>
              <a:t>CUI</a:t>
            </a:r>
            <a:endParaRPr lang="en-US"/>
          </a:p>
        </p:txBody>
      </p:sp>
      <p:sp>
        <p:nvSpPr>
          <p:cNvPr id="5" name="Rectangle 4"/>
          <p:cNvSpPr/>
          <p:nvPr userDrawn="1"/>
        </p:nvSpPr>
        <p:spPr>
          <a:xfrm>
            <a:off x="4386938" y="4821064"/>
            <a:ext cx="360996" cy="215444"/>
          </a:xfrm>
          <a:prstGeom prst="rect">
            <a:avLst/>
          </a:prstGeom>
        </p:spPr>
        <p:txBody>
          <a:bodyPr wrap="none">
            <a:spAutoFit/>
          </a:bodyPr>
          <a:lstStyle/>
          <a:p>
            <a:pPr algn="ctr"/>
            <a:r>
              <a:rPr lang="en-US" sz="800"/>
              <a:t>CUI</a:t>
            </a:r>
          </a:p>
        </p:txBody>
      </p:sp>
    </p:spTree>
    <p:extLst>
      <p:ext uri="{BB962C8B-B14F-4D97-AF65-F5344CB8AC3E}">
        <p14:creationId xmlns:p14="http://schemas.microsoft.com/office/powerpoint/2010/main" val="253384348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9" r:id="rId3"/>
    <p:sldLayoutId id="2147483674" r:id="rId4"/>
    <p:sldLayoutId id="2147483650" r:id="rId5"/>
    <p:sldLayoutId id="2147483670" r:id="rId6"/>
    <p:sldLayoutId id="2147483668" r:id="rId7"/>
    <p:sldLayoutId id="2147483667" r:id="rId8"/>
    <p:sldLayoutId id="2147483662" r:id="rId9"/>
    <p:sldLayoutId id="2147483665" r:id="rId10"/>
    <p:sldLayoutId id="2147483663" r:id="rId11"/>
    <p:sldLayoutId id="2147483661" r:id="rId12"/>
    <p:sldLayoutId id="2147483694" r:id="rId13"/>
    <p:sldLayoutId id="2147483695" r:id="rId14"/>
    <p:sldLayoutId id="2147483696" r:id="rId15"/>
    <p:sldLayoutId id="2147483697" r:id="rId16"/>
    <p:sldLayoutId id="2147483702" r:id="rId17"/>
    <p:sldLayoutId id="2147483703" r:id="rId18"/>
    <p:sldLayoutId id="2147483704" r:id="rId19"/>
    <p:sldLayoutId id="2147483717" r:id="rId20"/>
    <p:sldLayoutId id="2147483718" r:id="rId2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D7A175-5E51-FC1E-12D5-A57DA3103BF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92C131-2101-BB56-4414-439B6132574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BD3E27-CAC4-67CE-4B0E-E9A1EE133EC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C2187ED-7BA2-429C-9212-FB2E4C540CC6}" type="datetimeFigureOut">
              <a:rPr lang="en-US" smtClean="0"/>
              <a:t>10/6/2023</a:t>
            </a:fld>
            <a:endParaRPr lang="en-US"/>
          </a:p>
        </p:txBody>
      </p:sp>
      <p:sp>
        <p:nvSpPr>
          <p:cNvPr id="5" name="Footer Placeholder 4">
            <a:extLst>
              <a:ext uri="{FF2B5EF4-FFF2-40B4-BE49-F238E27FC236}">
                <a16:creationId xmlns:a16="http://schemas.microsoft.com/office/drawing/2014/main" id="{74C1CC4A-BC39-C3B7-17FC-57C50C11C66E}"/>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7AAA46-4051-72F4-7FBF-0C7843937D5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C9E999-E154-49DD-8777-2554170CA8AB}" type="slidenum">
              <a:rPr lang="en-US" smtClean="0"/>
              <a:t>‹#›</a:t>
            </a:fld>
            <a:endParaRPr lang="en-US"/>
          </a:p>
        </p:txBody>
      </p:sp>
    </p:spTree>
    <p:extLst>
      <p:ext uri="{BB962C8B-B14F-4D97-AF65-F5344CB8AC3E}">
        <p14:creationId xmlns:p14="http://schemas.microsoft.com/office/powerpoint/2010/main" val="305601813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mjamula@draper.com"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6.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0.xml"/><Relationship Id="rId4" Type="http://schemas.openxmlformats.org/officeDocument/2006/relationships/image" Target="../media/image60.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hyperlink" Target="https://draper.sharepoint.us/:x:/r/teams/LE2_Comms_and_Timing/Shared%20Documents/General/Network_Requirements.xlsx?d=w2c7b0540d0d24448905ca1568dec99e4&amp;csf=1&amp;web=1&amp;e=kXYFRU" TargetMode="Externa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71.emf"/><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775154928"/>
              </p:ext>
            </p:extLst>
          </p:nvPr>
        </p:nvGraphicFramePr>
        <p:xfrm>
          <a:off x="457200" y="2825261"/>
          <a:ext cx="8229600" cy="1615440"/>
        </p:xfrm>
        <a:graphic>
          <a:graphicData uri="http://schemas.openxmlformats.org/drawingml/2006/table">
            <a:tbl>
              <a:tblPr firstRow="1" bandRow="1">
                <a:tableStyleId>{5940675A-B579-460E-94D1-54222C63F5DA}</a:tableStyleId>
              </a:tblPr>
              <a:tblGrid>
                <a:gridCol w="8229600">
                  <a:extLst>
                    <a:ext uri="{9D8B030D-6E8A-4147-A177-3AD203B41FA5}">
                      <a16:colId xmlns:a16="http://schemas.microsoft.com/office/drawing/2014/main" val="600824239"/>
                    </a:ext>
                  </a:extLst>
                </a:gridCol>
              </a:tblGrid>
              <a:tr h="894697">
                <a:tc>
                  <a:txBody>
                    <a:bodyPr/>
                    <a:lstStyle/>
                    <a:p>
                      <a:r>
                        <a:rPr lang="en-US" sz="600" b="1">
                          <a:ea typeface="Calibri" panose="020F0502020204030204" pitchFamily="34" charset="0"/>
                        </a:rPr>
                        <a:t>CONTROLLED BY: </a:t>
                      </a:r>
                      <a:r>
                        <a:rPr lang="en-US" sz="600">
                          <a:ea typeface="Calibri" panose="020F0502020204030204" pitchFamily="34" charset="0"/>
                        </a:rPr>
                        <a:t>U.S. NAVY, STRATEGIC SYSTEMS PROGRAMS </a:t>
                      </a:r>
                    </a:p>
                    <a:p>
                      <a:r>
                        <a:rPr lang="en-US" sz="600" b="1">
                          <a:ea typeface="Calibri" panose="020F0502020204030204" pitchFamily="34" charset="0"/>
                        </a:rPr>
                        <a:t>CONTROLLED BY</a:t>
                      </a:r>
                      <a:r>
                        <a:rPr lang="en-US" sz="600">
                          <a:ea typeface="Calibri" panose="020F0502020204030204" pitchFamily="34" charset="0"/>
                        </a:rPr>
                        <a:t>: SP23 FIRE CONTROL AND GUIDANCE BRANCH </a:t>
                      </a:r>
                    </a:p>
                    <a:p>
                      <a:r>
                        <a:rPr lang="en-US" sz="600" b="1">
                          <a:ea typeface="Calibri" panose="020F0502020204030204" pitchFamily="34" charset="0"/>
                        </a:rPr>
                        <a:t>CUI CATEGORY</a:t>
                      </a:r>
                      <a:r>
                        <a:rPr lang="en-US" sz="600">
                          <a:ea typeface="Calibri" panose="020F0502020204030204" pitchFamily="34" charset="0"/>
                        </a:rPr>
                        <a:t>:</a:t>
                      </a:r>
                      <a:r>
                        <a:rPr lang="en-US" sz="600" baseline="0">
                          <a:solidFill>
                            <a:srgbClr val="C00000"/>
                          </a:solidFill>
                          <a:ea typeface="Calibri" panose="020F0502020204030204" pitchFamily="34" charset="0"/>
                        </a:rPr>
                        <a:t> </a:t>
                      </a:r>
                      <a:r>
                        <a:rPr lang="en-US" sz="600" b="0">
                          <a:solidFill>
                            <a:schemeClr val="tx1"/>
                          </a:solidFill>
                          <a:ea typeface="Calibri" panose="020F0502020204030204" pitchFamily="34" charset="0"/>
                        </a:rPr>
                        <a:t>CTI, Proprietary Information</a:t>
                      </a:r>
                      <a:endParaRPr lang="en-US" sz="600" baseline="0">
                        <a:solidFill>
                          <a:schemeClr val="tx1"/>
                        </a:solidFill>
                        <a:ea typeface="Calibri" panose="020F0502020204030204" pitchFamily="34" charset="0"/>
                      </a:endParaRPr>
                    </a:p>
                    <a:p>
                      <a:r>
                        <a:rPr lang="en-US" sz="600" b="1">
                          <a:ea typeface="Calibri" panose="020F0502020204030204" pitchFamily="34" charset="0"/>
                        </a:rPr>
                        <a:t>DISTRIBUTION/DISSEMINATION CONTROL:</a:t>
                      </a:r>
                      <a:r>
                        <a:rPr lang="en-US" sz="600">
                          <a:ea typeface="Calibri" panose="020F0502020204030204" pitchFamily="34" charset="0"/>
                        </a:rPr>
                        <a:t> DISTRIBUTION</a:t>
                      </a:r>
                      <a:r>
                        <a:rPr lang="en-US" sz="600" baseline="0">
                          <a:ea typeface="Calibri" panose="020F0502020204030204" pitchFamily="34" charset="0"/>
                        </a:rPr>
                        <a:t> STATEMENT D</a:t>
                      </a:r>
                      <a:endParaRPr lang="en-US" sz="600">
                        <a:ea typeface="Calibri" panose="020F0502020204030204" pitchFamily="34" charset="0"/>
                      </a:endParaRPr>
                    </a:p>
                    <a:p>
                      <a:r>
                        <a:rPr lang="en-US" sz="600" b="1">
                          <a:ea typeface="Calibri" panose="020F0502020204030204" pitchFamily="34" charset="0"/>
                        </a:rPr>
                        <a:t>POC: </a:t>
                      </a:r>
                      <a:r>
                        <a:rPr lang="en-US" sz="600">
                          <a:solidFill>
                            <a:schemeClr val="tx1"/>
                          </a:solidFill>
                          <a:ea typeface="Calibri" panose="020F0502020204030204" pitchFamily="34" charset="0"/>
                        </a:rPr>
                        <a:t>Matthew </a:t>
                      </a:r>
                      <a:r>
                        <a:rPr lang="en-US" sz="600" err="1">
                          <a:solidFill>
                            <a:schemeClr val="tx1"/>
                          </a:solidFill>
                          <a:ea typeface="Calibri" panose="020F0502020204030204" pitchFamily="34" charset="0"/>
                        </a:rPr>
                        <a:t>Jamula</a:t>
                      </a:r>
                      <a:r>
                        <a:rPr lang="en-US" sz="600">
                          <a:solidFill>
                            <a:schemeClr val="tx1"/>
                          </a:solidFill>
                          <a:ea typeface="Calibri" panose="020F0502020204030204" pitchFamily="34" charset="0"/>
                        </a:rPr>
                        <a:t>, </a:t>
                      </a:r>
                      <a:r>
                        <a:rPr lang="en-US" sz="600">
                          <a:solidFill>
                            <a:schemeClr val="tx1"/>
                          </a:solidFill>
                          <a:ea typeface="Calibri" panose="020F0502020204030204" pitchFamily="34" charset="0"/>
                          <a:hlinkClick r:id="rId2"/>
                        </a:rPr>
                        <a:t>mjamula@draper.com</a:t>
                      </a:r>
                      <a:endParaRPr lang="en-US" sz="600">
                        <a:solidFill>
                          <a:schemeClr val="tx1"/>
                        </a:solidFill>
                        <a:ea typeface="Calibri" panose="020F0502020204030204" pitchFamily="34" charset="0"/>
                      </a:endParaRPr>
                    </a:p>
                    <a:p>
                      <a:endParaRPr lang="en-US" sz="600" b="1" u="sng">
                        <a:effectLst/>
                        <a:ea typeface="Calibri" panose="020F0502020204030204" pitchFamily="34" charset="0"/>
                      </a:endParaRPr>
                    </a:p>
                    <a:p>
                      <a:pPr marL="0" marR="0"/>
                      <a:r>
                        <a:rPr lang="en-US" sz="600" b="1" u="sng">
                          <a:effectLst/>
                          <a:ea typeface="Calibri" panose="020F0502020204030204" pitchFamily="34" charset="0"/>
                        </a:rPr>
                        <a:t>WARNING: </a:t>
                      </a:r>
                      <a:r>
                        <a:rPr lang="en-US" sz="600">
                          <a:effectLst/>
                          <a:ea typeface="Calibri" panose="020F0502020204030204" pitchFamily="34" charset="0"/>
                        </a:rPr>
                        <a:t>THIS DOCUMENT CONTAINS TECHNICAL DATA WHOSE EXPORT IS RESTRICTED BY THE ARMS EXPORT CONTROL ACT (TITLE 22, U.S.C., SEC 2751, ET SEQ.) OR THE EXPORT ADMINISTRATION ACT OF 1979 (TITLE 50, U.S.C., APP. 2401, ET SEQ.), AS AMENDED.  VIOLATIONS OF THESE EXPORT LAWS ARE SUBJECT TO SEVERE CRIMINAL PENALTIES.  DISSEMINATE IN ACCORDANCE WITH PROVISIONS OF DOD DIRECTIVE 5230.25.</a:t>
                      </a:r>
                    </a:p>
                    <a:p>
                      <a:pPr marL="0" marR="0"/>
                      <a:endParaRPr lang="en-US" sz="600" b="1" u="sng">
                        <a:effectLst/>
                        <a:ea typeface="Calibri" panose="020F0502020204030204" pitchFamily="34" charset="0"/>
                      </a:endParaRPr>
                    </a:p>
                    <a:p>
                      <a:pPr marL="0" marR="0">
                        <a:spcBef>
                          <a:spcPts val="0"/>
                        </a:spcBef>
                        <a:spcAft>
                          <a:spcPts val="0"/>
                        </a:spcAft>
                      </a:pPr>
                      <a:r>
                        <a:rPr lang="en-US" sz="600" b="1" u="sng">
                          <a:effectLst/>
                          <a:ea typeface="Calibri" panose="020F0502020204030204" pitchFamily="34" charset="0"/>
                        </a:rPr>
                        <a:t>DISTRIBUTION STATEMENT D:</a:t>
                      </a:r>
                      <a:r>
                        <a:rPr lang="en-US" sz="600">
                          <a:effectLst/>
                          <a:ea typeface="Calibri" panose="020F0502020204030204" pitchFamily="34" charset="0"/>
                        </a:rPr>
                        <a:t>  </a:t>
                      </a:r>
                      <a:r>
                        <a:rPr lang="en-US" sz="800" b="1">
                          <a:effectLst/>
                          <a:latin typeface="Calibri" panose="020F0502020204030204" pitchFamily="34" charset="0"/>
                          <a:ea typeface="Calibri" panose="020F0502020204030204" pitchFamily="34" charset="0"/>
                        </a:rPr>
                        <a:t>DISTRIBUTION STATEMENT D:</a:t>
                      </a:r>
                      <a:r>
                        <a:rPr lang="en-US" sz="800">
                          <a:effectLst/>
                          <a:latin typeface="Calibri" panose="020F0502020204030204" pitchFamily="34" charset="0"/>
                          <a:ea typeface="Calibri" panose="020F0502020204030204" pitchFamily="34" charset="0"/>
                        </a:rPr>
                        <a:t>  DISTRIBUTION AUTHORIZED TO THE DEPARTMENT OF DEFENSE AND U.S. DEPARTMENT OF DEFENSE CONTRACTORS ONLY.  ADMINISRATIVE OR OPERATIONAL USE 19 May 2022.  OTHER REQUESTS SHALL BE REFERRED TO DIRECTOR, STRATEGIC SYSTEMS PROGRAMS.</a:t>
                      </a:r>
                    </a:p>
                    <a:p>
                      <a:pPr marL="0" marR="0"/>
                      <a:endParaRPr lang="en-US" sz="600">
                        <a:effectLst/>
                        <a:ea typeface="Calibri" panose="020F0502020204030204" pitchFamily="34" charset="0"/>
                      </a:endParaRPr>
                    </a:p>
                    <a:p>
                      <a:pPr marL="0" marR="0"/>
                      <a:r>
                        <a:rPr lang="en-US" sz="600" b="1" u="sng">
                          <a:effectLst/>
                          <a:ea typeface="Calibri" panose="020F0502020204030204" pitchFamily="34" charset="0"/>
                        </a:rPr>
                        <a:t>DESTRUCTION NOTICE:</a:t>
                      </a:r>
                      <a:r>
                        <a:rPr lang="en-US" sz="600">
                          <a:effectLst/>
                          <a:ea typeface="Calibri" panose="020F0502020204030204" pitchFamily="34" charset="0"/>
                        </a:rPr>
                        <a:t>  DESTROY BY ANY METHOD THAT WILL PREVENT DISCLOSURE OF CONTENTS OR RECONSTRUCTION OF THE DOCUMENT. </a:t>
                      </a:r>
                    </a:p>
                    <a:p>
                      <a:pPr marL="0" marR="0"/>
                      <a:endParaRPr lang="en-US" sz="600">
                        <a:effectLst/>
                        <a:ea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600">
                          <a:effectLst/>
                          <a:ea typeface="Calibri" panose="020F0502020204030204" pitchFamily="34" charset="0"/>
                        </a:rPr>
                        <a:t>THIS</a:t>
                      </a:r>
                      <a:r>
                        <a:rPr lang="en-US" sz="600" baseline="0">
                          <a:effectLst/>
                          <a:ea typeface="Calibri" panose="020F0502020204030204" pitchFamily="34" charset="0"/>
                        </a:rPr>
                        <a:t> PRESENTATION CONTAINS DRAPER PROPRIETARY INFORMATION.</a:t>
                      </a:r>
                      <a:endParaRPr lang="en-US" sz="600">
                        <a:effectLst/>
                        <a:ea typeface="Calibri" panose="020F0502020204030204" pitchFamily="34" charset="0"/>
                      </a:endParaRPr>
                    </a:p>
                    <a:p>
                      <a:pPr marL="0" marR="0"/>
                      <a:endParaRPr lang="en-US" sz="600">
                        <a:effectLst/>
                        <a:ea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3524033"/>
                  </a:ext>
                </a:extLst>
              </a:tr>
            </a:tbl>
          </a:graphicData>
        </a:graphic>
      </p:graphicFrame>
      <p:sp>
        <p:nvSpPr>
          <p:cNvPr id="7" name="Title 15"/>
          <p:cNvSpPr txBox="1">
            <a:spLocks/>
          </p:cNvSpPr>
          <p:nvPr/>
        </p:nvSpPr>
        <p:spPr>
          <a:xfrm>
            <a:off x="3313829" y="702799"/>
            <a:ext cx="5751793" cy="852463"/>
          </a:xfrm>
          <a:prstGeom prst="rect">
            <a:avLst/>
          </a:prstGeom>
        </p:spPr>
        <p:txBody>
          <a:bodyPr vert="horz" lIns="0" tIns="45720" rIns="91440" bIns="45720" rtlCol="0" anchor="ctr">
            <a:noAutofit/>
          </a:bodyPr>
          <a:lstStyle>
            <a:lvl1pPr algn="l" defTabSz="457200" rtl="0" eaLnBrk="1" latinLnBrk="0" hangingPunct="1">
              <a:spcBef>
                <a:spcPct val="0"/>
              </a:spcBef>
              <a:buNone/>
              <a:defRPr sz="3200" b="1" kern="1200" cap="none">
                <a:solidFill>
                  <a:schemeClr val="tx1"/>
                </a:solidFill>
                <a:latin typeface="Arial"/>
                <a:ea typeface="+mj-ea"/>
                <a:cs typeface="+mj-cs"/>
              </a:defRPr>
            </a:lvl1pPr>
          </a:lstStyle>
          <a:p>
            <a:pPr rtl="0"/>
            <a:r>
              <a:rPr lang="en-US" sz="2000"/>
              <a:t>ERB Communications Task</a:t>
            </a:r>
          </a:p>
        </p:txBody>
      </p:sp>
      <p:sp>
        <p:nvSpPr>
          <p:cNvPr id="4" name="Text Placeholder 3">
            <a:extLst>
              <a:ext uri="{FF2B5EF4-FFF2-40B4-BE49-F238E27FC236}">
                <a16:creationId xmlns:a16="http://schemas.microsoft.com/office/drawing/2014/main" id="{579B7A6F-E24B-A324-A9BC-11DB3D7CCA5A}"/>
              </a:ext>
            </a:extLst>
          </p:cNvPr>
          <p:cNvSpPr>
            <a:spLocks noGrp="1"/>
          </p:cNvSpPr>
          <p:nvPr>
            <p:ph type="body" sz="quarter" idx="12"/>
          </p:nvPr>
        </p:nvSpPr>
        <p:spPr>
          <a:xfrm>
            <a:off x="3313829" y="1745422"/>
            <a:ext cx="5486400" cy="572817"/>
          </a:xfrm>
        </p:spPr>
        <p:txBody>
          <a:bodyPr/>
          <a:lstStyle/>
          <a:p>
            <a:r>
              <a:rPr lang="en-US"/>
              <a:t>10/2/2023</a:t>
            </a:r>
          </a:p>
          <a:p>
            <a:r>
              <a:rPr lang="en-US"/>
              <a:t>Andrew Stone </a:t>
            </a:r>
          </a:p>
        </p:txBody>
      </p:sp>
    </p:spTree>
    <p:extLst>
      <p:ext uri="{BB962C8B-B14F-4D97-AF65-F5344CB8AC3E}">
        <p14:creationId xmlns:p14="http://schemas.microsoft.com/office/powerpoint/2010/main" val="3511394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D24227-7E51-C9FA-FCB9-4BE0C8D8CFEA}"/>
              </a:ext>
            </a:extLst>
          </p:cNvPr>
          <p:cNvSpPr>
            <a:spLocks noGrp="1"/>
          </p:cNvSpPr>
          <p:nvPr>
            <p:ph type="title"/>
          </p:nvPr>
        </p:nvSpPr>
        <p:spPr/>
        <p:txBody>
          <a:bodyPr/>
          <a:lstStyle/>
          <a:p>
            <a:r>
              <a:rPr lang="en-US"/>
              <a:t>High Bandwidth Network Options Considered</a:t>
            </a:r>
          </a:p>
        </p:txBody>
      </p:sp>
      <p:graphicFrame>
        <p:nvGraphicFramePr>
          <p:cNvPr id="6" name="Table 6">
            <a:extLst>
              <a:ext uri="{FF2B5EF4-FFF2-40B4-BE49-F238E27FC236}">
                <a16:creationId xmlns:a16="http://schemas.microsoft.com/office/drawing/2014/main" id="{7339C95B-76C1-CA90-1723-276956C04677}"/>
              </a:ext>
            </a:extLst>
          </p:cNvPr>
          <p:cNvGraphicFramePr>
            <a:graphicFrameLocks noGrp="1"/>
          </p:cNvGraphicFramePr>
          <p:nvPr/>
        </p:nvGraphicFramePr>
        <p:xfrm>
          <a:off x="200297" y="993869"/>
          <a:ext cx="8762999" cy="3896944"/>
        </p:xfrm>
        <a:graphic>
          <a:graphicData uri="http://schemas.openxmlformats.org/drawingml/2006/table">
            <a:tbl>
              <a:tblPr firstRow="1" bandRow="1">
                <a:tableStyleId>{5C22544A-7EE6-4342-B048-85BDC9FD1C3A}</a:tableStyleId>
              </a:tblPr>
              <a:tblGrid>
                <a:gridCol w="1925781">
                  <a:extLst>
                    <a:ext uri="{9D8B030D-6E8A-4147-A177-3AD203B41FA5}">
                      <a16:colId xmlns:a16="http://schemas.microsoft.com/office/drawing/2014/main" val="4117618418"/>
                    </a:ext>
                  </a:extLst>
                </a:gridCol>
                <a:gridCol w="3540322">
                  <a:extLst>
                    <a:ext uri="{9D8B030D-6E8A-4147-A177-3AD203B41FA5}">
                      <a16:colId xmlns:a16="http://schemas.microsoft.com/office/drawing/2014/main" val="3072461765"/>
                    </a:ext>
                  </a:extLst>
                </a:gridCol>
                <a:gridCol w="3296896">
                  <a:extLst>
                    <a:ext uri="{9D8B030D-6E8A-4147-A177-3AD203B41FA5}">
                      <a16:colId xmlns:a16="http://schemas.microsoft.com/office/drawing/2014/main" val="2822714470"/>
                    </a:ext>
                  </a:extLst>
                </a:gridCol>
              </a:tblGrid>
              <a:tr h="418172">
                <a:tc>
                  <a:txBody>
                    <a:bodyPr/>
                    <a:lstStyle/>
                    <a:p>
                      <a:r>
                        <a:rPr lang="en-US" sz="1100"/>
                        <a:t>Option</a:t>
                      </a:r>
                    </a:p>
                  </a:txBody>
                  <a:tcPr/>
                </a:tc>
                <a:tc>
                  <a:txBody>
                    <a:bodyPr/>
                    <a:lstStyle/>
                    <a:p>
                      <a:r>
                        <a:rPr lang="en-US" sz="1100"/>
                        <a:t>Pros</a:t>
                      </a:r>
                    </a:p>
                  </a:txBody>
                  <a:tcPr/>
                </a:tc>
                <a:tc>
                  <a:txBody>
                    <a:bodyPr/>
                    <a:lstStyle/>
                    <a:p>
                      <a:r>
                        <a:rPr lang="en-US" sz="1100"/>
                        <a:t>Cons</a:t>
                      </a:r>
                    </a:p>
                  </a:txBody>
                  <a:tcPr/>
                </a:tc>
                <a:extLst>
                  <a:ext uri="{0D108BD9-81ED-4DB2-BD59-A6C34878D82A}">
                    <a16:rowId xmlns:a16="http://schemas.microsoft.com/office/drawing/2014/main" val="1481663106"/>
                  </a:ext>
                </a:extLst>
              </a:tr>
              <a:tr h="418172">
                <a:tc>
                  <a:txBody>
                    <a:bodyPr/>
                    <a:lstStyle/>
                    <a:p>
                      <a:r>
                        <a:rPr lang="en-US" sz="1100"/>
                        <a:t>Existing Legacy Design</a:t>
                      </a:r>
                    </a:p>
                  </a:txBody>
                  <a:tcPr/>
                </a:tc>
                <a:tc>
                  <a:txBody>
                    <a:bodyPr/>
                    <a:lstStyle/>
                    <a:p>
                      <a:pPr marL="171450" indent="-171450">
                        <a:buFont typeface="Arial" panose="020B0604020202020204" pitchFamily="34" charset="0"/>
                        <a:buChar char="•"/>
                      </a:pPr>
                      <a:r>
                        <a:rPr lang="en-US" sz="1100"/>
                        <a:t>Existing design.  Proven at low data rates.</a:t>
                      </a:r>
                    </a:p>
                  </a:txBody>
                  <a:tcPr/>
                </a:tc>
                <a:tc>
                  <a:txBody>
                    <a:bodyPr/>
                    <a:lstStyle/>
                    <a:p>
                      <a:pPr marL="171450" indent="-171450">
                        <a:buFont typeface="Arial" panose="020B0604020202020204" pitchFamily="34" charset="0"/>
                        <a:buChar char="•"/>
                      </a:pPr>
                      <a:r>
                        <a:rPr lang="en-US" sz="1100"/>
                        <a:t>Cannot meet high bandwidth needs</a:t>
                      </a:r>
                    </a:p>
                  </a:txBody>
                  <a:tcPr/>
                </a:tc>
                <a:extLst>
                  <a:ext uri="{0D108BD9-81ED-4DB2-BD59-A6C34878D82A}">
                    <a16:rowId xmlns:a16="http://schemas.microsoft.com/office/drawing/2014/main" val="553628351"/>
                  </a:ext>
                </a:extLst>
              </a:tr>
              <a:tr h="1306072">
                <a:tc>
                  <a:txBody>
                    <a:bodyPr/>
                    <a:lstStyle/>
                    <a:p>
                      <a:r>
                        <a:rPr lang="en-US" sz="1100">
                          <a:solidFill>
                            <a:schemeClr val="tx1"/>
                          </a:solidFill>
                        </a:rPr>
                        <a:t>Existing Umbilical Updated with RS422 drivers and multiple parallel wires to get desired bandwidth</a:t>
                      </a:r>
                    </a:p>
                  </a:txBody>
                  <a:tcPr/>
                </a:tc>
                <a:tc>
                  <a:txBody>
                    <a:bodyPr/>
                    <a:lstStyle/>
                    <a:p>
                      <a:pPr marL="285750" indent="-285750">
                        <a:buFont typeface="Arial" panose="020B0604020202020204" pitchFamily="34" charset="0"/>
                        <a:buChar char="•"/>
                      </a:pPr>
                      <a:r>
                        <a:rPr lang="en-US" sz="1100"/>
                        <a:t>No updates to umbilical.  </a:t>
                      </a:r>
                    </a:p>
                    <a:p>
                      <a:pPr marL="285750" indent="-285750">
                        <a:buFont typeface="Arial" panose="020B0604020202020204" pitchFamily="34" charset="0"/>
                        <a:buChar char="•"/>
                      </a:pPr>
                      <a:r>
                        <a:rPr lang="en-US" sz="1100"/>
                        <a:t>Use 10 available umbilical spare wire pairs</a:t>
                      </a:r>
                    </a:p>
                    <a:p>
                      <a:pPr marL="285750" indent="-285750">
                        <a:buFont typeface="Arial" panose="020B0604020202020204" pitchFamily="34" charset="0"/>
                        <a:buChar char="•"/>
                      </a:pPr>
                      <a:r>
                        <a:rPr lang="en-US" sz="1100"/>
                        <a:t>Can achieve bandwidth between 100Mbps-200Mbps using parallel network design.</a:t>
                      </a:r>
                    </a:p>
                  </a:txBody>
                  <a:tcPr/>
                </a:tc>
                <a:tc>
                  <a:txBody>
                    <a:bodyPr/>
                    <a:lstStyle/>
                    <a:p>
                      <a:pPr marL="285750" indent="-285750">
                        <a:buFont typeface="Arial" panose="020B0604020202020204" pitchFamily="34" charset="0"/>
                        <a:buChar char="•"/>
                      </a:pPr>
                      <a:r>
                        <a:rPr lang="en-US" sz="1100"/>
                        <a:t>No additional bandwidth flexibility unless pins are added to umbilical.  </a:t>
                      </a:r>
                    </a:p>
                  </a:txBody>
                  <a:tcPr/>
                </a:tc>
                <a:extLst>
                  <a:ext uri="{0D108BD9-81ED-4DB2-BD59-A6C34878D82A}">
                    <a16:rowId xmlns:a16="http://schemas.microsoft.com/office/drawing/2014/main" val="924155981"/>
                  </a:ext>
                </a:extLst>
              </a:tr>
              <a:tr h="824888">
                <a:tc>
                  <a:txBody>
                    <a:bodyPr/>
                    <a:lstStyle/>
                    <a:p>
                      <a:r>
                        <a:rPr lang="en-US" sz="1100"/>
                        <a:t>Copper-based Ethernet</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t>Added flexibility with COTs approach</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t>Move towards cabling with better impedance control</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t>Network bandwidth still severely limited by copper interconnect and interfaces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t>May not meet desired bandwidth</a:t>
                      </a:r>
                    </a:p>
                    <a:p>
                      <a:pPr marL="285750" indent="-285750">
                        <a:buFont typeface="Arial" panose="020B0604020202020204" pitchFamily="34" charset="0"/>
                        <a:buChar char="•"/>
                      </a:pPr>
                      <a:endParaRPr lang="en-US" sz="1100"/>
                    </a:p>
                  </a:txBody>
                  <a:tcPr/>
                </a:tc>
                <a:extLst>
                  <a:ext uri="{0D108BD9-81ED-4DB2-BD59-A6C34878D82A}">
                    <a16:rowId xmlns:a16="http://schemas.microsoft.com/office/drawing/2014/main" val="2336653801"/>
                  </a:ext>
                </a:extLst>
              </a:tr>
              <a:tr h="418172">
                <a:tc>
                  <a:txBody>
                    <a:bodyPr/>
                    <a:lstStyle/>
                    <a:p>
                      <a:r>
                        <a:rPr lang="en-US" sz="1100"/>
                        <a:t>Fiber Ethernet</a:t>
                      </a:r>
                    </a:p>
                  </a:txBody>
                  <a:tcPr/>
                </a:tc>
                <a:tc>
                  <a:txBody>
                    <a:bodyPr/>
                    <a:lstStyle/>
                    <a:p>
                      <a:pPr marL="285750" indent="-285750">
                        <a:buFont typeface="Arial" panose="020B0604020202020204" pitchFamily="34" charset="0"/>
                        <a:buChar char="•"/>
                      </a:pPr>
                      <a:r>
                        <a:rPr lang="en-US" sz="1100"/>
                        <a:t>Significant bandwidth increase</a:t>
                      </a:r>
                    </a:p>
                    <a:p>
                      <a:pPr marL="285750" indent="-285750">
                        <a:buFont typeface="Arial" panose="020B0604020202020204" pitchFamily="34" charset="0"/>
                        <a:buChar char="•"/>
                      </a:pPr>
                      <a:r>
                        <a:rPr lang="en-US" sz="1100"/>
                        <a:t>Flexible margin for future needs</a:t>
                      </a:r>
                    </a:p>
                    <a:p>
                      <a:pPr marL="285750" indent="-285750">
                        <a:buFont typeface="Arial" panose="020B0604020202020204" pitchFamily="34" charset="0"/>
                        <a:buChar char="•"/>
                      </a:pPr>
                      <a:r>
                        <a:rPr lang="en-US" sz="1100"/>
                        <a:t>Comms network will not limit pre-launch timeline</a:t>
                      </a:r>
                    </a:p>
                    <a:p>
                      <a:pPr marL="285750" indent="-285750">
                        <a:buFont typeface="Arial" panose="020B0604020202020204" pitchFamily="34" charset="0"/>
                        <a:buChar char="•"/>
                      </a:pPr>
                      <a:r>
                        <a:rPr lang="en-US" sz="1100"/>
                        <a:t>Lower weight</a:t>
                      </a:r>
                    </a:p>
                    <a:p>
                      <a:pPr marL="285750" indent="-285750">
                        <a:buFont typeface="Arial" panose="020B0604020202020204" pitchFamily="34" charset="0"/>
                        <a:buChar char="•"/>
                      </a:pPr>
                      <a:r>
                        <a:rPr lang="en-US" sz="1100"/>
                        <a:t>Reduced SGEMP requirements</a:t>
                      </a:r>
                    </a:p>
                  </a:txBody>
                  <a:tcPr/>
                </a:tc>
                <a:tc>
                  <a:txBody>
                    <a:bodyPr/>
                    <a:lstStyle/>
                    <a:p>
                      <a:pPr marL="285750" indent="-285750">
                        <a:buFont typeface="Arial" panose="020B0604020202020204" pitchFamily="34" charset="0"/>
                        <a:buChar char="•"/>
                      </a:pPr>
                      <a:r>
                        <a:rPr lang="en-US" sz="1100"/>
                        <a:t>Requires novel (potentially costly) umbilical update</a:t>
                      </a:r>
                    </a:p>
                    <a:p>
                      <a:pPr marL="285750" indent="-285750">
                        <a:buFont typeface="Arial" panose="020B0604020202020204" pitchFamily="34" charset="0"/>
                        <a:buChar char="•"/>
                      </a:pPr>
                      <a:endParaRPr lang="en-US" sz="1100"/>
                    </a:p>
                    <a:p>
                      <a:pPr marL="285750" indent="-285750">
                        <a:buFont typeface="Arial" panose="020B0604020202020204" pitchFamily="34" charset="0"/>
                        <a:buChar char="•"/>
                      </a:pPr>
                      <a:endParaRPr lang="en-US" sz="1100"/>
                    </a:p>
                  </a:txBody>
                  <a:tcPr/>
                </a:tc>
                <a:extLst>
                  <a:ext uri="{0D108BD9-81ED-4DB2-BD59-A6C34878D82A}">
                    <a16:rowId xmlns:a16="http://schemas.microsoft.com/office/drawing/2014/main" val="1358437084"/>
                  </a:ext>
                </a:extLst>
              </a:tr>
            </a:tbl>
          </a:graphicData>
        </a:graphic>
      </p:graphicFrame>
    </p:spTree>
    <p:extLst>
      <p:ext uri="{BB962C8B-B14F-4D97-AF65-F5344CB8AC3E}">
        <p14:creationId xmlns:p14="http://schemas.microsoft.com/office/powerpoint/2010/main" val="793795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FF476-BE16-55B4-F024-21D79C499CFF}"/>
              </a:ext>
            </a:extLst>
          </p:cNvPr>
          <p:cNvSpPr>
            <a:spLocks noGrp="1"/>
          </p:cNvSpPr>
          <p:nvPr>
            <p:ph type="title"/>
          </p:nvPr>
        </p:nvSpPr>
        <p:spPr/>
        <p:txBody>
          <a:bodyPr/>
          <a:lstStyle/>
          <a:p>
            <a:r>
              <a:rPr lang="en-US"/>
              <a:t>Internal Comms - SSDN</a:t>
            </a:r>
          </a:p>
        </p:txBody>
      </p:sp>
      <p:sp>
        <p:nvSpPr>
          <p:cNvPr id="3" name="Text Placeholder 2">
            <a:extLst>
              <a:ext uri="{FF2B5EF4-FFF2-40B4-BE49-F238E27FC236}">
                <a16:creationId xmlns:a16="http://schemas.microsoft.com/office/drawing/2014/main" id="{580380A4-D010-6643-2DE9-01F021DC44A6}"/>
              </a:ext>
            </a:extLst>
          </p:cNvPr>
          <p:cNvSpPr>
            <a:spLocks noGrp="1"/>
          </p:cNvSpPr>
          <p:nvPr>
            <p:ph type="body" sz="quarter" idx="15"/>
          </p:nvPr>
        </p:nvSpPr>
        <p:spPr>
          <a:xfrm>
            <a:off x="470262" y="1028700"/>
            <a:ext cx="4578532" cy="3502026"/>
          </a:xfrm>
        </p:spPr>
        <p:txBody>
          <a:bodyPr/>
          <a:lstStyle/>
          <a:p>
            <a:pPr>
              <a:spcAft>
                <a:spcPts val="0"/>
              </a:spcAft>
            </a:pPr>
            <a:r>
              <a:rPr lang="en-US" sz="1100"/>
              <a:t>Half duplex, shared bus.</a:t>
            </a:r>
          </a:p>
          <a:p>
            <a:pPr>
              <a:spcAft>
                <a:spcPts val="0"/>
              </a:spcAft>
            </a:pPr>
            <a:r>
              <a:rPr lang="en-US" sz="1100"/>
              <a:t>Time synchronization is done by putting messages into slots and frames at specific times.</a:t>
            </a:r>
          </a:p>
          <a:p>
            <a:pPr lvl="1">
              <a:spcAft>
                <a:spcPts val="0"/>
              </a:spcAft>
            </a:pPr>
            <a:r>
              <a:rPr lang="en-US" sz="900"/>
              <a:t>Slots make the system very rigid.</a:t>
            </a:r>
          </a:p>
          <a:p>
            <a:pPr>
              <a:spcAft>
                <a:spcPts val="0"/>
              </a:spcAft>
            </a:pPr>
            <a:r>
              <a:rPr lang="en-US" sz="1100"/>
              <a:t>Stellar Camera intermingled with data.  Camera data in original system ~1/3 of total data</a:t>
            </a:r>
          </a:p>
          <a:p>
            <a:pPr>
              <a:spcAft>
                <a:spcPts val="0"/>
              </a:spcAft>
            </a:pPr>
            <a:r>
              <a:rPr lang="en-US" sz="1100"/>
              <a:t>Asynchronous messages needed at beginning of C&amp;R to recover reprogramming of system</a:t>
            </a:r>
          </a:p>
          <a:p>
            <a:pPr>
              <a:spcAft>
                <a:spcPts val="0"/>
              </a:spcAft>
            </a:pPr>
            <a:r>
              <a:rPr lang="en-US" sz="1100"/>
              <a:t>Changing message size or placement is a complex puzzle.  For example, imagine making message 96 larger.</a:t>
            </a:r>
          </a:p>
          <a:p>
            <a:pPr>
              <a:spcAft>
                <a:spcPts val="0"/>
              </a:spcAft>
            </a:pPr>
            <a:r>
              <a:rPr lang="en-US" sz="1100"/>
              <a:t>All messages on bus regardless of destination</a:t>
            </a:r>
          </a:p>
          <a:p>
            <a:pPr>
              <a:spcAft>
                <a:spcPts val="0"/>
              </a:spcAft>
            </a:pPr>
            <a:r>
              <a:rPr lang="en-US" sz="1100"/>
              <a:t>Testing limited to pre-defined messages with pre-defined functions.  Difficulty to add in messages later. </a:t>
            </a:r>
          </a:p>
          <a:p>
            <a:pPr>
              <a:spcAft>
                <a:spcPts val="0"/>
              </a:spcAft>
            </a:pPr>
            <a:r>
              <a:rPr lang="en-US" sz="1100"/>
              <a:t>Throughput of current system limited by choice of drivers, transformers and cabling to EA.  This can be updated going forward</a:t>
            </a:r>
          </a:p>
          <a:p>
            <a:pPr>
              <a:spcAft>
                <a:spcPts val="0"/>
              </a:spcAft>
            </a:pPr>
            <a:r>
              <a:rPr lang="en-US" sz="1100"/>
              <a:t>Uses HB/LB dual channels in each direction.  Could be simplified to 1 channel in each direction</a:t>
            </a:r>
          </a:p>
          <a:p>
            <a:pPr>
              <a:spcAft>
                <a:spcPts val="0"/>
              </a:spcAft>
            </a:pPr>
            <a:r>
              <a:rPr lang="en-US" sz="1100"/>
              <a:t>VSSIM modeling extremely difficult and causes long duration sims</a:t>
            </a:r>
          </a:p>
          <a:p>
            <a:pPr>
              <a:spcAft>
                <a:spcPts val="0"/>
              </a:spcAft>
            </a:pPr>
            <a:r>
              <a:rPr lang="en-US" sz="1100"/>
              <a:t>“SSDN is like dried concrete that you need a jackhammer to remove” – VSSIM Developer</a:t>
            </a:r>
          </a:p>
        </p:txBody>
      </p:sp>
      <p:sp>
        <p:nvSpPr>
          <p:cNvPr id="4" name="Slide Number Placeholder 3">
            <a:extLst>
              <a:ext uri="{FF2B5EF4-FFF2-40B4-BE49-F238E27FC236}">
                <a16:creationId xmlns:a16="http://schemas.microsoft.com/office/drawing/2014/main" id="{2DAAF22B-0BF7-2293-F7B3-2558021430F0}"/>
              </a:ext>
            </a:extLst>
          </p:cNvPr>
          <p:cNvSpPr>
            <a:spLocks noGrp="1"/>
          </p:cNvSpPr>
          <p:nvPr>
            <p:ph type="sldNum" sz="quarter" idx="4"/>
          </p:nvPr>
        </p:nvSpPr>
        <p:spPr/>
        <p:txBody>
          <a:bodyPr/>
          <a:lstStyle/>
          <a:p>
            <a:fld id="{532E5815-A8B8-3248-99F0-470F41FB048B}" type="slidenum">
              <a:rPr lang="en-US" smtClean="0"/>
              <a:pPr/>
              <a:t>11</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9876E14F-EF40-A6DC-892B-5E2A301E3A6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106558" y="755493"/>
            <a:ext cx="3907852" cy="1816257"/>
          </a:xfrm>
          <a:prstGeom prst="rect">
            <a:avLst/>
          </a:prstGeom>
          <a:ln>
            <a:solidFill>
              <a:srgbClr val="0070C0"/>
            </a:solidFill>
          </a:ln>
        </p:spPr>
      </p:pic>
      <p:pic>
        <p:nvPicPr>
          <p:cNvPr id="7" name="Picture 6" descr="Table&#10;&#10;Description automatically generated with low confidence">
            <a:extLst>
              <a:ext uri="{FF2B5EF4-FFF2-40B4-BE49-F238E27FC236}">
                <a16:creationId xmlns:a16="http://schemas.microsoft.com/office/drawing/2014/main" id="{DCC1434C-DF8E-41CE-C4F4-F69D85E4C17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154" b="50361"/>
          <a:stretch/>
        </p:blipFill>
        <p:spPr>
          <a:xfrm>
            <a:off x="5106558" y="2668366"/>
            <a:ext cx="3104127" cy="2059033"/>
          </a:xfrm>
          <a:prstGeom prst="rect">
            <a:avLst/>
          </a:prstGeom>
        </p:spPr>
      </p:pic>
    </p:spTree>
    <p:extLst>
      <p:ext uri="{BB962C8B-B14F-4D97-AF65-F5344CB8AC3E}">
        <p14:creationId xmlns:p14="http://schemas.microsoft.com/office/powerpoint/2010/main" val="577365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8E502-2FF6-1513-99D4-F871D118E0FF}"/>
              </a:ext>
            </a:extLst>
          </p:cNvPr>
          <p:cNvSpPr>
            <a:spLocks noGrp="1"/>
          </p:cNvSpPr>
          <p:nvPr>
            <p:ph type="title"/>
          </p:nvPr>
        </p:nvSpPr>
        <p:spPr/>
        <p:txBody>
          <a:bodyPr/>
          <a:lstStyle/>
          <a:p>
            <a:r>
              <a:rPr lang="en-US"/>
              <a:t>Internal Comms -Full Duplex Hybrid Approach</a:t>
            </a:r>
          </a:p>
        </p:txBody>
      </p:sp>
      <p:sp>
        <p:nvSpPr>
          <p:cNvPr id="3" name="Text Placeholder 2">
            <a:extLst>
              <a:ext uri="{FF2B5EF4-FFF2-40B4-BE49-F238E27FC236}">
                <a16:creationId xmlns:a16="http://schemas.microsoft.com/office/drawing/2014/main" id="{9985DEBD-B4C1-15A5-51DE-20657CBE19AF}"/>
              </a:ext>
            </a:extLst>
          </p:cNvPr>
          <p:cNvSpPr>
            <a:spLocks noGrp="1"/>
          </p:cNvSpPr>
          <p:nvPr>
            <p:ph type="body" sz="quarter" idx="15"/>
          </p:nvPr>
        </p:nvSpPr>
        <p:spPr>
          <a:xfrm>
            <a:off x="450665" y="936903"/>
            <a:ext cx="8810896" cy="3946689"/>
          </a:xfrm>
        </p:spPr>
        <p:txBody>
          <a:bodyPr/>
          <a:lstStyle/>
          <a:p>
            <a:pPr>
              <a:spcAft>
                <a:spcPts val="300"/>
              </a:spcAft>
            </a:pPr>
            <a:r>
              <a:rPr lang="en-US" sz="1400"/>
              <a:t>Full Duplex Hybrid Approach</a:t>
            </a:r>
          </a:p>
          <a:p>
            <a:pPr lvl="1">
              <a:spcAft>
                <a:spcPts val="300"/>
              </a:spcAft>
            </a:pPr>
            <a:r>
              <a:rPr lang="en-US" sz="1200"/>
              <a:t>Sensor data captured on frame and clock offset timing mark – Gimbals, IFOG, PIGA</a:t>
            </a:r>
          </a:p>
          <a:p>
            <a:pPr lvl="1">
              <a:spcAft>
                <a:spcPts val="300"/>
              </a:spcAft>
            </a:pPr>
            <a:r>
              <a:rPr lang="en-US" sz="1200"/>
              <a:t>As deterministic as SSDN is. </a:t>
            </a:r>
            <a:r>
              <a:rPr lang="en-US" sz="1200" b="1"/>
              <a:t>No need to preplan slots and have a complex ICD</a:t>
            </a:r>
          </a:p>
          <a:p>
            <a:pPr lvl="1">
              <a:spcAft>
                <a:spcPts val="300"/>
              </a:spcAft>
            </a:pPr>
            <a:r>
              <a:rPr lang="en-US" sz="1200"/>
              <a:t>Flexibility:</a:t>
            </a:r>
          </a:p>
          <a:p>
            <a:pPr lvl="2">
              <a:spcAft>
                <a:spcPts val="300"/>
              </a:spcAft>
            </a:pPr>
            <a:r>
              <a:rPr lang="en-US" sz="1200"/>
              <a:t>Greater flexibility for VSSIM and HWIL</a:t>
            </a:r>
            <a:endParaRPr lang="en-US" i="1"/>
          </a:p>
          <a:p>
            <a:pPr lvl="2">
              <a:spcAft>
                <a:spcPts val="300"/>
              </a:spcAft>
            </a:pPr>
            <a:r>
              <a:rPr lang="en-US" i="1"/>
              <a:t>Using a small percentage of the bandwidth.  Full Duplex frees up more bandwidth</a:t>
            </a:r>
          </a:p>
          <a:p>
            <a:pPr lvl="2">
              <a:spcAft>
                <a:spcPts val="300"/>
              </a:spcAft>
            </a:pPr>
            <a:r>
              <a:rPr lang="en-US" i="1"/>
              <a:t>Change the size of messages without having to update the communication HDL and slot allocation</a:t>
            </a:r>
          </a:p>
          <a:p>
            <a:pPr lvl="2">
              <a:spcAft>
                <a:spcPts val="300"/>
              </a:spcAft>
            </a:pPr>
            <a:r>
              <a:rPr lang="en-US" i="1"/>
              <a:t>No longer have to pre-schedule slots</a:t>
            </a:r>
          </a:p>
          <a:p>
            <a:pPr lvl="1">
              <a:spcAft>
                <a:spcPts val="300"/>
              </a:spcAft>
            </a:pPr>
            <a:r>
              <a:rPr lang="en-US" sz="1200"/>
              <a:t>Carries forward: 8B/10B encoding, Rad Hardness, C&amp;R fast recovery, Test Port to echo internal data, Frame Timing, Common HDL blocks, Common Driver/Receiver circuitry</a:t>
            </a:r>
          </a:p>
          <a:p>
            <a:pPr lvl="1">
              <a:spcAft>
                <a:spcPts val="300"/>
              </a:spcAft>
            </a:pPr>
            <a:r>
              <a:rPr lang="en-US" sz="1200"/>
              <a:t>Eliminates extra wires needed for Sync by using clever 10bit encoding</a:t>
            </a:r>
          </a:p>
          <a:p>
            <a:pPr lvl="1">
              <a:spcAft>
                <a:spcPts val="300"/>
              </a:spcAft>
            </a:pPr>
            <a:r>
              <a:rPr lang="en-US" sz="1200"/>
              <a:t>Eliminates extra wires needed for GIE/Break by using clever 10bit encoding</a:t>
            </a:r>
          </a:p>
          <a:p>
            <a:pPr lvl="1">
              <a:spcAft>
                <a:spcPts val="300"/>
              </a:spcAft>
            </a:pPr>
            <a:r>
              <a:rPr lang="en-US" sz="1200"/>
              <a:t>Eliminates need for slot timing and complex software/hardware timing dependencies</a:t>
            </a:r>
          </a:p>
          <a:p>
            <a:pPr lvl="1">
              <a:spcAft>
                <a:spcPts val="300"/>
              </a:spcAft>
            </a:pPr>
            <a:r>
              <a:rPr lang="en-US" sz="1200"/>
              <a:t>Data priority scheduling is based on pre-emptive OS, and not on when a particular slot assignment is destined to arrive.</a:t>
            </a:r>
          </a:p>
          <a:p>
            <a:pPr lvl="1">
              <a:spcAft>
                <a:spcPts val="300"/>
              </a:spcAft>
            </a:pPr>
            <a:r>
              <a:rPr lang="en-US" sz="1200"/>
              <a:t>Would use a DMA to transfer data direct to memory for microprocessors</a:t>
            </a:r>
          </a:p>
          <a:p>
            <a:pPr lvl="1">
              <a:spcAft>
                <a:spcPts val="300"/>
              </a:spcAft>
            </a:pPr>
            <a:r>
              <a:rPr lang="en-US" sz="1200"/>
              <a:t>Adds full duplex communication</a:t>
            </a:r>
          </a:p>
          <a:p>
            <a:pPr lvl="1">
              <a:spcAft>
                <a:spcPts val="300"/>
              </a:spcAft>
            </a:pPr>
            <a:r>
              <a:rPr lang="en-US" sz="1200"/>
              <a:t>Improves bandwidth via new physical layer</a:t>
            </a:r>
          </a:p>
          <a:p>
            <a:pPr lvl="1">
              <a:spcAft>
                <a:spcPts val="300"/>
              </a:spcAft>
            </a:pPr>
            <a:r>
              <a:rPr lang="en-US" sz="1200"/>
              <a:t>Add Built In Test (BIT) PRBS generator/checker</a:t>
            </a:r>
          </a:p>
          <a:p>
            <a:pPr>
              <a:spcAft>
                <a:spcPts val="300"/>
              </a:spcAft>
            </a:pPr>
            <a:endParaRPr lang="en-US"/>
          </a:p>
        </p:txBody>
      </p:sp>
      <p:sp>
        <p:nvSpPr>
          <p:cNvPr id="4" name="Slide Number Placeholder 3">
            <a:extLst>
              <a:ext uri="{FF2B5EF4-FFF2-40B4-BE49-F238E27FC236}">
                <a16:creationId xmlns:a16="http://schemas.microsoft.com/office/drawing/2014/main" id="{E9477563-7D23-E50B-1009-408715DE23DE}"/>
              </a:ext>
            </a:extLst>
          </p:cNvPr>
          <p:cNvSpPr>
            <a:spLocks noGrp="1"/>
          </p:cNvSpPr>
          <p:nvPr>
            <p:ph type="sldNum" sz="quarter" idx="4"/>
          </p:nvPr>
        </p:nvSpPr>
        <p:spPr/>
        <p:txBody>
          <a:bodyPr/>
          <a:lstStyle/>
          <a:p>
            <a:fld id="{532E5815-A8B8-3248-99F0-470F41FB048B}" type="slidenum">
              <a:rPr lang="en-US" smtClean="0"/>
              <a:pPr/>
              <a:t>12</a:t>
            </a:fld>
            <a:endParaRPr lang="en-US"/>
          </a:p>
        </p:txBody>
      </p:sp>
    </p:spTree>
    <p:extLst>
      <p:ext uri="{BB962C8B-B14F-4D97-AF65-F5344CB8AC3E}">
        <p14:creationId xmlns:p14="http://schemas.microsoft.com/office/powerpoint/2010/main" val="3732105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13AC4-6AF1-C124-CD90-1C7A498EE8AC}"/>
              </a:ext>
            </a:extLst>
          </p:cNvPr>
          <p:cNvSpPr>
            <a:spLocks noGrp="1"/>
          </p:cNvSpPr>
          <p:nvPr>
            <p:ph type="title"/>
          </p:nvPr>
        </p:nvSpPr>
        <p:spPr/>
        <p:txBody>
          <a:bodyPr/>
          <a:lstStyle/>
          <a:p>
            <a:r>
              <a:rPr lang="en-US"/>
              <a:t>Full Duplex Hybrid Approach</a:t>
            </a:r>
          </a:p>
        </p:txBody>
      </p:sp>
      <p:sp>
        <p:nvSpPr>
          <p:cNvPr id="4" name="Slide Number Placeholder 3">
            <a:extLst>
              <a:ext uri="{FF2B5EF4-FFF2-40B4-BE49-F238E27FC236}">
                <a16:creationId xmlns:a16="http://schemas.microsoft.com/office/drawing/2014/main" id="{D90C5A23-DDA9-7FF0-9516-51321667BAAF}"/>
              </a:ext>
            </a:extLst>
          </p:cNvPr>
          <p:cNvSpPr>
            <a:spLocks noGrp="1"/>
          </p:cNvSpPr>
          <p:nvPr>
            <p:ph type="sldNum" sz="quarter" idx="4"/>
          </p:nvPr>
        </p:nvSpPr>
        <p:spPr/>
        <p:txBody>
          <a:bodyPr/>
          <a:lstStyle/>
          <a:p>
            <a:fld id="{532E5815-A8B8-3248-99F0-470F41FB048B}" type="slidenum">
              <a:rPr lang="en-US" smtClean="0"/>
              <a:pPr/>
              <a:t>13</a:t>
            </a:fld>
            <a:endParaRPr lang="en-US"/>
          </a:p>
        </p:txBody>
      </p:sp>
      <p:sp>
        <p:nvSpPr>
          <p:cNvPr id="7" name="Text Placeholder 2">
            <a:extLst>
              <a:ext uri="{FF2B5EF4-FFF2-40B4-BE49-F238E27FC236}">
                <a16:creationId xmlns:a16="http://schemas.microsoft.com/office/drawing/2014/main" id="{4FD8E608-6AA6-915B-C34E-D83BD2B26A9E}"/>
              </a:ext>
            </a:extLst>
          </p:cNvPr>
          <p:cNvSpPr>
            <a:spLocks noGrp="1"/>
          </p:cNvSpPr>
          <p:nvPr>
            <p:ph type="body" sz="quarter" idx="15"/>
          </p:nvPr>
        </p:nvSpPr>
        <p:spPr>
          <a:xfrm>
            <a:off x="71846" y="3214042"/>
            <a:ext cx="9072155" cy="1609973"/>
          </a:xfrm>
        </p:spPr>
        <p:txBody>
          <a:bodyPr/>
          <a:lstStyle/>
          <a:p>
            <a:pPr>
              <a:spcAft>
                <a:spcPts val="0"/>
              </a:spcAft>
            </a:pPr>
            <a:r>
              <a:rPr lang="en-US" sz="1200"/>
              <a:t>Provide a flexible architecture that can adapt to various rate traffic and placement of electronics</a:t>
            </a:r>
          </a:p>
          <a:p>
            <a:pPr>
              <a:spcAft>
                <a:spcPts val="0"/>
              </a:spcAft>
            </a:pPr>
            <a:r>
              <a:rPr lang="en-US" sz="1200"/>
              <a:t>Common HDL across all regions</a:t>
            </a:r>
          </a:p>
          <a:p>
            <a:pPr>
              <a:spcAft>
                <a:spcPts val="0"/>
              </a:spcAft>
            </a:pPr>
            <a:r>
              <a:rPr lang="en-US" sz="1200"/>
              <a:t>All instrument Data latched on programable hardware timing mark – Gimbals, Accelerometers, Gyros. </a:t>
            </a:r>
          </a:p>
          <a:p>
            <a:pPr lvl="1">
              <a:spcAft>
                <a:spcPts val="0"/>
              </a:spcAft>
            </a:pPr>
            <a:r>
              <a:rPr lang="en-US" sz="1000"/>
              <a:t>TBD storing of hardware sampling timing mark for gimbal electronics if no NVRAM present.</a:t>
            </a:r>
          </a:p>
          <a:p>
            <a:pPr>
              <a:spcAft>
                <a:spcPts val="0"/>
              </a:spcAft>
            </a:pPr>
            <a:r>
              <a:rPr lang="en-US" sz="1200"/>
              <a:t>Uses 3 sets of slip rings including a dedicated stellar channel.  Includes encoded GIE/Break, Sync.  Current LE: 6 sets of slip rings  </a:t>
            </a:r>
          </a:p>
          <a:p>
            <a:pPr>
              <a:spcAft>
                <a:spcPts val="0"/>
              </a:spcAft>
            </a:pPr>
            <a:r>
              <a:rPr lang="en-US" sz="1200">
                <a:solidFill>
                  <a:srgbClr val="FF0000"/>
                </a:solidFill>
              </a:rPr>
              <a:t>No risk for HDL approach.</a:t>
            </a:r>
          </a:p>
          <a:p>
            <a:pPr>
              <a:spcAft>
                <a:spcPts val="0"/>
              </a:spcAft>
            </a:pPr>
            <a:r>
              <a:rPr lang="en-US" sz="1200"/>
              <a:t>Physical layer requires collaboration with Electronic Parts Working Group (EPWG).  No risk.  Only risk is if we fall back on existing drivers/receivers.  Existing drivers/receivers may not support Stellar BW.  Existing drivers/receivers </a:t>
            </a:r>
            <a:r>
              <a:rPr lang="en-US" sz="1200" b="1"/>
              <a:t>will not </a:t>
            </a:r>
            <a:r>
              <a:rPr lang="en-US" sz="1200"/>
              <a:t>support digital clock.  </a:t>
            </a:r>
          </a:p>
        </p:txBody>
      </p:sp>
      <p:pic>
        <p:nvPicPr>
          <p:cNvPr id="13" name="Picture 12">
            <a:extLst>
              <a:ext uri="{FF2B5EF4-FFF2-40B4-BE49-F238E27FC236}">
                <a16:creationId xmlns:a16="http://schemas.microsoft.com/office/drawing/2014/main" id="{420DD50B-4FA9-C3D7-FE12-603A1C689997}"/>
              </a:ext>
            </a:extLst>
          </p:cNvPr>
          <p:cNvPicPr>
            <a:picLocks noChangeAspect="1"/>
          </p:cNvPicPr>
          <p:nvPr/>
        </p:nvPicPr>
        <p:blipFill>
          <a:blip r:embed="rId2"/>
          <a:stretch>
            <a:fillRect/>
          </a:stretch>
        </p:blipFill>
        <p:spPr>
          <a:xfrm>
            <a:off x="0" y="910572"/>
            <a:ext cx="9144000" cy="2192055"/>
          </a:xfrm>
          <a:prstGeom prst="rect">
            <a:avLst/>
          </a:prstGeom>
        </p:spPr>
      </p:pic>
    </p:spTree>
    <p:extLst>
      <p:ext uri="{BB962C8B-B14F-4D97-AF65-F5344CB8AC3E}">
        <p14:creationId xmlns:p14="http://schemas.microsoft.com/office/powerpoint/2010/main" val="3379709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4995047-9C3A-D8B4-F31B-EDBC964BC27A}"/>
              </a:ext>
            </a:extLst>
          </p:cNvPr>
          <p:cNvPicPr>
            <a:picLocks noChangeAspect="1"/>
          </p:cNvPicPr>
          <p:nvPr/>
        </p:nvPicPr>
        <p:blipFill>
          <a:blip r:embed="rId2"/>
          <a:stretch>
            <a:fillRect/>
          </a:stretch>
        </p:blipFill>
        <p:spPr>
          <a:xfrm>
            <a:off x="47897" y="746350"/>
            <a:ext cx="9144000" cy="2021080"/>
          </a:xfrm>
          <a:prstGeom prst="rect">
            <a:avLst/>
          </a:prstGeom>
        </p:spPr>
      </p:pic>
      <p:sp>
        <p:nvSpPr>
          <p:cNvPr id="2" name="Title 1">
            <a:extLst>
              <a:ext uri="{FF2B5EF4-FFF2-40B4-BE49-F238E27FC236}">
                <a16:creationId xmlns:a16="http://schemas.microsoft.com/office/drawing/2014/main" id="{F84782EF-F8C8-F3BA-4A72-F8717C3E5466}"/>
              </a:ext>
            </a:extLst>
          </p:cNvPr>
          <p:cNvSpPr>
            <a:spLocks noGrp="1"/>
          </p:cNvSpPr>
          <p:nvPr>
            <p:ph type="title"/>
          </p:nvPr>
        </p:nvSpPr>
        <p:spPr/>
        <p:txBody>
          <a:bodyPr/>
          <a:lstStyle/>
          <a:p>
            <a:r>
              <a:rPr lang="en-US"/>
              <a:t>Timing For Link A</a:t>
            </a:r>
          </a:p>
        </p:txBody>
      </p:sp>
      <p:sp>
        <p:nvSpPr>
          <p:cNvPr id="3" name="Text Placeholder 2">
            <a:extLst>
              <a:ext uri="{FF2B5EF4-FFF2-40B4-BE49-F238E27FC236}">
                <a16:creationId xmlns:a16="http://schemas.microsoft.com/office/drawing/2014/main" id="{461B70C3-CF4C-D357-D1D2-AE2C21F7B755}"/>
              </a:ext>
            </a:extLst>
          </p:cNvPr>
          <p:cNvSpPr>
            <a:spLocks noGrp="1"/>
          </p:cNvSpPr>
          <p:nvPr>
            <p:ph type="body" sz="quarter" idx="15"/>
          </p:nvPr>
        </p:nvSpPr>
        <p:spPr>
          <a:xfrm>
            <a:off x="3797300" y="3563526"/>
            <a:ext cx="5346700" cy="1306830"/>
          </a:xfrm>
        </p:spPr>
        <p:txBody>
          <a:bodyPr/>
          <a:lstStyle/>
          <a:p>
            <a:pPr>
              <a:spcAft>
                <a:spcPts val="0"/>
              </a:spcAft>
            </a:pPr>
            <a:r>
              <a:rPr lang="en-US" sz="1200"/>
              <a:t>Messages are received by all electronics like a broadcast via a pseudo multi-drop arrangement</a:t>
            </a:r>
          </a:p>
          <a:p>
            <a:pPr>
              <a:spcAft>
                <a:spcPts val="0"/>
              </a:spcAft>
            </a:pPr>
            <a:r>
              <a:rPr lang="en-US" sz="1200"/>
              <a:t>Depending on origin of message (CME vs MAP/IAP) FIFO at CME could provide arbitration</a:t>
            </a:r>
          </a:p>
          <a:p>
            <a:pPr>
              <a:spcAft>
                <a:spcPts val="0"/>
              </a:spcAft>
            </a:pPr>
            <a:r>
              <a:rPr lang="en-US" sz="1200"/>
              <a:t>At the 100Hz timeline with 23mbps this provides:</a:t>
            </a:r>
          </a:p>
          <a:p>
            <a:pPr lvl="1">
              <a:spcAft>
                <a:spcPts val="0"/>
              </a:spcAft>
            </a:pPr>
            <a:r>
              <a:rPr lang="en-US" sz="1100"/>
              <a:t>12% of utilization at 100Hz, &lt;1% utilization at other 600Hz </a:t>
            </a:r>
            <a:r>
              <a:rPr lang="en-US" sz="1200"/>
              <a:t>  </a:t>
            </a:r>
          </a:p>
          <a:p>
            <a:pPr>
              <a:spcAft>
                <a:spcPts val="0"/>
              </a:spcAft>
            </a:pPr>
            <a:r>
              <a:rPr lang="en-US" sz="1200"/>
              <a:t>Flexible time could be used for Test or Debug (Command/Response)</a:t>
            </a:r>
          </a:p>
        </p:txBody>
      </p:sp>
      <p:sp>
        <p:nvSpPr>
          <p:cNvPr id="4" name="Slide Number Placeholder 3">
            <a:extLst>
              <a:ext uri="{FF2B5EF4-FFF2-40B4-BE49-F238E27FC236}">
                <a16:creationId xmlns:a16="http://schemas.microsoft.com/office/drawing/2014/main" id="{383B4D46-3329-DAB6-EAB6-80F82A0AB57A}"/>
              </a:ext>
            </a:extLst>
          </p:cNvPr>
          <p:cNvSpPr>
            <a:spLocks noGrp="1"/>
          </p:cNvSpPr>
          <p:nvPr>
            <p:ph type="sldNum" sz="quarter" idx="4"/>
          </p:nvPr>
        </p:nvSpPr>
        <p:spPr/>
        <p:txBody>
          <a:bodyPr/>
          <a:lstStyle/>
          <a:p>
            <a:fld id="{532E5815-A8B8-3248-99F0-470F41FB048B}" type="slidenum">
              <a:rPr lang="en-US" smtClean="0"/>
              <a:pPr/>
              <a:t>14</a:t>
            </a:fld>
            <a:endParaRPr lang="en-US"/>
          </a:p>
        </p:txBody>
      </p:sp>
      <p:graphicFrame>
        <p:nvGraphicFramePr>
          <p:cNvPr id="6" name="Table 5">
            <a:extLst>
              <a:ext uri="{FF2B5EF4-FFF2-40B4-BE49-F238E27FC236}">
                <a16:creationId xmlns:a16="http://schemas.microsoft.com/office/drawing/2014/main" id="{56B9FD84-B7C3-C930-659D-49CEBE2F027E}"/>
              </a:ext>
            </a:extLst>
          </p:cNvPr>
          <p:cNvGraphicFramePr>
            <a:graphicFrameLocks noGrp="1"/>
          </p:cNvGraphicFramePr>
          <p:nvPr>
            <p:extLst>
              <p:ext uri="{D42A27DB-BD31-4B8C-83A1-F6EECF244321}">
                <p14:modId xmlns:p14="http://schemas.microsoft.com/office/powerpoint/2010/main" val="1420420823"/>
              </p:ext>
            </p:extLst>
          </p:nvPr>
        </p:nvGraphicFramePr>
        <p:xfrm>
          <a:off x="47897" y="3563526"/>
          <a:ext cx="3749403" cy="1306830"/>
        </p:xfrm>
        <a:graphic>
          <a:graphicData uri="http://schemas.openxmlformats.org/drawingml/2006/table">
            <a:tbl>
              <a:tblPr>
                <a:tableStyleId>{5C22544A-7EE6-4342-B048-85BDC9FD1C3A}</a:tableStyleId>
              </a:tblPr>
              <a:tblGrid>
                <a:gridCol w="2599872">
                  <a:extLst>
                    <a:ext uri="{9D8B030D-6E8A-4147-A177-3AD203B41FA5}">
                      <a16:colId xmlns:a16="http://schemas.microsoft.com/office/drawing/2014/main" val="1610579560"/>
                    </a:ext>
                  </a:extLst>
                </a:gridCol>
                <a:gridCol w="1149531">
                  <a:extLst>
                    <a:ext uri="{9D8B030D-6E8A-4147-A177-3AD203B41FA5}">
                      <a16:colId xmlns:a16="http://schemas.microsoft.com/office/drawing/2014/main" val="1784736285"/>
                    </a:ext>
                  </a:extLst>
                </a:gridCol>
              </a:tblGrid>
              <a:tr h="190500">
                <a:tc>
                  <a:txBody>
                    <a:bodyPr/>
                    <a:lstStyle/>
                    <a:p>
                      <a:pPr algn="ctr" fontAlgn="b"/>
                      <a:r>
                        <a:rPr lang="en-US" sz="1100" b="1" u="none" strike="noStrike">
                          <a:effectLst/>
                        </a:rPr>
                        <a:t>Tactical Messages Sent to Gimbals or Stable Member</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1" u="none" strike="noStrike">
                          <a:effectLst/>
                        </a:rPr>
                        <a:t> 16-Bit Words</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65633780"/>
                  </a:ext>
                </a:extLst>
              </a:tr>
              <a:tr h="190500">
                <a:tc>
                  <a:txBody>
                    <a:bodyPr/>
                    <a:lstStyle/>
                    <a:p>
                      <a:pPr algn="l" fontAlgn="b"/>
                      <a:r>
                        <a:rPr lang="en-US" sz="1100" u="none" strike="noStrike">
                          <a:effectLst/>
                        </a:rPr>
                        <a:t>msg_MSS_EA_100HZ_MODE_MET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69713437"/>
                  </a:ext>
                </a:extLst>
              </a:tr>
              <a:tr h="190500">
                <a:tc>
                  <a:txBody>
                    <a:bodyPr/>
                    <a:lstStyle/>
                    <a:p>
                      <a:pPr algn="l" fontAlgn="b"/>
                      <a:r>
                        <a:rPr lang="en-US" sz="1100" u="none" strike="noStrike">
                          <a:effectLst/>
                        </a:rPr>
                        <a:t>msg_MSS_EA_100HZ_SUBSYS_CMDS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42604909"/>
                  </a:ext>
                </a:extLst>
              </a:tr>
              <a:tr h="190500">
                <a:tc>
                  <a:txBody>
                    <a:bodyPr/>
                    <a:lstStyle/>
                    <a:p>
                      <a:pPr algn="l" fontAlgn="b"/>
                      <a:r>
                        <a:rPr lang="en-US" sz="1100" u="none" strike="noStrike">
                          <a:effectLst/>
                        </a:rPr>
                        <a:t>msg_PCSS_300HZ_HTR_CMDS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a:t>
                      </a:r>
                    </a:p>
                  </a:txBody>
                  <a:tcPr marL="9525" marR="9525" marT="9525" marB="0" anchor="b"/>
                </a:tc>
                <a:extLst>
                  <a:ext uri="{0D108BD9-81ED-4DB2-BD59-A6C34878D82A}">
                    <a16:rowId xmlns:a16="http://schemas.microsoft.com/office/drawing/2014/main" val="2163741960"/>
                  </a:ext>
                </a:extLst>
              </a:tr>
              <a:tr h="190500">
                <a:tc>
                  <a:txBody>
                    <a:bodyPr/>
                    <a:lstStyle/>
                    <a:p>
                      <a:pPr algn="l" fontAlgn="b"/>
                      <a:r>
                        <a:rPr lang="en-US" sz="1100" u="none" strike="noStrike">
                          <a:effectLst/>
                        </a:rPr>
                        <a:t>msg_SSS_EA_20HZ_SSS_SM_DATA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185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44927996"/>
                  </a:ext>
                </a:extLst>
              </a:tr>
              <a:tr h="200025">
                <a:tc>
                  <a:txBody>
                    <a:bodyPr/>
                    <a:lstStyle/>
                    <a:p>
                      <a:pPr algn="l" fontAlgn="b"/>
                      <a:r>
                        <a:rPr lang="en-US" sz="1100" u="none" strike="noStrike">
                          <a:effectLst/>
                        </a:rPr>
                        <a:t>msg_SyncPulseMsg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00544284"/>
                  </a:ext>
                </a:extLst>
              </a:tr>
            </a:tbl>
          </a:graphicData>
        </a:graphic>
      </p:graphicFrame>
      <p:pic>
        <p:nvPicPr>
          <p:cNvPr id="12" name="Picture 11">
            <a:extLst>
              <a:ext uri="{FF2B5EF4-FFF2-40B4-BE49-F238E27FC236}">
                <a16:creationId xmlns:a16="http://schemas.microsoft.com/office/drawing/2014/main" id="{76C507F9-803E-A04F-96F2-2FEAAC76E606}"/>
              </a:ext>
            </a:extLst>
          </p:cNvPr>
          <p:cNvPicPr>
            <a:picLocks noChangeAspect="1"/>
          </p:cNvPicPr>
          <p:nvPr/>
        </p:nvPicPr>
        <p:blipFill>
          <a:blip r:embed="rId3"/>
          <a:stretch>
            <a:fillRect/>
          </a:stretch>
        </p:blipFill>
        <p:spPr>
          <a:xfrm>
            <a:off x="1151164" y="2444615"/>
            <a:ext cx="6861266" cy="1125442"/>
          </a:xfrm>
          <a:prstGeom prst="rect">
            <a:avLst/>
          </a:prstGeom>
        </p:spPr>
      </p:pic>
      <p:sp>
        <p:nvSpPr>
          <p:cNvPr id="13" name="TextBox 12">
            <a:extLst>
              <a:ext uri="{FF2B5EF4-FFF2-40B4-BE49-F238E27FC236}">
                <a16:creationId xmlns:a16="http://schemas.microsoft.com/office/drawing/2014/main" id="{89B37CE5-75C6-55B1-907F-155DD3AE69A1}"/>
              </a:ext>
            </a:extLst>
          </p:cNvPr>
          <p:cNvSpPr txBox="1"/>
          <p:nvPr/>
        </p:nvSpPr>
        <p:spPr>
          <a:xfrm>
            <a:off x="470263" y="2899425"/>
            <a:ext cx="707027" cy="400110"/>
          </a:xfrm>
          <a:prstGeom prst="rect">
            <a:avLst/>
          </a:prstGeom>
          <a:noFill/>
        </p:spPr>
        <p:txBody>
          <a:bodyPr wrap="square" rtlCol="0">
            <a:spAutoFit/>
          </a:bodyPr>
          <a:lstStyle/>
          <a:p>
            <a:r>
              <a:rPr lang="en-US" sz="1000"/>
              <a:t>6 600Hz Frames</a:t>
            </a:r>
          </a:p>
        </p:txBody>
      </p:sp>
    </p:spTree>
    <p:extLst>
      <p:ext uri="{BB962C8B-B14F-4D97-AF65-F5344CB8AC3E}">
        <p14:creationId xmlns:p14="http://schemas.microsoft.com/office/powerpoint/2010/main" val="4109178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82EF-F8C8-F3BA-4A72-F8717C3E5466}"/>
              </a:ext>
            </a:extLst>
          </p:cNvPr>
          <p:cNvSpPr>
            <a:spLocks noGrp="1"/>
          </p:cNvSpPr>
          <p:nvPr>
            <p:ph type="title"/>
          </p:nvPr>
        </p:nvSpPr>
        <p:spPr/>
        <p:txBody>
          <a:bodyPr/>
          <a:lstStyle/>
          <a:p>
            <a:r>
              <a:rPr lang="en-US"/>
              <a:t>Data on Link B</a:t>
            </a:r>
          </a:p>
        </p:txBody>
      </p:sp>
      <p:sp>
        <p:nvSpPr>
          <p:cNvPr id="4" name="Slide Number Placeholder 3">
            <a:extLst>
              <a:ext uri="{FF2B5EF4-FFF2-40B4-BE49-F238E27FC236}">
                <a16:creationId xmlns:a16="http://schemas.microsoft.com/office/drawing/2014/main" id="{383B4D46-3329-DAB6-EAB6-80F82A0AB57A}"/>
              </a:ext>
            </a:extLst>
          </p:cNvPr>
          <p:cNvSpPr>
            <a:spLocks noGrp="1"/>
          </p:cNvSpPr>
          <p:nvPr>
            <p:ph type="sldNum" sz="quarter" idx="4"/>
          </p:nvPr>
        </p:nvSpPr>
        <p:spPr/>
        <p:txBody>
          <a:bodyPr/>
          <a:lstStyle/>
          <a:p>
            <a:fld id="{532E5815-A8B8-3248-99F0-470F41FB048B}" type="slidenum">
              <a:rPr lang="en-US" smtClean="0"/>
              <a:pPr/>
              <a:t>15</a:t>
            </a:fld>
            <a:endParaRPr lang="en-US"/>
          </a:p>
        </p:txBody>
      </p:sp>
      <p:sp>
        <p:nvSpPr>
          <p:cNvPr id="13" name="TextBox 12">
            <a:extLst>
              <a:ext uri="{FF2B5EF4-FFF2-40B4-BE49-F238E27FC236}">
                <a16:creationId xmlns:a16="http://schemas.microsoft.com/office/drawing/2014/main" id="{89B37CE5-75C6-55B1-907F-155DD3AE69A1}"/>
              </a:ext>
            </a:extLst>
          </p:cNvPr>
          <p:cNvSpPr txBox="1"/>
          <p:nvPr/>
        </p:nvSpPr>
        <p:spPr>
          <a:xfrm>
            <a:off x="470263" y="2899425"/>
            <a:ext cx="707027" cy="400110"/>
          </a:xfrm>
          <a:prstGeom prst="rect">
            <a:avLst/>
          </a:prstGeom>
          <a:noFill/>
        </p:spPr>
        <p:txBody>
          <a:bodyPr wrap="square" rtlCol="0">
            <a:spAutoFit/>
          </a:bodyPr>
          <a:lstStyle/>
          <a:p>
            <a:r>
              <a:rPr lang="en-US" sz="1000"/>
              <a:t>6 600Hz Frames</a:t>
            </a:r>
          </a:p>
        </p:txBody>
      </p:sp>
      <p:graphicFrame>
        <p:nvGraphicFramePr>
          <p:cNvPr id="8" name="Table 7">
            <a:extLst>
              <a:ext uri="{FF2B5EF4-FFF2-40B4-BE49-F238E27FC236}">
                <a16:creationId xmlns:a16="http://schemas.microsoft.com/office/drawing/2014/main" id="{49CE5B19-DECD-FE98-706A-7754A792C723}"/>
              </a:ext>
            </a:extLst>
          </p:cNvPr>
          <p:cNvGraphicFramePr>
            <a:graphicFrameLocks noGrp="1"/>
          </p:cNvGraphicFramePr>
          <p:nvPr>
            <p:extLst>
              <p:ext uri="{D42A27DB-BD31-4B8C-83A1-F6EECF244321}">
                <p14:modId xmlns:p14="http://schemas.microsoft.com/office/powerpoint/2010/main" val="3699619985"/>
              </p:ext>
            </p:extLst>
          </p:nvPr>
        </p:nvGraphicFramePr>
        <p:xfrm>
          <a:off x="132682" y="973115"/>
          <a:ext cx="4711641" cy="3802380"/>
        </p:xfrm>
        <a:graphic>
          <a:graphicData uri="http://schemas.openxmlformats.org/drawingml/2006/table">
            <a:tbl>
              <a:tblPr>
                <a:tableStyleId>{5C22544A-7EE6-4342-B048-85BDC9FD1C3A}</a:tableStyleId>
              </a:tblPr>
              <a:tblGrid>
                <a:gridCol w="3809942">
                  <a:extLst>
                    <a:ext uri="{9D8B030D-6E8A-4147-A177-3AD203B41FA5}">
                      <a16:colId xmlns:a16="http://schemas.microsoft.com/office/drawing/2014/main" val="546202935"/>
                    </a:ext>
                  </a:extLst>
                </a:gridCol>
                <a:gridCol w="901699">
                  <a:extLst>
                    <a:ext uri="{9D8B030D-6E8A-4147-A177-3AD203B41FA5}">
                      <a16:colId xmlns:a16="http://schemas.microsoft.com/office/drawing/2014/main" val="1611669182"/>
                    </a:ext>
                  </a:extLst>
                </a:gridCol>
              </a:tblGrid>
              <a:tr h="190500">
                <a:tc>
                  <a:txBody>
                    <a:bodyPr/>
                    <a:lstStyle/>
                    <a:p>
                      <a:pPr algn="ctr" fontAlgn="b"/>
                      <a:r>
                        <a:rPr lang="en-US" sz="1100" b="1" u="none" strike="noStrike">
                          <a:effectLst/>
                        </a:rPr>
                        <a:t>Tactical Messages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1" u="none" strike="noStrike">
                          <a:effectLst/>
                        </a:rPr>
                        <a:t>Size in 16 bit words</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81427613"/>
                  </a:ext>
                </a:extLst>
              </a:tr>
              <a:tr h="190500">
                <a:tc>
                  <a:txBody>
                    <a:bodyPr/>
                    <a:lstStyle/>
                    <a:p>
                      <a:pPr algn="l" fontAlgn="b"/>
                      <a:r>
                        <a:rPr lang="nn-NO" sz="1100" u="none" strike="noStrike">
                          <a:effectLst/>
                        </a:rPr>
                        <a:t>msg_AMSS_SM_100HZ_GYRO_DATA_FOR_MSS</a:t>
                      </a:r>
                      <a:endParaRPr lang="nn-NO"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47881591"/>
                  </a:ext>
                </a:extLst>
              </a:tr>
              <a:tr h="190500">
                <a:tc>
                  <a:txBody>
                    <a:bodyPr/>
                    <a:lstStyle/>
                    <a:p>
                      <a:pPr algn="l" fontAlgn="b"/>
                      <a:r>
                        <a:rPr lang="nn-NO" sz="1100" u="none" strike="noStrike">
                          <a:effectLst/>
                        </a:rPr>
                        <a:t>msg_VSS_SM_100HZ_ACCEL_DATA_FOR_MSS</a:t>
                      </a:r>
                      <a:endParaRPr lang="nn-NO"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61672927"/>
                  </a:ext>
                </a:extLst>
              </a:tr>
              <a:tr h="190500">
                <a:tc>
                  <a:txBody>
                    <a:bodyPr/>
                    <a:lstStyle/>
                    <a:p>
                      <a:pPr algn="l" fontAlgn="b"/>
                      <a:r>
                        <a:rPr lang="en-US" sz="1100" u="none" strike="noStrike">
                          <a:effectLst/>
                        </a:rPr>
                        <a:t>msg_OG_600HZ_RESOLVER_DATA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kern="1200">
                          <a:solidFill>
                            <a:schemeClr val="dk1"/>
                          </a:solidFill>
                          <a:effectLst/>
                          <a:latin typeface="+mn-lt"/>
                          <a:ea typeface="+mn-ea"/>
                          <a:cs typeface="+mn-cs"/>
                        </a:rPr>
                        <a:t>40</a:t>
                      </a:r>
                    </a:p>
                  </a:txBody>
                  <a:tcPr marL="9525" marR="9525" marT="9525" marB="0" anchor="b"/>
                </a:tc>
                <a:extLst>
                  <a:ext uri="{0D108BD9-81ED-4DB2-BD59-A6C34878D82A}">
                    <a16:rowId xmlns:a16="http://schemas.microsoft.com/office/drawing/2014/main" val="3639765100"/>
                  </a:ext>
                </a:extLst>
              </a:tr>
              <a:tr h="190500">
                <a:tc>
                  <a:txBody>
                    <a:bodyPr/>
                    <a:lstStyle/>
                    <a:p>
                      <a:pPr algn="l" fontAlgn="b"/>
                      <a:r>
                        <a:rPr lang="pt-BR" sz="1100" u="none" strike="noStrike">
                          <a:effectLst/>
                        </a:rPr>
                        <a:t>msg_MG_600HZ_RESOLVER_DATA</a:t>
                      </a:r>
                      <a:endParaRPr lang="pt-B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kern="1200">
                          <a:solidFill>
                            <a:schemeClr val="dk1"/>
                          </a:solidFill>
                          <a:effectLst/>
                          <a:latin typeface="+mn-lt"/>
                          <a:ea typeface="+mn-ea"/>
                          <a:cs typeface="+mn-cs"/>
                        </a:rPr>
                        <a:t>40</a:t>
                      </a:r>
                    </a:p>
                  </a:txBody>
                  <a:tcPr marL="9525" marR="9525" marT="9525" marB="0" anchor="b"/>
                </a:tc>
                <a:extLst>
                  <a:ext uri="{0D108BD9-81ED-4DB2-BD59-A6C34878D82A}">
                    <a16:rowId xmlns:a16="http://schemas.microsoft.com/office/drawing/2014/main" val="3600881702"/>
                  </a:ext>
                </a:extLst>
              </a:tr>
              <a:tr h="190500">
                <a:tc>
                  <a:txBody>
                    <a:bodyPr/>
                    <a:lstStyle/>
                    <a:p>
                      <a:pPr algn="l" fontAlgn="b"/>
                      <a:r>
                        <a:rPr lang="en-US" sz="1100" u="none" strike="noStrike">
                          <a:effectLst/>
                        </a:rPr>
                        <a:t>msg_IG_600HZ_RESOLVER_DATA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kern="1200">
                          <a:solidFill>
                            <a:schemeClr val="dk1"/>
                          </a:solidFill>
                          <a:effectLst/>
                          <a:latin typeface="+mn-lt"/>
                          <a:ea typeface="+mn-ea"/>
                          <a:cs typeface="+mn-cs"/>
                        </a:rPr>
                        <a:t>40</a:t>
                      </a:r>
                    </a:p>
                  </a:txBody>
                  <a:tcPr marL="9525" marR="9525" marT="9525" marB="0" anchor="b"/>
                </a:tc>
                <a:extLst>
                  <a:ext uri="{0D108BD9-81ED-4DB2-BD59-A6C34878D82A}">
                    <a16:rowId xmlns:a16="http://schemas.microsoft.com/office/drawing/2014/main" val="3420189995"/>
                  </a:ext>
                </a:extLst>
              </a:tr>
              <a:tr h="190500">
                <a:tc>
                  <a:txBody>
                    <a:bodyPr/>
                    <a:lstStyle/>
                    <a:p>
                      <a:pPr algn="l" fontAlgn="b"/>
                      <a:r>
                        <a:rPr lang="pt-BR" sz="1100" u="none" strike="noStrike">
                          <a:effectLst/>
                        </a:rPr>
                        <a:t>msg_SG_600HZ_RESOLVER_DATA</a:t>
                      </a:r>
                      <a:endParaRPr lang="pt-B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kern="1200">
                          <a:solidFill>
                            <a:schemeClr val="dk1"/>
                          </a:solidFill>
                          <a:effectLst/>
                          <a:latin typeface="+mn-lt"/>
                          <a:ea typeface="+mn-ea"/>
                          <a:cs typeface="+mn-cs"/>
                        </a:rPr>
                        <a:t>40</a:t>
                      </a:r>
                    </a:p>
                  </a:txBody>
                  <a:tcPr marL="9525" marR="9525" marT="9525" marB="0" anchor="b"/>
                </a:tc>
                <a:extLst>
                  <a:ext uri="{0D108BD9-81ED-4DB2-BD59-A6C34878D82A}">
                    <a16:rowId xmlns:a16="http://schemas.microsoft.com/office/drawing/2014/main" val="3060525420"/>
                  </a:ext>
                </a:extLst>
              </a:tr>
              <a:tr h="190500">
                <a:tc>
                  <a:txBody>
                    <a:bodyPr/>
                    <a:lstStyle/>
                    <a:p>
                      <a:pPr algn="l" fontAlgn="b"/>
                      <a:r>
                        <a:rPr lang="en-US" sz="1100" u="none" strike="noStrike">
                          <a:effectLst/>
                        </a:rPr>
                        <a:t>msg_AMSS_SM_300HZ_GYRO_DATA_FOR_PLAT_CTRL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kern="1200">
                          <a:solidFill>
                            <a:schemeClr val="dk1"/>
                          </a:solidFill>
                          <a:effectLst/>
                          <a:latin typeface="+mn-lt"/>
                          <a:ea typeface="+mn-ea"/>
                          <a:cs typeface="+mn-cs"/>
                        </a:rPr>
                        <a:t>7</a:t>
                      </a:r>
                    </a:p>
                  </a:txBody>
                  <a:tcPr marL="9525" marR="9525" marT="9525" marB="0" anchor="b"/>
                </a:tc>
                <a:extLst>
                  <a:ext uri="{0D108BD9-81ED-4DB2-BD59-A6C34878D82A}">
                    <a16:rowId xmlns:a16="http://schemas.microsoft.com/office/drawing/2014/main" val="2460860099"/>
                  </a:ext>
                </a:extLst>
              </a:tr>
              <a:tr h="190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kern="1200">
                          <a:solidFill>
                            <a:schemeClr val="dk1"/>
                          </a:solidFill>
                          <a:effectLst/>
                          <a:latin typeface="+mn-lt"/>
                          <a:ea typeface="+mn-ea"/>
                          <a:cs typeface="+mn-cs"/>
                        </a:rPr>
                        <a:t> </a:t>
                      </a:r>
                    </a:p>
                  </a:txBody>
                  <a:tcPr marL="9525" marR="9525" marT="9525" marB="0" anchor="b"/>
                </a:tc>
                <a:extLst>
                  <a:ext uri="{0D108BD9-81ED-4DB2-BD59-A6C34878D82A}">
                    <a16:rowId xmlns:a16="http://schemas.microsoft.com/office/drawing/2014/main" val="2595767970"/>
                  </a:ext>
                </a:extLst>
              </a:tr>
              <a:tr h="190500">
                <a:tc>
                  <a:txBody>
                    <a:bodyPr/>
                    <a:lstStyle/>
                    <a:p>
                      <a:pPr algn="ctr" fontAlgn="b"/>
                      <a:r>
                        <a:rPr lang="en-US" sz="1100" b="1" u="none" strike="noStrike" err="1">
                          <a:effectLst/>
                        </a:rPr>
                        <a:t>Diag</a:t>
                      </a:r>
                      <a:r>
                        <a:rPr lang="en-US" sz="1100" b="1" u="none" strike="noStrike">
                          <a:effectLst/>
                        </a:rPr>
                        <a:t> Messages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kern="1200">
                          <a:solidFill>
                            <a:schemeClr val="dk1"/>
                          </a:solidFill>
                          <a:effectLst/>
                          <a:latin typeface="+mn-lt"/>
                          <a:ea typeface="+mn-ea"/>
                          <a:cs typeface="+mn-cs"/>
                        </a:rPr>
                        <a:t> </a:t>
                      </a:r>
                    </a:p>
                  </a:txBody>
                  <a:tcPr marL="9525" marR="9525" marT="9525" marB="0" anchor="b"/>
                </a:tc>
                <a:extLst>
                  <a:ext uri="{0D108BD9-81ED-4DB2-BD59-A6C34878D82A}">
                    <a16:rowId xmlns:a16="http://schemas.microsoft.com/office/drawing/2014/main" val="686640114"/>
                  </a:ext>
                </a:extLst>
              </a:tr>
              <a:tr h="190500">
                <a:tc>
                  <a:txBody>
                    <a:bodyPr/>
                    <a:lstStyle/>
                    <a:p>
                      <a:pPr algn="l" fontAlgn="b"/>
                      <a:r>
                        <a:rPr lang="nb-NO" sz="1100" u="none" strike="noStrike">
                          <a:effectLst/>
                        </a:rPr>
                        <a:t>msg_VSS_SM_100HZ_RFT_SWM_DIAG_DATA</a:t>
                      </a:r>
                      <a:endParaRPr lang="nb-NO"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kern="1200">
                          <a:solidFill>
                            <a:schemeClr val="dk1"/>
                          </a:solidFill>
                          <a:effectLst/>
                          <a:latin typeface="+mn-lt"/>
                          <a:ea typeface="+mn-ea"/>
                          <a:cs typeface="+mn-cs"/>
                        </a:rPr>
                        <a:t>133</a:t>
                      </a:r>
                    </a:p>
                  </a:txBody>
                  <a:tcPr marL="9525" marR="9525" marT="9525" marB="0" anchor="b"/>
                </a:tc>
                <a:extLst>
                  <a:ext uri="{0D108BD9-81ED-4DB2-BD59-A6C34878D82A}">
                    <a16:rowId xmlns:a16="http://schemas.microsoft.com/office/drawing/2014/main" val="1880488706"/>
                  </a:ext>
                </a:extLst>
              </a:tr>
              <a:tr h="190500">
                <a:tc>
                  <a:txBody>
                    <a:bodyPr/>
                    <a:lstStyle/>
                    <a:p>
                      <a:pPr algn="l" fontAlgn="b"/>
                      <a:r>
                        <a:rPr lang="en-US" sz="1100" u="none" strike="noStrike">
                          <a:effectLst/>
                        </a:rPr>
                        <a:t>msg_SSS_SM_20HZ_RFT_DIAG_DATA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kern="1200">
                          <a:solidFill>
                            <a:schemeClr val="dk1"/>
                          </a:solidFill>
                          <a:effectLst/>
                          <a:latin typeface="+mn-lt"/>
                          <a:ea typeface="+mn-ea"/>
                          <a:cs typeface="+mn-cs"/>
                        </a:rPr>
                        <a:t>53</a:t>
                      </a:r>
                    </a:p>
                  </a:txBody>
                  <a:tcPr marL="9525" marR="9525" marT="9525" marB="0" anchor="b"/>
                </a:tc>
                <a:extLst>
                  <a:ext uri="{0D108BD9-81ED-4DB2-BD59-A6C34878D82A}">
                    <a16:rowId xmlns:a16="http://schemas.microsoft.com/office/drawing/2014/main" val="2503006229"/>
                  </a:ext>
                </a:extLst>
              </a:tr>
              <a:tr h="190500">
                <a:tc>
                  <a:txBody>
                    <a:bodyPr/>
                    <a:lstStyle/>
                    <a:p>
                      <a:pPr algn="l" fontAlgn="b"/>
                      <a:r>
                        <a:rPr lang="en-US" sz="1100" u="none" strike="noStrike">
                          <a:effectLst/>
                        </a:rPr>
                        <a:t>msg_AMSS_SM_100HZ_RFT_SWM_DIAG_DATA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kern="1200">
                          <a:solidFill>
                            <a:schemeClr val="dk1"/>
                          </a:solidFill>
                          <a:effectLst/>
                          <a:latin typeface="+mn-lt"/>
                          <a:ea typeface="+mn-ea"/>
                          <a:cs typeface="+mn-cs"/>
                        </a:rPr>
                        <a:t>123</a:t>
                      </a:r>
                    </a:p>
                  </a:txBody>
                  <a:tcPr marL="9525" marR="9525" marT="9525" marB="0" anchor="b"/>
                </a:tc>
                <a:extLst>
                  <a:ext uri="{0D108BD9-81ED-4DB2-BD59-A6C34878D82A}">
                    <a16:rowId xmlns:a16="http://schemas.microsoft.com/office/drawing/2014/main" val="2330141741"/>
                  </a:ext>
                </a:extLst>
              </a:tr>
              <a:tr h="190500">
                <a:tc>
                  <a:txBody>
                    <a:bodyPr/>
                    <a:lstStyle/>
                    <a:p>
                      <a:pPr algn="l" fontAlgn="b"/>
                      <a:r>
                        <a:rPr lang="en-US" sz="1100" u="none" strike="noStrike">
                          <a:effectLst/>
                        </a:rPr>
                        <a:t>msg_OG_100HZ_RFT_DIAG_DATA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kern="1200">
                          <a:solidFill>
                            <a:schemeClr val="dk1"/>
                          </a:solidFill>
                          <a:effectLst/>
                          <a:latin typeface="+mn-lt"/>
                          <a:ea typeface="+mn-ea"/>
                          <a:cs typeface="+mn-cs"/>
                        </a:rPr>
                        <a:t>100</a:t>
                      </a:r>
                    </a:p>
                  </a:txBody>
                  <a:tcPr marL="9525" marR="9525" marT="9525" marB="0" anchor="b"/>
                </a:tc>
                <a:extLst>
                  <a:ext uri="{0D108BD9-81ED-4DB2-BD59-A6C34878D82A}">
                    <a16:rowId xmlns:a16="http://schemas.microsoft.com/office/drawing/2014/main" val="798125801"/>
                  </a:ext>
                </a:extLst>
              </a:tr>
              <a:tr h="190500">
                <a:tc>
                  <a:txBody>
                    <a:bodyPr/>
                    <a:lstStyle/>
                    <a:p>
                      <a:pPr algn="l" fontAlgn="b"/>
                      <a:r>
                        <a:rPr lang="en-US" sz="1100" u="none" strike="noStrike">
                          <a:effectLst/>
                        </a:rPr>
                        <a:t>msg_MG_100HZ_RFT_DIAG_DATA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kern="1200">
                          <a:solidFill>
                            <a:schemeClr val="dk1"/>
                          </a:solidFill>
                          <a:effectLst/>
                          <a:latin typeface="+mn-lt"/>
                          <a:ea typeface="+mn-ea"/>
                          <a:cs typeface="+mn-cs"/>
                        </a:rPr>
                        <a:t>100</a:t>
                      </a:r>
                    </a:p>
                  </a:txBody>
                  <a:tcPr marL="9525" marR="9525" marT="9525" marB="0" anchor="b"/>
                </a:tc>
                <a:extLst>
                  <a:ext uri="{0D108BD9-81ED-4DB2-BD59-A6C34878D82A}">
                    <a16:rowId xmlns:a16="http://schemas.microsoft.com/office/drawing/2014/main" val="3537044617"/>
                  </a:ext>
                </a:extLst>
              </a:tr>
              <a:tr h="190500">
                <a:tc>
                  <a:txBody>
                    <a:bodyPr/>
                    <a:lstStyle/>
                    <a:p>
                      <a:pPr algn="l" fontAlgn="b"/>
                      <a:r>
                        <a:rPr lang="de-DE" sz="1100" u="none" strike="noStrike">
                          <a:effectLst/>
                        </a:rPr>
                        <a:t>msg_IG_100HZ_RFT_DIAG_DATA</a:t>
                      </a:r>
                      <a:endParaRPr lang="de-D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kern="1200">
                          <a:solidFill>
                            <a:schemeClr val="dk1"/>
                          </a:solidFill>
                          <a:effectLst/>
                          <a:latin typeface="+mn-lt"/>
                          <a:ea typeface="+mn-ea"/>
                          <a:cs typeface="+mn-cs"/>
                        </a:rPr>
                        <a:t>100</a:t>
                      </a:r>
                    </a:p>
                  </a:txBody>
                  <a:tcPr marL="9525" marR="9525" marT="9525" marB="0" anchor="b"/>
                </a:tc>
                <a:extLst>
                  <a:ext uri="{0D108BD9-81ED-4DB2-BD59-A6C34878D82A}">
                    <a16:rowId xmlns:a16="http://schemas.microsoft.com/office/drawing/2014/main" val="369820664"/>
                  </a:ext>
                </a:extLst>
              </a:tr>
              <a:tr h="200025">
                <a:tc>
                  <a:txBody>
                    <a:bodyPr/>
                    <a:lstStyle/>
                    <a:p>
                      <a:pPr algn="l" fontAlgn="b"/>
                      <a:r>
                        <a:rPr lang="en-US" sz="1100" u="none" strike="noStrike">
                          <a:effectLst/>
                        </a:rPr>
                        <a:t>msg_SG_100HZ_RFT_DIAG_DATA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kern="1200">
                          <a:solidFill>
                            <a:schemeClr val="dk1"/>
                          </a:solidFill>
                          <a:effectLst/>
                          <a:latin typeface="+mn-lt"/>
                          <a:ea typeface="+mn-ea"/>
                          <a:cs typeface="+mn-cs"/>
                        </a:rPr>
                        <a:t>100</a:t>
                      </a:r>
                    </a:p>
                  </a:txBody>
                  <a:tcPr marL="9525" marR="9525" marT="9525" marB="0" anchor="b"/>
                </a:tc>
                <a:extLst>
                  <a:ext uri="{0D108BD9-81ED-4DB2-BD59-A6C34878D82A}">
                    <a16:rowId xmlns:a16="http://schemas.microsoft.com/office/drawing/2014/main" val="3148973232"/>
                  </a:ext>
                </a:extLst>
              </a:tr>
              <a:tr h="200025">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u="none" strike="noStrike" kern="120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234002651"/>
                  </a:ext>
                </a:extLst>
              </a:tr>
              <a:tr h="200025">
                <a:tc>
                  <a:txBody>
                    <a:bodyPr/>
                    <a:lstStyle/>
                    <a:p>
                      <a:pPr algn="l" fontAlgn="b"/>
                      <a:r>
                        <a:rPr lang="en-US" sz="1100" b="0" i="0" u="none" strike="noStrike">
                          <a:solidFill>
                            <a:srgbClr val="000000"/>
                          </a:solidFill>
                          <a:effectLst/>
                          <a:latin typeface="Calibri" panose="020F0502020204030204" pitchFamily="34" charset="0"/>
                        </a:rPr>
                        <a:t>TOTAL</a:t>
                      </a:r>
                    </a:p>
                  </a:txBody>
                  <a:tcPr marL="9525" marR="9525" marT="9525" marB="0" anchor="b"/>
                </a:tc>
                <a:tc>
                  <a:txBody>
                    <a:bodyPr/>
                    <a:lstStyle/>
                    <a:p>
                      <a:pPr algn="ctr" fontAlgn="b"/>
                      <a:r>
                        <a:rPr lang="en-US" sz="1100" b="1" u="none" strike="noStrike" kern="1200">
                          <a:solidFill>
                            <a:schemeClr val="dk1"/>
                          </a:solidFill>
                          <a:effectLst/>
                          <a:latin typeface="+mn-lt"/>
                          <a:ea typeface="+mn-ea"/>
                          <a:cs typeface="+mn-cs"/>
                        </a:rPr>
                        <a:t>950</a:t>
                      </a:r>
                    </a:p>
                  </a:txBody>
                  <a:tcPr marL="9525" marR="9525" marT="9525" marB="0" anchor="b"/>
                </a:tc>
                <a:extLst>
                  <a:ext uri="{0D108BD9-81ED-4DB2-BD59-A6C34878D82A}">
                    <a16:rowId xmlns:a16="http://schemas.microsoft.com/office/drawing/2014/main" val="875570074"/>
                  </a:ext>
                </a:extLst>
              </a:tr>
            </a:tbl>
          </a:graphicData>
        </a:graphic>
      </p:graphicFrame>
    </p:spTree>
    <p:extLst>
      <p:ext uri="{BB962C8B-B14F-4D97-AF65-F5344CB8AC3E}">
        <p14:creationId xmlns:p14="http://schemas.microsoft.com/office/powerpoint/2010/main" val="1170758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82EF-F8C8-F3BA-4A72-F8717C3E5466}"/>
              </a:ext>
            </a:extLst>
          </p:cNvPr>
          <p:cNvSpPr>
            <a:spLocks noGrp="1"/>
          </p:cNvSpPr>
          <p:nvPr>
            <p:ph type="title"/>
          </p:nvPr>
        </p:nvSpPr>
        <p:spPr/>
        <p:txBody>
          <a:bodyPr/>
          <a:lstStyle/>
          <a:p>
            <a:r>
              <a:rPr lang="en-US"/>
              <a:t>Timing For Link B</a:t>
            </a:r>
          </a:p>
        </p:txBody>
      </p:sp>
      <p:sp>
        <p:nvSpPr>
          <p:cNvPr id="3" name="Text Placeholder 2">
            <a:extLst>
              <a:ext uri="{FF2B5EF4-FFF2-40B4-BE49-F238E27FC236}">
                <a16:creationId xmlns:a16="http://schemas.microsoft.com/office/drawing/2014/main" id="{461B70C3-CF4C-D357-D1D2-AE2C21F7B755}"/>
              </a:ext>
            </a:extLst>
          </p:cNvPr>
          <p:cNvSpPr>
            <a:spLocks noGrp="1"/>
          </p:cNvSpPr>
          <p:nvPr>
            <p:ph type="body" sz="quarter" idx="15"/>
          </p:nvPr>
        </p:nvSpPr>
        <p:spPr>
          <a:xfrm>
            <a:off x="311151" y="3413520"/>
            <a:ext cx="8832849" cy="1384478"/>
          </a:xfrm>
        </p:spPr>
        <p:txBody>
          <a:bodyPr/>
          <a:lstStyle/>
          <a:p>
            <a:pPr>
              <a:spcAft>
                <a:spcPts val="0"/>
              </a:spcAft>
            </a:pPr>
            <a:r>
              <a:rPr lang="en-US" sz="1200" b="1"/>
              <a:t>Table above assumes instrument traffic sent at rate listed. </a:t>
            </a:r>
            <a:r>
              <a:rPr lang="en-US" sz="1200"/>
              <a:t>See timing diagram  </a:t>
            </a:r>
          </a:p>
          <a:p>
            <a:pPr>
              <a:spcAft>
                <a:spcPts val="0"/>
              </a:spcAft>
            </a:pPr>
            <a:r>
              <a:rPr lang="en-US" sz="1200"/>
              <a:t>Messages are sent from SM down to Gimbals.  FIFOs buffers up whole messages and logic decides whether to send local data or data in received FIFO.  </a:t>
            </a:r>
          </a:p>
          <a:p>
            <a:pPr>
              <a:spcAft>
                <a:spcPts val="0"/>
              </a:spcAft>
            </a:pPr>
            <a:r>
              <a:rPr lang="en-US" sz="1200"/>
              <a:t>Straightforward HDL logic</a:t>
            </a:r>
          </a:p>
          <a:p>
            <a:pPr>
              <a:spcAft>
                <a:spcPts val="0"/>
              </a:spcAft>
            </a:pPr>
            <a:r>
              <a:rPr lang="en-US" sz="1200"/>
              <a:t>Internal FIFO to FIFO transfer rate runs at 4x line rate for minimal latency.  FIFO size could be double the worst case to account for future growth</a:t>
            </a:r>
          </a:p>
          <a:p>
            <a:pPr>
              <a:spcAft>
                <a:spcPts val="0"/>
              </a:spcAft>
            </a:pPr>
            <a:r>
              <a:rPr lang="en-US" sz="1200"/>
              <a:t>Flexible time could be used for Test or Debug (Command/Response) or the Stellar Channel could be used to return data</a:t>
            </a:r>
          </a:p>
          <a:p>
            <a:pPr>
              <a:spcAft>
                <a:spcPts val="0"/>
              </a:spcAft>
            </a:pPr>
            <a:r>
              <a:rPr lang="en-US" sz="1200"/>
              <a:t>This approach provides flexibility to run at any rate with margin</a:t>
            </a:r>
          </a:p>
        </p:txBody>
      </p:sp>
      <p:sp>
        <p:nvSpPr>
          <p:cNvPr id="4" name="Slide Number Placeholder 3">
            <a:extLst>
              <a:ext uri="{FF2B5EF4-FFF2-40B4-BE49-F238E27FC236}">
                <a16:creationId xmlns:a16="http://schemas.microsoft.com/office/drawing/2014/main" id="{383B4D46-3329-DAB6-EAB6-80F82A0AB57A}"/>
              </a:ext>
            </a:extLst>
          </p:cNvPr>
          <p:cNvSpPr>
            <a:spLocks noGrp="1"/>
          </p:cNvSpPr>
          <p:nvPr>
            <p:ph type="sldNum" sz="quarter" idx="4"/>
          </p:nvPr>
        </p:nvSpPr>
        <p:spPr/>
        <p:txBody>
          <a:bodyPr/>
          <a:lstStyle/>
          <a:p>
            <a:fld id="{532E5815-A8B8-3248-99F0-470F41FB048B}" type="slidenum">
              <a:rPr lang="en-US" smtClean="0"/>
              <a:pPr/>
              <a:t>16</a:t>
            </a:fld>
            <a:endParaRPr lang="en-US"/>
          </a:p>
        </p:txBody>
      </p:sp>
      <p:sp>
        <p:nvSpPr>
          <p:cNvPr id="13" name="TextBox 12">
            <a:extLst>
              <a:ext uri="{FF2B5EF4-FFF2-40B4-BE49-F238E27FC236}">
                <a16:creationId xmlns:a16="http://schemas.microsoft.com/office/drawing/2014/main" id="{89B37CE5-75C6-55B1-907F-155DD3AE69A1}"/>
              </a:ext>
            </a:extLst>
          </p:cNvPr>
          <p:cNvSpPr txBox="1"/>
          <p:nvPr/>
        </p:nvSpPr>
        <p:spPr>
          <a:xfrm>
            <a:off x="-68488" y="1254561"/>
            <a:ext cx="707027" cy="400110"/>
          </a:xfrm>
          <a:prstGeom prst="rect">
            <a:avLst/>
          </a:prstGeom>
          <a:noFill/>
        </p:spPr>
        <p:txBody>
          <a:bodyPr wrap="square" rtlCol="0">
            <a:spAutoFit/>
          </a:bodyPr>
          <a:lstStyle/>
          <a:p>
            <a:r>
              <a:rPr lang="en-US" sz="1000"/>
              <a:t>6 600Hz Frames</a:t>
            </a:r>
          </a:p>
        </p:txBody>
      </p:sp>
      <p:pic>
        <p:nvPicPr>
          <p:cNvPr id="7" name="Picture 6">
            <a:extLst>
              <a:ext uri="{FF2B5EF4-FFF2-40B4-BE49-F238E27FC236}">
                <a16:creationId xmlns:a16="http://schemas.microsoft.com/office/drawing/2014/main" id="{FF66B66E-5C03-F3DE-75F2-AC7C2A4072CE}"/>
              </a:ext>
            </a:extLst>
          </p:cNvPr>
          <p:cNvPicPr>
            <a:picLocks noChangeAspect="1"/>
          </p:cNvPicPr>
          <p:nvPr/>
        </p:nvPicPr>
        <p:blipFill>
          <a:blip r:embed="rId2"/>
          <a:stretch>
            <a:fillRect/>
          </a:stretch>
        </p:blipFill>
        <p:spPr>
          <a:xfrm>
            <a:off x="507150" y="818426"/>
            <a:ext cx="4539440" cy="953017"/>
          </a:xfrm>
          <a:prstGeom prst="rect">
            <a:avLst/>
          </a:prstGeom>
        </p:spPr>
      </p:pic>
      <p:pic>
        <p:nvPicPr>
          <p:cNvPr id="12" name="Picture 11">
            <a:extLst>
              <a:ext uri="{FF2B5EF4-FFF2-40B4-BE49-F238E27FC236}">
                <a16:creationId xmlns:a16="http://schemas.microsoft.com/office/drawing/2014/main" id="{4BAEACC8-AC5A-41FB-3974-03B56EA7BA4E}"/>
              </a:ext>
            </a:extLst>
          </p:cNvPr>
          <p:cNvPicPr>
            <a:picLocks noChangeAspect="1"/>
          </p:cNvPicPr>
          <p:nvPr/>
        </p:nvPicPr>
        <p:blipFill>
          <a:blip r:embed="rId3"/>
          <a:stretch>
            <a:fillRect/>
          </a:stretch>
        </p:blipFill>
        <p:spPr>
          <a:xfrm>
            <a:off x="4930487" y="790781"/>
            <a:ext cx="4213513" cy="2015158"/>
          </a:xfrm>
          <a:prstGeom prst="rect">
            <a:avLst/>
          </a:prstGeom>
        </p:spPr>
      </p:pic>
      <p:graphicFrame>
        <p:nvGraphicFramePr>
          <p:cNvPr id="15" name="Table 14">
            <a:extLst>
              <a:ext uri="{FF2B5EF4-FFF2-40B4-BE49-F238E27FC236}">
                <a16:creationId xmlns:a16="http://schemas.microsoft.com/office/drawing/2014/main" id="{4D087CC6-588C-B9AB-F945-90DD3FD9DB2B}"/>
              </a:ext>
            </a:extLst>
          </p:cNvPr>
          <p:cNvGraphicFramePr>
            <a:graphicFrameLocks noGrp="1"/>
          </p:cNvGraphicFramePr>
          <p:nvPr>
            <p:extLst>
              <p:ext uri="{D42A27DB-BD31-4B8C-83A1-F6EECF244321}">
                <p14:modId xmlns:p14="http://schemas.microsoft.com/office/powerpoint/2010/main" val="2741900801"/>
              </p:ext>
            </p:extLst>
          </p:nvPr>
        </p:nvGraphicFramePr>
        <p:xfrm>
          <a:off x="218848" y="1843800"/>
          <a:ext cx="3968690" cy="1569720"/>
        </p:xfrm>
        <a:graphic>
          <a:graphicData uri="http://schemas.openxmlformats.org/drawingml/2006/table">
            <a:tbl>
              <a:tblPr>
                <a:tableStyleId>{5C22544A-7EE6-4342-B048-85BDC9FD1C3A}</a:tableStyleId>
              </a:tblPr>
              <a:tblGrid>
                <a:gridCol w="698509">
                  <a:extLst>
                    <a:ext uri="{9D8B030D-6E8A-4147-A177-3AD203B41FA5}">
                      <a16:colId xmlns:a16="http://schemas.microsoft.com/office/drawing/2014/main" val="3381568226"/>
                    </a:ext>
                  </a:extLst>
                </a:gridCol>
                <a:gridCol w="943193">
                  <a:extLst>
                    <a:ext uri="{9D8B030D-6E8A-4147-A177-3AD203B41FA5}">
                      <a16:colId xmlns:a16="http://schemas.microsoft.com/office/drawing/2014/main" val="3651921664"/>
                    </a:ext>
                  </a:extLst>
                </a:gridCol>
                <a:gridCol w="736600">
                  <a:extLst>
                    <a:ext uri="{9D8B030D-6E8A-4147-A177-3AD203B41FA5}">
                      <a16:colId xmlns:a16="http://schemas.microsoft.com/office/drawing/2014/main" val="62471163"/>
                    </a:ext>
                  </a:extLst>
                </a:gridCol>
                <a:gridCol w="830017">
                  <a:extLst>
                    <a:ext uri="{9D8B030D-6E8A-4147-A177-3AD203B41FA5}">
                      <a16:colId xmlns:a16="http://schemas.microsoft.com/office/drawing/2014/main" val="2518222079"/>
                    </a:ext>
                  </a:extLst>
                </a:gridCol>
                <a:gridCol w="760371">
                  <a:extLst>
                    <a:ext uri="{9D8B030D-6E8A-4147-A177-3AD203B41FA5}">
                      <a16:colId xmlns:a16="http://schemas.microsoft.com/office/drawing/2014/main" val="1632263095"/>
                    </a:ext>
                  </a:extLst>
                </a:gridCol>
              </a:tblGrid>
              <a:tr h="190500">
                <a:tc>
                  <a:txBody>
                    <a:bodyPr/>
                    <a:lstStyle/>
                    <a:p>
                      <a:pPr algn="ctr" fontAlgn="b"/>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1" i="0" u="none" strike="noStrike">
                          <a:solidFill>
                            <a:schemeClr val="bg1"/>
                          </a:solidFill>
                          <a:effectLst/>
                          <a:latin typeface="Calibri" panose="020F0502020204030204" pitchFamily="34" charset="0"/>
                        </a:rPr>
                        <a:t>23mbps</a:t>
                      </a:r>
                    </a:p>
                    <a:p>
                      <a:pPr algn="ctr" fontAlgn="b"/>
                      <a:r>
                        <a:rPr lang="en-US" sz="1100" b="1" i="0" u="none" strike="noStrike">
                          <a:solidFill>
                            <a:schemeClr val="bg1"/>
                          </a:solidFill>
                          <a:effectLst/>
                          <a:latin typeface="Calibri" panose="020F0502020204030204" pitchFamily="34" charset="0"/>
                        </a:rPr>
                        <a:t>Typical@600Hz</a:t>
                      </a:r>
                    </a:p>
                  </a:txBody>
                  <a:tcPr marL="9525" marR="9525" marT="9525" marB="0" anchor="b">
                    <a:solidFill>
                      <a:srgbClr val="00B050"/>
                    </a:solidFill>
                  </a:tcPr>
                </a:tc>
                <a:tc>
                  <a:txBody>
                    <a:bodyPr/>
                    <a:lstStyle/>
                    <a:p>
                      <a:pPr algn="ctr" fontAlgn="b"/>
                      <a:r>
                        <a:rPr lang="en-US" sz="1100" b="1" u="none" strike="noStrike">
                          <a:effectLst/>
                        </a:rPr>
                        <a:t>23mbps</a:t>
                      </a:r>
                    </a:p>
                    <a:p>
                      <a:pPr algn="ctr" fontAlgn="b"/>
                      <a:r>
                        <a:rPr lang="en-US" sz="1100" b="1" i="0" u="none" strike="noStrike">
                          <a:solidFill>
                            <a:srgbClr val="000000"/>
                          </a:solidFill>
                          <a:effectLst/>
                          <a:latin typeface="Calibri" panose="020F0502020204030204" pitchFamily="34" charset="0"/>
                        </a:rPr>
                        <a:t>@2400Hz</a:t>
                      </a:r>
                    </a:p>
                  </a:txBody>
                  <a:tcPr marL="9525" marR="9525" marT="9525" marB="0" anchor="b"/>
                </a:tc>
                <a:tc>
                  <a:txBody>
                    <a:bodyPr/>
                    <a:lstStyle/>
                    <a:p>
                      <a:pPr algn="ctr" fontAlgn="b"/>
                      <a:r>
                        <a:rPr lang="en-US" sz="1100" b="1" u="none" strike="noStrike">
                          <a:effectLst/>
                        </a:rPr>
                        <a:t>96mbps</a:t>
                      </a:r>
                    </a:p>
                    <a:p>
                      <a:pPr algn="ctr" fontAlgn="b"/>
                      <a:r>
                        <a:rPr lang="en-US" sz="1100" b="1" i="0" u="none" strike="noStrike">
                          <a:solidFill>
                            <a:srgbClr val="000000"/>
                          </a:solidFill>
                          <a:effectLst/>
                          <a:latin typeface="Calibri" panose="020F0502020204030204" pitchFamily="34" charset="0"/>
                        </a:rPr>
                        <a:t>@600Hz</a:t>
                      </a:r>
                    </a:p>
                  </a:txBody>
                  <a:tcPr marL="9525" marR="9525" marT="9525" marB="0" anchor="b"/>
                </a:tc>
                <a:tc>
                  <a:txBody>
                    <a:bodyPr/>
                    <a:lstStyle/>
                    <a:p>
                      <a:pPr algn="ctr" fontAlgn="b"/>
                      <a:r>
                        <a:rPr lang="en-US" sz="1100" b="1" i="0" u="none" strike="noStrike">
                          <a:solidFill>
                            <a:srgbClr val="000000"/>
                          </a:solidFill>
                          <a:effectLst/>
                          <a:latin typeface="Calibri" panose="020F0502020204030204" pitchFamily="34" charset="0"/>
                        </a:rPr>
                        <a:t>96mbps</a:t>
                      </a:r>
                    </a:p>
                    <a:p>
                      <a:pPr algn="ctr" fontAlgn="b"/>
                      <a:r>
                        <a:rPr lang="en-US" sz="1100" b="1" i="0" u="none" strike="noStrike">
                          <a:solidFill>
                            <a:srgbClr val="000000"/>
                          </a:solidFill>
                          <a:effectLst/>
                          <a:latin typeface="Calibri" panose="020F0502020204030204" pitchFamily="34" charset="0"/>
                        </a:rPr>
                        <a:t>@2400Hz</a:t>
                      </a:r>
                    </a:p>
                  </a:txBody>
                  <a:tcPr marL="9525" marR="9525" marT="9525" marB="0" anchor="b"/>
                </a:tc>
                <a:extLst>
                  <a:ext uri="{0D108BD9-81ED-4DB2-BD59-A6C34878D82A}">
                    <a16:rowId xmlns:a16="http://schemas.microsoft.com/office/drawing/2014/main" val="299576946"/>
                  </a:ext>
                </a:extLst>
              </a:tr>
              <a:tr h="190500">
                <a:tc>
                  <a:txBody>
                    <a:bodyPr/>
                    <a:lstStyle/>
                    <a:p>
                      <a:pPr algn="l" fontAlgn="b"/>
                      <a:r>
                        <a:rPr lang="nn-NO" sz="1100" u="none" strike="noStrike">
                          <a:effectLst/>
                        </a:rPr>
                        <a:t>Transmit Time us</a:t>
                      </a:r>
                      <a:endParaRPr lang="nn-NO"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a:solidFill>
                            <a:schemeClr val="bg1"/>
                          </a:solidFill>
                          <a:effectLst/>
                          <a:latin typeface="Calibri" panose="020F0502020204030204" pitchFamily="34" charset="0"/>
                        </a:rPr>
                        <a:t>297</a:t>
                      </a:r>
                    </a:p>
                  </a:txBody>
                  <a:tcPr marL="9525" marR="9525" marT="9525" marB="0" anchor="b">
                    <a:solidFill>
                      <a:srgbClr val="00B050"/>
                    </a:solidFill>
                  </a:tcPr>
                </a:tc>
                <a:tc>
                  <a:txBody>
                    <a:bodyPr/>
                    <a:lstStyle/>
                    <a:p>
                      <a:pPr algn="ctr" fontAlgn="b"/>
                      <a:r>
                        <a:rPr lang="en-US" sz="1100" b="0" i="0" u="none" strike="noStrike">
                          <a:solidFill>
                            <a:srgbClr val="000000"/>
                          </a:solidFill>
                          <a:effectLst/>
                          <a:latin typeface="Calibri" panose="020F0502020204030204" pitchFamily="34" charset="0"/>
                        </a:rPr>
                        <a:t>297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71</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71</a:t>
                      </a:r>
                    </a:p>
                  </a:txBody>
                  <a:tcPr marL="9525" marR="9525" marT="9525" marB="0" anchor="b"/>
                </a:tc>
                <a:extLst>
                  <a:ext uri="{0D108BD9-81ED-4DB2-BD59-A6C34878D82A}">
                    <a16:rowId xmlns:a16="http://schemas.microsoft.com/office/drawing/2014/main" val="2275968597"/>
                  </a:ext>
                </a:extLst>
              </a:tr>
              <a:tr h="190500">
                <a:tc>
                  <a:txBody>
                    <a:bodyPr/>
                    <a:lstStyle/>
                    <a:p>
                      <a:pPr algn="l" fontAlgn="b"/>
                      <a:r>
                        <a:rPr lang="nn-NO" sz="1100" u="none" strike="noStrike">
                          <a:effectLst/>
                        </a:rPr>
                        <a:t>FIFO Time us</a:t>
                      </a:r>
                    </a:p>
                  </a:txBody>
                  <a:tcPr marL="9525" marR="9525" marT="9525" marB="0" anchor="b"/>
                </a:tc>
                <a:tc>
                  <a:txBody>
                    <a:bodyPr/>
                    <a:lstStyle/>
                    <a:p>
                      <a:pPr algn="ctr" fontAlgn="b"/>
                      <a:r>
                        <a:rPr lang="en-US" sz="1100" b="0" i="0" u="none" strike="noStrike">
                          <a:solidFill>
                            <a:schemeClr val="bg1"/>
                          </a:solidFill>
                          <a:effectLst/>
                          <a:latin typeface="Calibri" panose="020F0502020204030204" pitchFamily="34" charset="0"/>
                        </a:rPr>
                        <a:t>74.25</a:t>
                      </a:r>
                    </a:p>
                  </a:txBody>
                  <a:tcPr marL="9525" marR="9525" marT="9525" marB="0" anchor="b">
                    <a:solidFill>
                      <a:srgbClr val="00B050"/>
                    </a:solidFill>
                  </a:tcPr>
                </a:tc>
                <a:tc>
                  <a:txBody>
                    <a:bodyPr/>
                    <a:lstStyle/>
                    <a:p>
                      <a:pPr algn="ctr" fontAlgn="b"/>
                      <a:r>
                        <a:rPr lang="en-US" sz="1100" b="0" i="0" u="none" strike="noStrike">
                          <a:solidFill>
                            <a:srgbClr val="000000"/>
                          </a:solidFill>
                          <a:effectLst/>
                          <a:latin typeface="Calibri" panose="020F0502020204030204" pitchFamily="34" charset="0"/>
                        </a:rPr>
                        <a:t>74.25</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17.75</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17.75</a:t>
                      </a:r>
                    </a:p>
                  </a:txBody>
                  <a:tcPr marL="9525" marR="9525" marT="9525" marB="0" anchor="b"/>
                </a:tc>
                <a:extLst>
                  <a:ext uri="{0D108BD9-81ED-4DB2-BD59-A6C34878D82A}">
                    <a16:rowId xmlns:a16="http://schemas.microsoft.com/office/drawing/2014/main" val="3867163997"/>
                  </a:ext>
                </a:extLst>
              </a:tr>
              <a:tr h="190500">
                <a:tc>
                  <a:txBody>
                    <a:bodyPr/>
                    <a:lstStyle/>
                    <a:p>
                      <a:pPr algn="l" fontAlgn="b"/>
                      <a:r>
                        <a:rPr lang="en-US" sz="1100" u="none" strike="noStrike">
                          <a:effectLst/>
                        </a:rPr>
                        <a:t>Total Time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kern="1200">
                          <a:solidFill>
                            <a:schemeClr val="bg1"/>
                          </a:solidFill>
                          <a:effectLst/>
                          <a:latin typeface="+mn-lt"/>
                          <a:ea typeface="+mn-ea"/>
                          <a:cs typeface="+mn-cs"/>
                        </a:rPr>
                        <a:t>371.25</a:t>
                      </a:r>
                    </a:p>
                  </a:txBody>
                  <a:tcPr marL="9525" marR="9525" marT="9525" marB="0" anchor="b">
                    <a:solidFill>
                      <a:srgbClr val="00B050"/>
                    </a:solidFill>
                  </a:tcPr>
                </a:tc>
                <a:tc>
                  <a:txBody>
                    <a:bodyPr/>
                    <a:lstStyle/>
                    <a:p>
                      <a:pPr algn="ctr" fontAlgn="b"/>
                      <a:r>
                        <a:rPr lang="en-US" sz="1100" u="none" strike="noStrike" kern="1200">
                          <a:solidFill>
                            <a:schemeClr val="dk1"/>
                          </a:solidFill>
                          <a:effectLst/>
                          <a:latin typeface="+mn-lt"/>
                          <a:ea typeface="+mn-ea"/>
                          <a:cs typeface="+mn-cs"/>
                        </a:rPr>
                        <a:t>371.25</a:t>
                      </a:r>
                    </a:p>
                  </a:txBody>
                  <a:tcPr marL="9525" marR="9525" marT="9525" marB="0" anchor="b"/>
                </a:tc>
                <a:tc>
                  <a:txBody>
                    <a:bodyPr/>
                    <a:lstStyle/>
                    <a:p>
                      <a:pPr algn="ctr" fontAlgn="b"/>
                      <a:r>
                        <a:rPr lang="en-US" sz="1100" u="none" strike="noStrike" kern="1200">
                          <a:solidFill>
                            <a:schemeClr val="dk1"/>
                          </a:solidFill>
                          <a:effectLst/>
                          <a:latin typeface="+mn-lt"/>
                          <a:ea typeface="+mn-ea"/>
                          <a:cs typeface="+mn-cs"/>
                        </a:rPr>
                        <a:t>88.75</a:t>
                      </a:r>
                    </a:p>
                  </a:txBody>
                  <a:tcPr marL="9525" marR="9525" marT="9525" marB="0" anchor="b"/>
                </a:tc>
                <a:tc>
                  <a:txBody>
                    <a:bodyPr/>
                    <a:lstStyle/>
                    <a:p>
                      <a:pPr algn="ctr" fontAlgn="b"/>
                      <a:r>
                        <a:rPr lang="en-US" sz="1100" u="none" strike="noStrike" kern="1200">
                          <a:solidFill>
                            <a:schemeClr val="dk1"/>
                          </a:solidFill>
                          <a:effectLst/>
                          <a:latin typeface="+mn-lt"/>
                          <a:ea typeface="+mn-ea"/>
                          <a:cs typeface="+mn-cs"/>
                        </a:rPr>
                        <a:t>88.75</a:t>
                      </a:r>
                    </a:p>
                  </a:txBody>
                  <a:tcPr marL="9525" marR="9525" marT="9525" marB="0" anchor="b"/>
                </a:tc>
                <a:extLst>
                  <a:ext uri="{0D108BD9-81ED-4DB2-BD59-A6C34878D82A}">
                    <a16:rowId xmlns:a16="http://schemas.microsoft.com/office/drawing/2014/main" val="3044468756"/>
                  </a:ext>
                </a:extLst>
              </a:tr>
              <a:tr h="190500">
                <a:tc>
                  <a:txBody>
                    <a:bodyPr/>
                    <a:lstStyle/>
                    <a:p>
                      <a:pPr algn="l" fontAlgn="b"/>
                      <a:r>
                        <a:rPr lang="pt-BR" sz="1100" u="none" strike="noStrike">
                          <a:effectLst/>
                        </a:rPr>
                        <a:t>Percent Utilization</a:t>
                      </a:r>
                      <a:endParaRPr lang="pt-B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kern="1200">
                          <a:solidFill>
                            <a:schemeClr val="bg1"/>
                          </a:solidFill>
                          <a:effectLst/>
                          <a:latin typeface="+mn-lt"/>
                          <a:ea typeface="+mn-ea"/>
                          <a:cs typeface="+mn-cs"/>
                        </a:rPr>
                        <a:t>371.25/1666</a:t>
                      </a:r>
                    </a:p>
                    <a:p>
                      <a:pPr algn="ctr" fontAlgn="b"/>
                      <a:r>
                        <a:rPr lang="en-US" sz="1100" u="none" strike="noStrike" kern="1200">
                          <a:solidFill>
                            <a:schemeClr val="bg1"/>
                          </a:solidFill>
                          <a:effectLst/>
                          <a:latin typeface="+mn-lt"/>
                          <a:ea typeface="+mn-ea"/>
                          <a:cs typeface="+mn-cs"/>
                        </a:rPr>
                        <a:t>=22%</a:t>
                      </a:r>
                    </a:p>
                  </a:txBody>
                  <a:tcPr marL="9525" marR="9525" marT="9525" marB="0" anchor="b">
                    <a:solidFill>
                      <a:srgbClr val="00B050"/>
                    </a:solidFill>
                  </a:tcPr>
                </a:tc>
                <a:tc>
                  <a:txBody>
                    <a:bodyPr/>
                    <a:lstStyle/>
                    <a:p>
                      <a:pPr algn="ctr" fontAlgn="b"/>
                      <a:r>
                        <a:rPr lang="en-US" sz="1100" u="none" strike="noStrike" kern="1200">
                          <a:solidFill>
                            <a:schemeClr val="dk1"/>
                          </a:solidFill>
                          <a:effectLst/>
                          <a:latin typeface="+mn-lt"/>
                          <a:ea typeface="+mn-ea"/>
                          <a:cs typeface="+mn-cs"/>
                        </a:rPr>
                        <a:t>371.25/416</a:t>
                      </a:r>
                    </a:p>
                    <a:p>
                      <a:pPr algn="ctr" fontAlgn="b"/>
                      <a:r>
                        <a:rPr lang="en-US" sz="1100" u="none" strike="noStrike" kern="1200">
                          <a:solidFill>
                            <a:schemeClr val="dk1"/>
                          </a:solidFill>
                          <a:effectLst/>
                          <a:latin typeface="+mn-lt"/>
                          <a:ea typeface="+mn-ea"/>
                          <a:cs typeface="+mn-cs"/>
                        </a:rPr>
                        <a:t>=</a:t>
                      </a:r>
                      <a:r>
                        <a:rPr lang="en-US" sz="1100" u="none" strike="noStrike" kern="1200">
                          <a:solidFill>
                            <a:srgbClr val="FFC000"/>
                          </a:solidFill>
                          <a:effectLst/>
                          <a:latin typeface="+mn-lt"/>
                          <a:ea typeface="+mn-ea"/>
                          <a:cs typeface="+mn-cs"/>
                        </a:rPr>
                        <a:t>89.2%</a:t>
                      </a:r>
                    </a:p>
                  </a:txBody>
                  <a:tcPr marL="9525" marR="9525" marT="9525" marB="0" anchor="b"/>
                </a:tc>
                <a:tc>
                  <a:txBody>
                    <a:bodyPr/>
                    <a:lstStyle/>
                    <a:p>
                      <a:pPr algn="ctr" fontAlgn="b"/>
                      <a:r>
                        <a:rPr lang="en-US" sz="1100" u="none" strike="noStrike" kern="1200">
                          <a:solidFill>
                            <a:schemeClr val="dk1"/>
                          </a:solidFill>
                          <a:effectLst/>
                          <a:latin typeface="+mn-lt"/>
                          <a:ea typeface="+mn-ea"/>
                          <a:cs typeface="+mn-cs"/>
                        </a:rPr>
                        <a:t>88.75/1666</a:t>
                      </a:r>
                    </a:p>
                    <a:p>
                      <a:pPr algn="ctr" fontAlgn="b"/>
                      <a:r>
                        <a:rPr lang="en-US" sz="1100" u="none" strike="noStrike" kern="1200">
                          <a:solidFill>
                            <a:schemeClr val="dk1"/>
                          </a:solidFill>
                          <a:effectLst/>
                          <a:latin typeface="+mn-lt"/>
                          <a:ea typeface="+mn-ea"/>
                          <a:cs typeface="+mn-cs"/>
                        </a:rPr>
                        <a:t>=5%</a:t>
                      </a:r>
                    </a:p>
                  </a:txBody>
                  <a:tcPr marL="9525" marR="9525" marT="9525" marB="0" anchor="b"/>
                </a:tc>
                <a:tc>
                  <a:txBody>
                    <a:bodyPr/>
                    <a:lstStyle/>
                    <a:p>
                      <a:pPr algn="ctr" fontAlgn="b"/>
                      <a:r>
                        <a:rPr lang="en-US" sz="1100" u="none" strike="noStrike" kern="1200">
                          <a:solidFill>
                            <a:schemeClr val="dk1"/>
                          </a:solidFill>
                          <a:effectLst/>
                          <a:latin typeface="+mn-lt"/>
                          <a:ea typeface="+mn-ea"/>
                          <a:cs typeface="+mn-cs"/>
                        </a:rPr>
                        <a:t>88.75/416</a:t>
                      </a:r>
                    </a:p>
                    <a:p>
                      <a:pPr algn="ctr" fontAlgn="b"/>
                      <a:r>
                        <a:rPr lang="en-US" sz="1100" u="none" strike="noStrike" kern="1200">
                          <a:solidFill>
                            <a:schemeClr val="dk1"/>
                          </a:solidFill>
                          <a:effectLst/>
                          <a:latin typeface="+mn-lt"/>
                          <a:ea typeface="+mn-ea"/>
                          <a:cs typeface="+mn-cs"/>
                        </a:rPr>
                        <a:t>=21%</a:t>
                      </a:r>
                    </a:p>
                  </a:txBody>
                  <a:tcPr marL="9525" marR="9525" marT="9525" marB="0" anchor="b"/>
                </a:tc>
                <a:extLst>
                  <a:ext uri="{0D108BD9-81ED-4DB2-BD59-A6C34878D82A}">
                    <a16:rowId xmlns:a16="http://schemas.microsoft.com/office/drawing/2014/main" val="3287190204"/>
                  </a:ext>
                </a:extLst>
              </a:tr>
            </a:tbl>
          </a:graphicData>
        </a:graphic>
      </p:graphicFrame>
    </p:spTree>
    <p:extLst>
      <p:ext uri="{BB962C8B-B14F-4D97-AF65-F5344CB8AC3E}">
        <p14:creationId xmlns:p14="http://schemas.microsoft.com/office/powerpoint/2010/main" val="2854023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D564AB-076C-DA60-2CD7-DACBABD08E7B}"/>
              </a:ext>
            </a:extLst>
          </p:cNvPr>
          <p:cNvSpPr>
            <a:spLocks noGrp="1"/>
          </p:cNvSpPr>
          <p:nvPr>
            <p:ph type="sldNum" sz="quarter" idx="4"/>
          </p:nvPr>
        </p:nvSpPr>
        <p:spPr/>
        <p:txBody>
          <a:bodyPr/>
          <a:lstStyle/>
          <a:p>
            <a:fld id="{532E5815-A8B8-3248-99F0-470F41FB048B}" type="slidenum">
              <a:rPr lang="en-US" smtClean="0"/>
              <a:pPr/>
              <a:t>17</a:t>
            </a:fld>
            <a:endParaRPr lang="en-US"/>
          </a:p>
        </p:txBody>
      </p:sp>
      <p:sp>
        <p:nvSpPr>
          <p:cNvPr id="4" name="Title 3">
            <a:extLst>
              <a:ext uri="{FF2B5EF4-FFF2-40B4-BE49-F238E27FC236}">
                <a16:creationId xmlns:a16="http://schemas.microsoft.com/office/drawing/2014/main" id="{05043E85-3B80-B8AC-D272-FFF4BB06FABC}"/>
              </a:ext>
            </a:extLst>
          </p:cNvPr>
          <p:cNvSpPr>
            <a:spLocks noGrp="1"/>
          </p:cNvSpPr>
          <p:nvPr>
            <p:ph type="title"/>
          </p:nvPr>
        </p:nvSpPr>
        <p:spPr/>
        <p:txBody>
          <a:bodyPr/>
          <a:lstStyle/>
          <a:p>
            <a:r>
              <a:rPr lang="en-US"/>
              <a:t>Built-In-Test (BIT) PRBS Block Diagram</a:t>
            </a:r>
          </a:p>
        </p:txBody>
      </p:sp>
      <p:pic>
        <p:nvPicPr>
          <p:cNvPr id="12" name="Picture 11">
            <a:extLst>
              <a:ext uri="{FF2B5EF4-FFF2-40B4-BE49-F238E27FC236}">
                <a16:creationId xmlns:a16="http://schemas.microsoft.com/office/drawing/2014/main" id="{1E4D5AFA-AA58-20E3-B6EE-18A0DC5974BE}"/>
              </a:ext>
            </a:extLst>
          </p:cNvPr>
          <p:cNvPicPr>
            <a:picLocks noChangeAspect="1"/>
          </p:cNvPicPr>
          <p:nvPr/>
        </p:nvPicPr>
        <p:blipFill>
          <a:blip r:embed="rId2"/>
          <a:stretch>
            <a:fillRect/>
          </a:stretch>
        </p:blipFill>
        <p:spPr>
          <a:xfrm>
            <a:off x="1143000" y="747546"/>
            <a:ext cx="6828962" cy="2843316"/>
          </a:xfrm>
          <a:prstGeom prst="rect">
            <a:avLst/>
          </a:prstGeom>
        </p:spPr>
      </p:pic>
      <p:sp>
        <p:nvSpPr>
          <p:cNvPr id="16" name="TextBox 15">
            <a:extLst>
              <a:ext uri="{FF2B5EF4-FFF2-40B4-BE49-F238E27FC236}">
                <a16:creationId xmlns:a16="http://schemas.microsoft.com/office/drawing/2014/main" id="{D6996F20-C5D5-B0D6-8915-06D5526AFCE3}"/>
              </a:ext>
            </a:extLst>
          </p:cNvPr>
          <p:cNvSpPr txBox="1"/>
          <p:nvPr/>
        </p:nvSpPr>
        <p:spPr>
          <a:xfrm>
            <a:off x="1327639" y="3791683"/>
            <a:ext cx="6337903" cy="577081"/>
          </a:xfrm>
          <a:prstGeom prst="rect">
            <a:avLst/>
          </a:prstGeom>
          <a:noFill/>
        </p:spPr>
        <p:txBody>
          <a:bodyPr wrap="square" rtlCol="0">
            <a:spAutoFit/>
          </a:bodyPr>
          <a:lstStyle/>
          <a:p>
            <a:pPr marL="214313" indent="-214313">
              <a:buFont typeface="Arial" panose="020B0604020202020204" pitchFamily="34" charset="0"/>
              <a:buChar char="•"/>
            </a:pPr>
            <a:r>
              <a:rPr lang="en-US" sz="1050"/>
              <a:t>PRBS demo circuit designed using the Xilinx ZCU102 FPGA</a:t>
            </a:r>
          </a:p>
          <a:p>
            <a:pPr marL="214313" indent="-214313">
              <a:buFont typeface="Arial" panose="020B0604020202020204" pitchFamily="34" charset="0"/>
              <a:buChar char="•"/>
            </a:pPr>
            <a:r>
              <a:rPr lang="en-US" sz="1050"/>
              <a:t>User interface designed to start and stop PRBS output and check for communication errors</a:t>
            </a:r>
          </a:p>
          <a:p>
            <a:pPr marL="214313" indent="-214313">
              <a:buFont typeface="Arial" panose="020B0604020202020204" pitchFamily="34" charset="0"/>
              <a:buChar char="•"/>
            </a:pPr>
            <a:endParaRPr lang="en-US" sz="1050"/>
          </a:p>
        </p:txBody>
      </p:sp>
    </p:spTree>
    <p:extLst>
      <p:ext uri="{BB962C8B-B14F-4D97-AF65-F5344CB8AC3E}">
        <p14:creationId xmlns:p14="http://schemas.microsoft.com/office/powerpoint/2010/main" val="1465417206"/>
      </p:ext>
    </p:extLst>
  </p:cSld>
  <p:clrMapOvr>
    <a:masterClrMapping/>
  </p:clrMapOvr>
  <p:transition spd="med">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1884C-C20B-D1C6-746F-CB97A672FDAF}"/>
              </a:ext>
            </a:extLst>
          </p:cNvPr>
          <p:cNvSpPr>
            <a:spLocks noGrp="1"/>
          </p:cNvSpPr>
          <p:nvPr>
            <p:ph type="title"/>
          </p:nvPr>
        </p:nvSpPr>
        <p:spPr/>
        <p:txBody>
          <a:bodyPr/>
          <a:lstStyle/>
          <a:p>
            <a:r>
              <a:rPr lang="en-US"/>
              <a:t>Internal Comms Takeaways and Status</a:t>
            </a:r>
          </a:p>
        </p:txBody>
      </p:sp>
      <p:sp>
        <p:nvSpPr>
          <p:cNvPr id="3" name="Text Placeholder 2">
            <a:extLst>
              <a:ext uri="{FF2B5EF4-FFF2-40B4-BE49-F238E27FC236}">
                <a16:creationId xmlns:a16="http://schemas.microsoft.com/office/drawing/2014/main" id="{A04A7CED-D8D1-84F3-7DB1-7C9FCB7A52FE}"/>
              </a:ext>
            </a:extLst>
          </p:cNvPr>
          <p:cNvSpPr>
            <a:spLocks noGrp="1"/>
          </p:cNvSpPr>
          <p:nvPr>
            <p:ph type="body" sz="quarter" idx="15"/>
          </p:nvPr>
        </p:nvSpPr>
        <p:spPr/>
        <p:txBody>
          <a:bodyPr/>
          <a:lstStyle/>
          <a:p>
            <a:pPr>
              <a:spcAft>
                <a:spcPts val="0"/>
              </a:spcAft>
            </a:pPr>
            <a:r>
              <a:rPr lang="en-US" b="1"/>
              <a:t>Takeaways</a:t>
            </a:r>
          </a:p>
          <a:p>
            <a:pPr lvl="1">
              <a:spcAft>
                <a:spcPts val="0"/>
              </a:spcAft>
            </a:pPr>
            <a:r>
              <a:rPr lang="en-US"/>
              <a:t>SSDN shortfalls are mitigated by Full Duplex Hybrid Approach</a:t>
            </a:r>
          </a:p>
          <a:p>
            <a:pPr lvl="1">
              <a:spcAft>
                <a:spcPts val="0"/>
              </a:spcAft>
            </a:pPr>
            <a:r>
              <a:rPr lang="en-US"/>
              <a:t>Flexibility for expansion with test</a:t>
            </a:r>
          </a:p>
          <a:p>
            <a:pPr lvl="1">
              <a:spcAft>
                <a:spcPts val="0"/>
              </a:spcAft>
            </a:pPr>
            <a:r>
              <a:rPr lang="en-US"/>
              <a:t>Approach based on today's technology</a:t>
            </a:r>
          </a:p>
          <a:p>
            <a:pPr lvl="1">
              <a:spcAft>
                <a:spcPts val="0"/>
              </a:spcAft>
            </a:pPr>
            <a:r>
              <a:rPr lang="en-US"/>
              <a:t>Built-in-test from the get-go</a:t>
            </a:r>
          </a:p>
          <a:p>
            <a:pPr lvl="1">
              <a:spcAft>
                <a:spcPts val="0"/>
              </a:spcAft>
            </a:pPr>
            <a:r>
              <a:rPr lang="en-US"/>
              <a:t>Integrates </a:t>
            </a:r>
            <a:r>
              <a:rPr lang="en-US" err="1"/>
              <a:t>discretes</a:t>
            </a:r>
            <a:r>
              <a:rPr lang="en-US"/>
              <a:t> such as sync and </a:t>
            </a:r>
            <a:r>
              <a:rPr lang="en-US" err="1"/>
              <a:t>gie</a:t>
            </a:r>
            <a:r>
              <a:rPr lang="en-US"/>
              <a:t>/break into comms</a:t>
            </a:r>
          </a:p>
          <a:p>
            <a:pPr>
              <a:spcAft>
                <a:spcPts val="0"/>
              </a:spcAft>
            </a:pPr>
            <a:r>
              <a:rPr lang="en-US" b="1"/>
              <a:t>Status</a:t>
            </a:r>
          </a:p>
          <a:p>
            <a:pPr lvl="1">
              <a:spcAft>
                <a:spcPts val="0"/>
              </a:spcAft>
            </a:pPr>
            <a:r>
              <a:rPr lang="en-US"/>
              <a:t>Currently have 3 physical layer boards ready to be built to test physical layer for margins as well as an entire simulation of all guidance traffic.</a:t>
            </a:r>
          </a:p>
          <a:p>
            <a:pPr lvl="1">
              <a:spcAft>
                <a:spcPts val="0"/>
              </a:spcAft>
            </a:pPr>
            <a:r>
              <a:rPr lang="en-US"/>
              <a:t>HDL already developed to test all internal traffic</a:t>
            </a:r>
          </a:p>
          <a:p>
            <a:pPr lvl="1">
              <a:spcAft>
                <a:spcPts val="0"/>
              </a:spcAft>
            </a:pPr>
            <a:r>
              <a:rPr lang="en-US"/>
              <a:t>Have a method to inject noise into system while running built-in-test and/or real guidance traffic models</a:t>
            </a:r>
          </a:p>
          <a:p>
            <a:pPr lvl="1">
              <a:spcAft>
                <a:spcPts val="0"/>
              </a:spcAft>
            </a:pPr>
            <a:r>
              <a:rPr lang="en-US"/>
              <a:t>Have fully functional discrete and sync injection into system</a:t>
            </a:r>
          </a:p>
          <a:p>
            <a:pPr lvl="1">
              <a:spcAft>
                <a:spcPts val="0"/>
              </a:spcAft>
            </a:pPr>
            <a:r>
              <a:rPr lang="en-US"/>
              <a:t>Have fully characterized current slip rings.  Measured S-parameter model was used to vet physical layer designs for margin</a:t>
            </a:r>
          </a:p>
        </p:txBody>
      </p:sp>
      <p:sp>
        <p:nvSpPr>
          <p:cNvPr id="4" name="Slide Number Placeholder 3">
            <a:extLst>
              <a:ext uri="{FF2B5EF4-FFF2-40B4-BE49-F238E27FC236}">
                <a16:creationId xmlns:a16="http://schemas.microsoft.com/office/drawing/2014/main" id="{997D0C55-4CDC-F491-94A5-4448E8B3A215}"/>
              </a:ext>
            </a:extLst>
          </p:cNvPr>
          <p:cNvSpPr>
            <a:spLocks noGrp="1"/>
          </p:cNvSpPr>
          <p:nvPr>
            <p:ph type="sldNum" sz="quarter" idx="4"/>
          </p:nvPr>
        </p:nvSpPr>
        <p:spPr/>
        <p:txBody>
          <a:bodyPr/>
          <a:lstStyle/>
          <a:p>
            <a:fld id="{532E5815-A8B8-3248-99F0-470F41FB048B}" type="slidenum">
              <a:rPr lang="en-US" smtClean="0"/>
              <a:pPr/>
              <a:t>18</a:t>
            </a:fld>
            <a:endParaRPr lang="en-US"/>
          </a:p>
        </p:txBody>
      </p:sp>
    </p:spTree>
    <p:extLst>
      <p:ext uri="{BB962C8B-B14F-4D97-AF65-F5344CB8AC3E}">
        <p14:creationId xmlns:p14="http://schemas.microsoft.com/office/powerpoint/2010/main" val="3492152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BE149F-6994-4FA6-25E2-D2B949AB9F7A}"/>
              </a:ext>
            </a:extLst>
          </p:cNvPr>
          <p:cNvSpPr>
            <a:spLocks noGrp="1"/>
          </p:cNvSpPr>
          <p:nvPr>
            <p:ph type="title"/>
          </p:nvPr>
        </p:nvSpPr>
        <p:spPr/>
        <p:txBody>
          <a:bodyPr>
            <a:normAutofit fontScale="90000"/>
          </a:bodyPr>
          <a:lstStyle/>
          <a:p>
            <a:r>
              <a:rPr lang="en-US"/>
              <a:t>Physical Layer</a:t>
            </a:r>
          </a:p>
        </p:txBody>
      </p:sp>
      <p:sp>
        <p:nvSpPr>
          <p:cNvPr id="6" name="Text Placeholder 5">
            <a:extLst>
              <a:ext uri="{FF2B5EF4-FFF2-40B4-BE49-F238E27FC236}">
                <a16:creationId xmlns:a16="http://schemas.microsoft.com/office/drawing/2014/main" id="{2D671D65-20D6-B4EE-961C-8FF9396BF50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919FA4-A03F-B014-7C76-D29F645F5682}"/>
              </a:ext>
            </a:extLst>
          </p:cNvPr>
          <p:cNvSpPr>
            <a:spLocks noGrp="1"/>
          </p:cNvSpPr>
          <p:nvPr>
            <p:ph type="sldNum" sz="quarter" idx="4294967295"/>
          </p:nvPr>
        </p:nvSpPr>
        <p:spPr>
          <a:xfrm>
            <a:off x="8677275" y="4824413"/>
            <a:ext cx="466725" cy="273050"/>
          </a:xfrm>
        </p:spPr>
        <p:txBody>
          <a:bodyPr/>
          <a:lstStyle/>
          <a:p>
            <a:fld id="{532E5815-A8B8-3248-99F0-470F41FB048B}" type="slidenum">
              <a:rPr lang="en-US" smtClean="0"/>
              <a:pPr/>
              <a:t>19</a:t>
            </a:fld>
            <a:endParaRPr lang="en-US"/>
          </a:p>
        </p:txBody>
      </p:sp>
    </p:spTree>
    <p:extLst>
      <p:ext uri="{BB962C8B-B14F-4D97-AF65-F5344CB8AC3E}">
        <p14:creationId xmlns:p14="http://schemas.microsoft.com/office/powerpoint/2010/main" val="747004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B748-7B02-D294-4E0D-73042BA3B688}"/>
              </a:ext>
            </a:extLst>
          </p:cNvPr>
          <p:cNvSpPr>
            <a:spLocks noGrp="1"/>
          </p:cNvSpPr>
          <p:nvPr>
            <p:ph type="title"/>
          </p:nvPr>
        </p:nvSpPr>
        <p:spPr/>
        <p:txBody>
          <a:bodyPr/>
          <a:lstStyle/>
          <a:p>
            <a:r>
              <a:rPr lang="en-US"/>
              <a:t>Comms Approach</a:t>
            </a:r>
          </a:p>
        </p:txBody>
      </p:sp>
      <p:sp>
        <p:nvSpPr>
          <p:cNvPr id="3" name="Text Placeholder 2">
            <a:extLst>
              <a:ext uri="{FF2B5EF4-FFF2-40B4-BE49-F238E27FC236}">
                <a16:creationId xmlns:a16="http://schemas.microsoft.com/office/drawing/2014/main" id="{661C3DB0-E14C-BF8D-5B41-FEFC656EB377}"/>
              </a:ext>
            </a:extLst>
          </p:cNvPr>
          <p:cNvSpPr>
            <a:spLocks noGrp="1"/>
          </p:cNvSpPr>
          <p:nvPr>
            <p:ph type="body" sz="quarter" idx="15"/>
          </p:nvPr>
        </p:nvSpPr>
        <p:spPr/>
        <p:txBody>
          <a:bodyPr anchor="ctr"/>
          <a:lstStyle/>
          <a:p>
            <a:pPr marL="0" indent="0" algn="ctr">
              <a:buNone/>
            </a:pPr>
            <a:r>
              <a:rPr lang="en-US" sz="2400"/>
              <a:t>Provide deterministic and testable communication for guidance and avionics domains that scales with SWS LE2 requirements and future enhancements</a:t>
            </a:r>
          </a:p>
        </p:txBody>
      </p:sp>
      <p:sp>
        <p:nvSpPr>
          <p:cNvPr id="4" name="Slide Number Placeholder 3">
            <a:extLst>
              <a:ext uri="{FF2B5EF4-FFF2-40B4-BE49-F238E27FC236}">
                <a16:creationId xmlns:a16="http://schemas.microsoft.com/office/drawing/2014/main" id="{1A046488-53F1-E7E5-D578-83927CBC68AD}"/>
              </a:ext>
            </a:extLst>
          </p:cNvPr>
          <p:cNvSpPr>
            <a:spLocks noGrp="1"/>
          </p:cNvSpPr>
          <p:nvPr>
            <p:ph type="sldNum" sz="quarter" idx="4"/>
          </p:nvPr>
        </p:nvSpPr>
        <p:spPr/>
        <p:txBody>
          <a:bodyPr/>
          <a:lstStyle/>
          <a:p>
            <a:fld id="{532E5815-A8B8-3248-99F0-470F41FB048B}" type="slidenum">
              <a:rPr lang="en-US" smtClean="0"/>
              <a:pPr/>
              <a:t>2</a:t>
            </a:fld>
            <a:endParaRPr lang="en-US"/>
          </a:p>
        </p:txBody>
      </p:sp>
    </p:spTree>
    <p:extLst>
      <p:ext uri="{BB962C8B-B14F-4D97-AF65-F5344CB8AC3E}">
        <p14:creationId xmlns:p14="http://schemas.microsoft.com/office/powerpoint/2010/main" val="2598553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586D4-ED47-3763-CACB-DFDE50549587}"/>
              </a:ext>
            </a:extLst>
          </p:cNvPr>
          <p:cNvSpPr>
            <a:spLocks noGrp="1"/>
          </p:cNvSpPr>
          <p:nvPr>
            <p:ph type="title"/>
          </p:nvPr>
        </p:nvSpPr>
        <p:spPr/>
        <p:txBody>
          <a:bodyPr/>
          <a:lstStyle/>
          <a:p>
            <a:r>
              <a:rPr lang="en-US"/>
              <a:t>Advantages of LVDS-like Communications</a:t>
            </a:r>
          </a:p>
        </p:txBody>
      </p:sp>
      <p:sp>
        <p:nvSpPr>
          <p:cNvPr id="3" name="Text Placeholder 2">
            <a:extLst>
              <a:ext uri="{FF2B5EF4-FFF2-40B4-BE49-F238E27FC236}">
                <a16:creationId xmlns:a16="http://schemas.microsoft.com/office/drawing/2014/main" id="{F0A36D85-4033-E186-D6C3-E5ABE59F8445}"/>
              </a:ext>
            </a:extLst>
          </p:cNvPr>
          <p:cNvSpPr>
            <a:spLocks noGrp="1"/>
          </p:cNvSpPr>
          <p:nvPr>
            <p:ph type="body" sz="quarter" idx="15"/>
          </p:nvPr>
        </p:nvSpPr>
        <p:spPr/>
        <p:txBody>
          <a:bodyPr/>
          <a:lstStyle/>
          <a:p>
            <a:r>
              <a:rPr lang="en-US"/>
              <a:t>Next slides presents only differential communications physical layer options</a:t>
            </a:r>
          </a:p>
          <a:p>
            <a:r>
              <a:rPr lang="en-US"/>
              <a:t>MLVDS/LVDS offers superior data rate, lower power consumption, and lower EMI emissions than RS422 while being tolerant to large common mode noise (especially in space rad-hard receivers).</a:t>
            </a:r>
          </a:p>
          <a:p>
            <a:r>
              <a:rPr lang="en-US"/>
              <a:t>Most modern LVDS drivers now have a failsafe built-in feature which sets the output to ‘high’ when input is high-z.  This is needed for AC coupled/transformer coupled solutions.</a:t>
            </a:r>
          </a:p>
          <a:p>
            <a:r>
              <a:rPr lang="en-US"/>
              <a:t>Reduction in power supply noise compared to single ended since output current remains constant.  Less need for power supply decouplers</a:t>
            </a:r>
          </a:p>
          <a:p>
            <a:r>
              <a:rPr lang="en-US"/>
              <a:t>LVDS/MLVDS or LVPECL/CML are the leading contenders</a:t>
            </a:r>
          </a:p>
          <a:p>
            <a:r>
              <a:rPr lang="en-US"/>
              <a:t>LVPECL and CML offer a larger output swing voltage.  Results in lower jitter, but higher power consumption.  May offer improved EMI susceptibility.  </a:t>
            </a:r>
          </a:p>
        </p:txBody>
      </p:sp>
      <p:sp>
        <p:nvSpPr>
          <p:cNvPr id="4" name="Slide Number Placeholder 3">
            <a:extLst>
              <a:ext uri="{FF2B5EF4-FFF2-40B4-BE49-F238E27FC236}">
                <a16:creationId xmlns:a16="http://schemas.microsoft.com/office/drawing/2014/main" id="{4FA5FE86-C309-BF83-C16E-30148280C229}"/>
              </a:ext>
            </a:extLst>
          </p:cNvPr>
          <p:cNvSpPr>
            <a:spLocks noGrp="1"/>
          </p:cNvSpPr>
          <p:nvPr>
            <p:ph type="sldNum" sz="quarter" idx="4"/>
          </p:nvPr>
        </p:nvSpPr>
        <p:spPr/>
        <p:txBody>
          <a:bodyPr/>
          <a:lstStyle/>
          <a:p>
            <a:fld id="{532E5815-A8B8-3248-99F0-470F41FB048B}" type="slidenum">
              <a:rPr lang="en-US" smtClean="0"/>
              <a:pPr/>
              <a:t>20</a:t>
            </a:fld>
            <a:endParaRPr lang="en-US"/>
          </a:p>
        </p:txBody>
      </p:sp>
    </p:spTree>
    <p:extLst>
      <p:ext uri="{BB962C8B-B14F-4D97-AF65-F5344CB8AC3E}">
        <p14:creationId xmlns:p14="http://schemas.microsoft.com/office/powerpoint/2010/main" val="3890327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F8C23-266A-9D09-FAA9-0812D2EB7BF1}"/>
              </a:ext>
            </a:extLst>
          </p:cNvPr>
          <p:cNvSpPr>
            <a:spLocks noGrp="1"/>
          </p:cNvSpPr>
          <p:nvPr>
            <p:ph type="title"/>
          </p:nvPr>
        </p:nvSpPr>
        <p:spPr/>
        <p:txBody>
          <a:bodyPr>
            <a:normAutofit fontScale="90000"/>
          </a:bodyPr>
          <a:lstStyle/>
          <a:p>
            <a:r>
              <a:rPr lang="en-US"/>
              <a:t>Internal Comms Physical Layer Standards Evaluated</a:t>
            </a:r>
          </a:p>
        </p:txBody>
      </p:sp>
      <p:sp>
        <p:nvSpPr>
          <p:cNvPr id="4" name="Slide Number Placeholder 3">
            <a:extLst>
              <a:ext uri="{FF2B5EF4-FFF2-40B4-BE49-F238E27FC236}">
                <a16:creationId xmlns:a16="http://schemas.microsoft.com/office/drawing/2014/main" id="{10784F59-6E72-E3AE-0C5A-B31A1C934113}"/>
              </a:ext>
            </a:extLst>
          </p:cNvPr>
          <p:cNvSpPr>
            <a:spLocks noGrp="1"/>
          </p:cNvSpPr>
          <p:nvPr>
            <p:ph type="sldNum" sz="quarter" idx="4"/>
          </p:nvPr>
        </p:nvSpPr>
        <p:spPr/>
        <p:txBody>
          <a:bodyPr/>
          <a:lstStyle/>
          <a:p>
            <a:fld id="{532E5815-A8B8-3248-99F0-470F41FB048B}" type="slidenum">
              <a:rPr lang="en-US" smtClean="0"/>
              <a:pPr/>
              <a:t>21</a:t>
            </a:fld>
            <a:endParaRPr lang="en-US"/>
          </a:p>
        </p:txBody>
      </p:sp>
      <p:graphicFrame>
        <p:nvGraphicFramePr>
          <p:cNvPr id="7" name="Table 10">
            <a:extLst>
              <a:ext uri="{FF2B5EF4-FFF2-40B4-BE49-F238E27FC236}">
                <a16:creationId xmlns:a16="http://schemas.microsoft.com/office/drawing/2014/main" id="{8AAA4F32-6145-362F-7478-D15B44E00984}"/>
              </a:ext>
            </a:extLst>
          </p:cNvPr>
          <p:cNvGraphicFramePr>
            <a:graphicFrameLocks/>
          </p:cNvGraphicFramePr>
          <p:nvPr>
            <p:extLst>
              <p:ext uri="{D42A27DB-BD31-4B8C-83A1-F6EECF244321}">
                <p14:modId xmlns:p14="http://schemas.microsoft.com/office/powerpoint/2010/main" val="2700663735"/>
              </p:ext>
            </p:extLst>
          </p:nvPr>
        </p:nvGraphicFramePr>
        <p:xfrm>
          <a:off x="104500" y="981410"/>
          <a:ext cx="8880411" cy="3840078"/>
        </p:xfrm>
        <a:graphic>
          <a:graphicData uri="http://schemas.openxmlformats.org/drawingml/2006/table">
            <a:tbl>
              <a:tblPr firstRow="1" bandRow="1">
                <a:tableStyleId>{5C22544A-7EE6-4342-B048-85BDC9FD1C3A}</a:tableStyleId>
              </a:tblPr>
              <a:tblGrid>
                <a:gridCol w="849385">
                  <a:extLst>
                    <a:ext uri="{9D8B030D-6E8A-4147-A177-3AD203B41FA5}">
                      <a16:colId xmlns:a16="http://schemas.microsoft.com/office/drawing/2014/main" val="3343380468"/>
                    </a:ext>
                  </a:extLst>
                </a:gridCol>
                <a:gridCol w="924179">
                  <a:extLst>
                    <a:ext uri="{9D8B030D-6E8A-4147-A177-3AD203B41FA5}">
                      <a16:colId xmlns:a16="http://schemas.microsoft.com/office/drawing/2014/main" val="1674280258"/>
                    </a:ext>
                  </a:extLst>
                </a:gridCol>
                <a:gridCol w="700560">
                  <a:extLst>
                    <a:ext uri="{9D8B030D-6E8A-4147-A177-3AD203B41FA5}">
                      <a16:colId xmlns:a16="http://schemas.microsoft.com/office/drawing/2014/main" val="1615985157"/>
                    </a:ext>
                  </a:extLst>
                </a:gridCol>
                <a:gridCol w="1021814">
                  <a:extLst>
                    <a:ext uri="{9D8B030D-6E8A-4147-A177-3AD203B41FA5}">
                      <a16:colId xmlns:a16="http://schemas.microsoft.com/office/drawing/2014/main" val="1942380750"/>
                    </a:ext>
                  </a:extLst>
                </a:gridCol>
                <a:gridCol w="1085348">
                  <a:extLst>
                    <a:ext uri="{9D8B030D-6E8A-4147-A177-3AD203B41FA5}">
                      <a16:colId xmlns:a16="http://schemas.microsoft.com/office/drawing/2014/main" val="3457780511"/>
                    </a:ext>
                  </a:extLst>
                </a:gridCol>
                <a:gridCol w="952987">
                  <a:extLst>
                    <a:ext uri="{9D8B030D-6E8A-4147-A177-3AD203B41FA5}">
                      <a16:colId xmlns:a16="http://schemas.microsoft.com/office/drawing/2014/main" val="2954410451"/>
                    </a:ext>
                  </a:extLst>
                </a:gridCol>
                <a:gridCol w="1223644">
                  <a:extLst>
                    <a:ext uri="{9D8B030D-6E8A-4147-A177-3AD203B41FA5}">
                      <a16:colId xmlns:a16="http://schemas.microsoft.com/office/drawing/2014/main" val="2461462236"/>
                    </a:ext>
                  </a:extLst>
                </a:gridCol>
                <a:gridCol w="813875">
                  <a:extLst>
                    <a:ext uri="{9D8B030D-6E8A-4147-A177-3AD203B41FA5}">
                      <a16:colId xmlns:a16="http://schemas.microsoft.com/office/drawing/2014/main" val="2388046491"/>
                    </a:ext>
                  </a:extLst>
                </a:gridCol>
                <a:gridCol w="1308619">
                  <a:extLst>
                    <a:ext uri="{9D8B030D-6E8A-4147-A177-3AD203B41FA5}">
                      <a16:colId xmlns:a16="http://schemas.microsoft.com/office/drawing/2014/main" val="2195958565"/>
                    </a:ext>
                  </a:extLst>
                </a:gridCol>
              </a:tblGrid>
              <a:tr h="835842">
                <a:tc>
                  <a:txBody>
                    <a:bodyPr/>
                    <a:lstStyle/>
                    <a:p>
                      <a:r>
                        <a:rPr lang="en-US" sz="1000"/>
                        <a:t>Standard</a:t>
                      </a:r>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1000"/>
                        <a:t>Power (</a:t>
                      </a:r>
                      <a:r>
                        <a:rPr lang="en-US" sz="1000" err="1"/>
                        <a:t>mW</a:t>
                      </a:r>
                      <a:r>
                        <a:rPr lang="en-US" sz="1000"/>
                        <a:t>)</a:t>
                      </a:r>
                    </a:p>
                    <a:p>
                      <a:r>
                        <a:rPr lang="en-US" sz="1000"/>
                        <a:t>(single channel)</a:t>
                      </a:r>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1000"/>
                        <a:t>Data rate</a:t>
                      </a:r>
                    </a:p>
                    <a:p>
                      <a:r>
                        <a:rPr lang="en-US" sz="1000"/>
                        <a:t>(Mbps)</a:t>
                      </a:r>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1000"/>
                        <a:t>Voltage</a:t>
                      </a:r>
                    </a:p>
                    <a:p>
                      <a:r>
                        <a:rPr lang="en-US" sz="1000"/>
                        <a:t>Output Swing min (mV)</a:t>
                      </a:r>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1000"/>
                        <a:t>Rx Input Threshold</a:t>
                      </a:r>
                    </a:p>
                    <a:p>
                      <a:r>
                        <a:rPr lang="en-US" sz="1000"/>
                        <a:t>(mV)</a:t>
                      </a:r>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1000"/>
                        <a:t>Common Mode Input Range (V)</a:t>
                      </a:r>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1000"/>
                        <a:t>Skew (ns)/</a:t>
                      </a:r>
                    </a:p>
                    <a:p>
                      <a:r>
                        <a:rPr lang="en-US" sz="1000"/>
                        <a:t>Propagation </a:t>
                      </a:r>
                    </a:p>
                    <a:p>
                      <a:r>
                        <a:rPr lang="en-US" sz="1000"/>
                        <a:t>Delay(ns)</a:t>
                      </a:r>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1000"/>
                        <a:t>Features</a:t>
                      </a:r>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1000"/>
                        <a:t>Complexity</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2444587"/>
                  </a:ext>
                </a:extLst>
              </a:tr>
              <a:tr h="450069">
                <a:tc>
                  <a:txBody>
                    <a:bodyPr/>
                    <a:lstStyle/>
                    <a:p>
                      <a:r>
                        <a:rPr lang="en-US" sz="1000"/>
                        <a:t>RS422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100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30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2000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N/A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(LVDS </a:t>
                      </a:r>
                      <a:r>
                        <a:rPr lang="en-US" sz="1000" err="1"/>
                        <a:t>rx</a:t>
                      </a:r>
                      <a:r>
                        <a:rPr lang="en-US" sz="100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N/A</a:t>
                      </a:r>
                    </a:p>
                    <a:p>
                      <a:r>
                        <a:rPr lang="en-US" sz="1000"/>
                        <a:t>(LVDS </a:t>
                      </a:r>
                      <a:r>
                        <a:rPr lang="en-US" sz="1000" err="1"/>
                        <a:t>rx</a:t>
                      </a:r>
                      <a:r>
                        <a:rPr lang="en-US" sz="100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10/70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8b10b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7814546"/>
                  </a:ext>
                </a:extLst>
              </a:tr>
              <a:tr h="450069">
                <a:tc>
                  <a:txBody>
                    <a:bodyPr/>
                    <a:lstStyle/>
                    <a:p>
                      <a:r>
                        <a:rPr lang="en-US" sz="1000"/>
                        <a:t>MLT-3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200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100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2000</a:t>
                      </a:r>
                    </a:p>
                    <a:p>
                      <a:r>
                        <a:rPr lang="en-US" sz="1000"/>
                        <a:t>1V per symbol</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200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rPr>
                        <a:t>200ns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Reduced BW</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Voltage encoding + 4b5b or 8b10b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9825318"/>
                  </a:ext>
                </a:extLst>
              </a:tr>
              <a:tr h="502792">
                <a:tc>
                  <a:txBody>
                    <a:bodyPr/>
                    <a:lstStyle/>
                    <a:p>
                      <a:r>
                        <a:rPr lang="en-US" sz="1000"/>
                        <a:t>LVDS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kern="1200">
                          <a:solidFill>
                            <a:schemeClr val="dk1"/>
                          </a:solidFill>
                          <a:latin typeface="+mn-lt"/>
                          <a:ea typeface="+mn-ea"/>
                          <a:cs typeface="+mn-cs"/>
                        </a:rPr>
                        <a:t>45 @ 100 MHz</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kern="1200">
                          <a:solidFill>
                            <a:schemeClr val="dk1"/>
                          </a:solidFill>
                          <a:latin typeface="+mn-lt"/>
                          <a:ea typeface="+mn-ea"/>
                          <a:cs typeface="+mn-cs"/>
                        </a:rPr>
                        <a:t>400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250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50</a:t>
                      </a:r>
                    </a:p>
                    <a:p>
                      <a:r>
                        <a:rPr lang="en-US" sz="1000"/>
                        <a:t>*commercial go lower</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-4 to 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0.6/4.5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Failsafe Bias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8b10b</a:t>
                      </a:r>
                    </a:p>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6828299"/>
                  </a:ext>
                </a:extLst>
              </a:tr>
              <a:tr h="648529">
                <a:tc>
                  <a:txBody>
                    <a:bodyPr/>
                    <a:lstStyle/>
                    <a:p>
                      <a:r>
                        <a:rPr lang="en-US" sz="1000"/>
                        <a:t>MLVDS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17mA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&lt;200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480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50</a:t>
                      </a:r>
                    </a:p>
                    <a:p>
                      <a:r>
                        <a:rPr lang="en-US" sz="1000"/>
                        <a:t>*commercial go to 35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-1.4 to 3.8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.6/10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Detects open circuit for </a:t>
                      </a:r>
                    </a:p>
                    <a:p>
                      <a:r>
                        <a:rPr lang="en-US" sz="1000"/>
                        <a:t>failsafe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*could not find any space rad hard</a:t>
                      </a:r>
                    </a:p>
                    <a:p>
                      <a:r>
                        <a:rPr lang="en-US" sz="1000"/>
                        <a:t>*use as pt-pt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6976931"/>
                  </a:ext>
                </a:extLst>
              </a:tr>
              <a:tr h="450069">
                <a:tc>
                  <a:txBody>
                    <a:bodyPr/>
                    <a:lstStyle/>
                    <a:p>
                      <a:r>
                        <a:rPr lang="en-US" sz="1000"/>
                        <a:t>CML</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180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&gt;1000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650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200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1.5 to 2.4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0.1/1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8b10b</a:t>
                      </a:r>
                    </a:p>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300394"/>
                  </a:ext>
                </a:extLst>
              </a:tr>
              <a:tr h="450069">
                <a:tc>
                  <a:txBody>
                    <a:bodyPr/>
                    <a:lstStyle/>
                    <a:p>
                      <a:r>
                        <a:rPr lang="en-US" sz="1000"/>
                        <a:t>LVPECL</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82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&gt;1000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1100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200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2 to 3.2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0.05/.45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8b10b</a:t>
                      </a:r>
                    </a:p>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1053733"/>
                  </a:ext>
                </a:extLst>
              </a:tr>
            </a:tbl>
          </a:graphicData>
        </a:graphic>
      </p:graphicFrame>
    </p:spTree>
    <p:extLst>
      <p:ext uri="{BB962C8B-B14F-4D97-AF65-F5344CB8AC3E}">
        <p14:creationId xmlns:p14="http://schemas.microsoft.com/office/powerpoint/2010/main" val="398128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20AEC-6281-B06D-DDDA-94E547695F1D}"/>
              </a:ext>
            </a:extLst>
          </p:cNvPr>
          <p:cNvSpPr>
            <a:spLocks noGrp="1"/>
          </p:cNvSpPr>
          <p:nvPr>
            <p:ph type="title"/>
          </p:nvPr>
        </p:nvSpPr>
        <p:spPr/>
        <p:txBody>
          <a:bodyPr/>
          <a:lstStyle/>
          <a:p>
            <a:r>
              <a:rPr lang="en-US"/>
              <a:t>Internal Comms System Requirements</a:t>
            </a:r>
          </a:p>
        </p:txBody>
      </p:sp>
      <p:sp>
        <p:nvSpPr>
          <p:cNvPr id="3" name="Text Placeholder 2">
            <a:extLst>
              <a:ext uri="{FF2B5EF4-FFF2-40B4-BE49-F238E27FC236}">
                <a16:creationId xmlns:a16="http://schemas.microsoft.com/office/drawing/2014/main" id="{532887F1-D3E5-F9D1-3912-4DA333CA208B}"/>
              </a:ext>
            </a:extLst>
          </p:cNvPr>
          <p:cNvSpPr>
            <a:spLocks noGrp="1"/>
          </p:cNvSpPr>
          <p:nvPr>
            <p:ph type="body" sz="quarter" idx="15"/>
          </p:nvPr>
        </p:nvSpPr>
        <p:spPr>
          <a:xfrm>
            <a:off x="470262" y="905153"/>
            <a:ext cx="8622937" cy="3978439"/>
          </a:xfrm>
        </p:spPr>
        <p:txBody>
          <a:bodyPr/>
          <a:lstStyle/>
          <a:p>
            <a:r>
              <a:rPr lang="en-US" sz="1400"/>
              <a:t>Future enhancements in compressed schedule</a:t>
            </a:r>
          </a:p>
          <a:p>
            <a:r>
              <a:rPr lang="en-US" sz="1400"/>
              <a:t>Enhanced data logging with test equipment</a:t>
            </a:r>
          </a:p>
          <a:p>
            <a:r>
              <a:rPr lang="en-US" sz="1400"/>
              <a:t>Timing:</a:t>
            </a:r>
          </a:p>
          <a:p>
            <a:pPr lvl="1"/>
            <a:r>
              <a:rPr lang="en-US" sz="1200"/>
              <a:t>CTTS to generate and distribute </a:t>
            </a:r>
            <a:r>
              <a:rPr lang="en-US" sz="1200" err="1"/>
              <a:t>Ref_Clk</a:t>
            </a:r>
            <a:r>
              <a:rPr lang="en-US" sz="1200"/>
              <a:t> to all GS modules, within 100 us after release of PFI with less than 1 ns cy-cy RMS Jitter</a:t>
            </a:r>
          </a:p>
          <a:p>
            <a:pPr lvl="1"/>
            <a:r>
              <a:rPr lang="en-US" sz="1200"/>
              <a:t>REF_CLK tunable oscillator will be locked to Fire Control timing during prelaunch and held during flight with TBD ppm accuracy</a:t>
            </a:r>
          </a:p>
          <a:p>
            <a:pPr lvl="1"/>
            <a:r>
              <a:rPr lang="en-US" sz="1200"/>
              <a:t>Internally generated Sync is synchronized with Nav 1PPS</a:t>
            </a:r>
          </a:p>
          <a:p>
            <a:pPr lvl="1"/>
            <a:r>
              <a:rPr lang="en-US" sz="1200">
                <a:effectLst/>
                <a:ea typeface="Times New Roman" panose="02020603050405020304" pitchFamily="18" charset="0"/>
              </a:rPr>
              <a:t>GS modules to receive Sync with less than 200ns of skew and less than 200ns p-p jitter</a:t>
            </a:r>
            <a:endParaRPr lang="en-US" sz="1200"/>
          </a:p>
          <a:p>
            <a:r>
              <a:rPr lang="en-US" sz="1400"/>
              <a:t>Sampling:</a:t>
            </a:r>
          </a:p>
          <a:p>
            <a:pPr lvl="1"/>
            <a:r>
              <a:rPr lang="en-US" sz="1200"/>
              <a:t>Subsystems will receive timing information for instrument sampling</a:t>
            </a:r>
          </a:p>
          <a:p>
            <a:pPr lvl="2"/>
            <a:r>
              <a:rPr lang="en-US" sz="1000"/>
              <a:t>Less than  200ns of Sync Pulse skew in all regions</a:t>
            </a:r>
          </a:p>
          <a:p>
            <a:pPr lvl="1"/>
            <a:r>
              <a:rPr lang="en-US" sz="1200"/>
              <a:t>Sampling of the instruments needs to be on the same time mark every time</a:t>
            </a:r>
          </a:p>
          <a:p>
            <a:pPr lvl="2"/>
            <a:r>
              <a:rPr lang="en-US" sz="1000"/>
              <a:t>Resolvers and Gyros need to be sampled on the same time mark within 5us (TBD)</a:t>
            </a:r>
          </a:p>
          <a:p>
            <a:pPr lvl="1"/>
            <a:r>
              <a:rPr lang="en-US" sz="1200"/>
              <a:t>Torque motor commands/direct torque needs to be sent on the same time mark every time</a:t>
            </a:r>
          </a:p>
          <a:p>
            <a:pPr lvl="1"/>
            <a:endParaRPr lang="en-US" sz="1200"/>
          </a:p>
          <a:p>
            <a:endParaRPr lang="en-US" sz="1400"/>
          </a:p>
        </p:txBody>
      </p:sp>
      <p:sp>
        <p:nvSpPr>
          <p:cNvPr id="4" name="Slide Number Placeholder 3">
            <a:extLst>
              <a:ext uri="{FF2B5EF4-FFF2-40B4-BE49-F238E27FC236}">
                <a16:creationId xmlns:a16="http://schemas.microsoft.com/office/drawing/2014/main" id="{CEE5C539-DC80-009A-2FE6-B7BBF16E041E}"/>
              </a:ext>
            </a:extLst>
          </p:cNvPr>
          <p:cNvSpPr>
            <a:spLocks noGrp="1"/>
          </p:cNvSpPr>
          <p:nvPr>
            <p:ph type="sldNum" sz="quarter" idx="4"/>
          </p:nvPr>
        </p:nvSpPr>
        <p:spPr/>
        <p:txBody>
          <a:bodyPr/>
          <a:lstStyle/>
          <a:p>
            <a:fld id="{532E5815-A8B8-3248-99F0-470F41FB048B}" type="slidenum">
              <a:rPr lang="en-US" smtClean="0"/>
              <a:pPr/>
              <a:t>22</a:t>
            </a:fld>
            <a:endParaRPr lang="en-US"/>
          </a:p>
        </p:txBody>
      </p:sp>
    </p:spTree>
    <p:extLst>
      <p:ext uri="{BB962C8B-B14F-4D97-AF65-F5344CB8AC3E}">
        <p14:creationId xmlns:p14="http://schemas.microsoft.com/office/powerpoint/2010/main" val="4064046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20AEC-6281-B06D-DDDA-94E547695F1D}"/>
              </a:ext>
            </a:extLst>
          </p:cNvPr>
          <p:cNvSpPr>
            <a:spLocks noGrp="1"/>
          </p:cNvSpPr>
          <p:nvPr>
            <p:ph type="title"/>
          </p:nvPr>
        </p:nvSpPr>
        <p:spPr/>
        <p:txBody>
          <a:bodyPr/>
          <a:lstStyle/>
          <a:p>
            <a:r>
              <a:rPr lang="en-US"/>
              <a:t>Internal Comms System Requirements Cont’d</a:t>
            </a:r>
          </a:p>
        </p:txBody>
      </p:sp>
      <p:sp>
        <p:nvSpPr>
          <p:cNvPr id="3" name="Text Placeholder 2">
            <a:extLst>
              <a:ext uri="{FF2B5EF4-FFF2-40B4-BE49-F238E27FC236}">
                <a16:creationId xmlns:a16="http://schemas.microsoft.com/office/drawing/2014/main" id="{532887F1-D3E5-F9D1-3912-4DA333CA208B}"/>
              </a:ext>
            </a:extLst>
          </p:cNvPr>
          <p:cNvSpPr>
            <a:spLocks noGrp="1"/>
          </p:cNvSpPr>
          <p:nvPr>
            <p:ph type="body" sz="quarter" idx="15"/>
          </p:nvPr>
        </p:nvSpPr>
        <p:spPr>
          <a:xfrm>
            <a:off x="235132" y="905154"/>
            <a:ext cx="8858068" cy="3755746"/>
          </a:xfrm>
        </p:spPr>
        <p:txBody>
          <a:bodyPr/>
          <a:lstStyle/>
          <a:p>
            <a:r>
              <a:rPr lang="en-US" sz="1400"/>
              <a:t>Recovery:</a:t>
            </a:r>
          </a:p>
          <a:p>
            <a:pPr lvl="1"/>
            <a:r>
              <a:rPr lang="en-US" sz="1200"/>
              <a:t>Transmit reference clock and any needed </a:t>
            </a:r>
            <a:r>
              <a:rPr lang="en-US" sz="1200" err="1"/>
              <a:t>discretes</a:t>
            </a:r>
            <a:r>
              <a:rPr lang="en-US" sz="1200"/>
              <a:t> as soon as power is stable to allow IMU ASICS to start sampling instruments and generate data to transmit on comms infrastructure</a:t>
            </a:r>
          </a:p>
          <a:p>
            <a:pPr lvl="1"/>
            <a:r>
              <a:rPr lang="en-US" sz="1200"/>
              <a:t>Manage and synchronize the release of PFI (System Reset) to all subsystems</a:t>
            </a:r>
          </a:p>
          <a:p>
            <a:pPr lvl="1"/>
            <a:r>
              <a:rPr lang="en-US" sz="1200"/>
              <a:t>Meet similar LE ~2.5ms circumvention and recovery timeline.  3-7ms for flight control</a:t>
            </a:r>
            <a:endParaRPr lang="en-US" sz="1400"/>
          </a:p>
          <a:p>
            <a:r>
              <a:rPr lang="en-US" sz="1400"/>
              <a:t>Slip Ring and wiring Spec’d out for controlled impedance and return/insertion loss similar to IEEE 802.3 100BaseTX spec</a:t>
            </a:r>
          </a:p>
          <a:p>
            <a:r>
              <a:rPr lang="en-US" sz="1400"/>
              <a:t>Every message sent in the system is recorded.  This can include inter processor core messages.  </a:t>
            </a:r>
          </a:p>
          <a:p>
            <a:r>
              <a:rPr lang="en-US" sz="1400"/>
              <a:t>Support a Bit Error Rate for error free comms within a TBD hour period of time in the presence of an additive white Gaussian noise distributed over a bandwidth of 1.0 kHz to TBD MHz at a RMS amplitude of </a:t>
            </a:r>
            <a:r>
              <a:rPr lang="en-US" sz="1400">
                <a:solidFill>
                  <a:srgbClr val="FF0000"/>
                </a:solidFill>
              </a:rPr>
              <a:t>140 mV</a:t>
            </a:r>
          </a:p>
          <a:p>
            <a:pPr lvl="1"/>
            <a:r>
              <a:rPr lang="en-US" sz="1200"/>
              <a:t>Derived into jitter requirements</a:t>
            </a:r>
          </a:p>
          <a:p>
            <a:pPr lvl="1"/>
            <a:r>
              <a:rPr lang="en-US" sz="1200"/>
              <a:t>Needs additional assessment</a:t>
            </a:r>
          </a:p>
          <a:p>
            <a:r>
              <a:rPr lang="en-US" sz="1400"/>
              <a:t>Maintain galvanic isolation between guidance regions</a:t>
            </a:r>
          </a:p>
          <a:p>
            <a:r>
              <a:rPr lang="en-US" sz="1400"/>
              <a:t>SGEMP transients, per OD 64856  in cases where the Subsystem has a direct connection to any of the following external connectors</a:t>
            </a:r>
          </a:p>
        </p:txBody>
      </p:sp>
      <p:sp>
        <p:nvSpPr>
          <p:cNvPr id="4" name="Slide Number Placeholder 3">
            <a:extLst>
              <a:ext uri="{FF2B5EF4-FFF2-40B4-BE49-F238E27FC236}">
                <a16:creationId xmlns:a16="http://schemas.microsoft.com/office/drawing/2014/main" id="{CEE5C539-DC80-009A-2FE6-B7BBF16E041E}"/>
              </a:ext>
            </a:extLst>
          </p:cNvPr>
          <p:cNvSpPr>
            <a:spLocks noGrp="1"/>
          </p:cNvSpPr>
          <p:nvPr>
            <p:ph type="sldNum" sz="quarter" idx="4"/>
          </p:nvPr>
        </p:nvSpPr>
        <p:spPr/>
        <p:txBody>
          <a:bodyPr/>
          <a:lstStyle/>
          <a:p>
            <a:fld id="{532E5815-A8B8-3248-99F0-470F41FB048B}" type="slidenum">
              <a:rPr lang="en-US" smtClean="0"/>
              <a:pPr/>
              <a:t>23</a:t>
            </a:fld>
            <a:endParaRPr lang="en-US"/>
          </a:p>
        </p:txBody>
      </p:sp>
    </p:spTree>
    <p:extLst>
      <p:ext uri="{BB962C8B-B14F-4D97-AF65-F5344CB8AC3E}">
        <p14:creationId xmlns:p14="http://schemas.microsoft.com/office/powerpoint/2010/main" val="2501258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882CF66-9125-F7B1-0696-1E6E626579EA}"/>
              </a:ext>
            </a:extLst>
          </p:cNvPr>
          <p:cNvSpPr>
            <a:spLocks noGrp="1"/>
          </p:cNvSpPr>
          <p:nvPr>
            <p:ph type="title"/>
          </p:nvPr>
        </p:nvSpPr>
        <p:spPr/>
        <p:txBody>
          <a:bodyPr>
            <a:normAutofit fontScale="90000"/>
          </a:bodyPr>
          <a:lstStyle/>
          <a:p>
            <a:r>
              <a:rPr lang="en-US"/>
              <a:t>Avionics Network</a:t>
            </a:r>
          </a:p>
        </p:txBody>
      </p:sp>
      <p:sp>
        <p:nvSpPr>
          <p:cNvPr id="14" name="Text Placeholder 13">
            <a:extLst>
              <a:ext uri="{FF2B5EF4-FFF2-40B4-BE49-F238E27FC236}">
                <a16:creationId xmlns:a16="http://schemas.microsoft.com/office/drawing/2014/main" id="{408AFA72-CE0E-D8BB-73AA-5631D34B982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8B68A07-71D7-F0BB-5FA2-5417B9B89A95}"/>
              </a:ext>
            </a:extLst>
          </p:cNvPr>
          <p:cNvSpPr>
            <a:spLocks noGrp="1"/>
          </p:cNvSpPr>
          <p:nvPr>
            <p:ph type="sldNum" sz="quarter" idx="4294967295"/>
          </p:nvPr>
        </p:nvSpPr>
        <p:spPr>
          <a:xfrm>
            <a:off x="8677275" y="4824413"/>
            <a:ext cx="466725" cy="273050"/>
          </a:xfrm>
        </p:spPr>
        <p:txBody>
          <a:bodyPr/>
          <a:lstStyle/>
          <a:p>
            <a:fld id="{532E5815-A8B8-3248-99F0-470F41FB048B}" type="slidenum">
              <a:rPr lang="en-US" smtClean="0"/>
              <a:pPr/>
              <a:t>24</a:t>
            </a:fld>
            <a:endParaRPr lang="en-US"/>
          </a:p>
        </p:txBody>
      </p:sp>
    </p:spTree>
    <p:extLst>
      <p:ext uri="{BB962C8B-B14F-4D97-AF65-F5344CB8AC3E}">
        <p14:creationId xmlns:p14="http://schemas.microsoft.com/office/powerpoint/2010/main" val="627967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2E989-13E5-D71E-0923-A45367EEB9E7}"/>
              </a:ext>
            </a:extLst>
          </p:cNvPr>
          <p:cNvSpPr>
            <a:spLocks noGrp="1"/>
          </p:cNvSpPr>
          <p:nvPr>
            <p:ph type="title"/>
          </p:nvPr>
        </p:nvSpPr>
        <p:spPr/>
        <p:txBody>
          <a:bodyPr/>
          <a:lstStyle/>
          <a:p>
            <a:r>
              <a:rPr lang="en-US"/>
              <a:t>Managed Systems Communication Approach</a:t>
            </a:r>
          </a:p>
        </p:txBody>
      </p:sp>
      <p:sp>
        <p:nvSpPr>
          <p:cNvPr id="3" name="Text Placeholder 2">
            <a:extLst>
              <a:ext uri="{FF2B5EF4-FFF2-40B4-BE49-F238E27FC236}">
                <a16:creationId xmlns:a16="http://schemas.microsoft.com/office/drawing/2014/main" id="{4E37996F-9C21-C62F-FDEF-21FD5D318F72}"/>
              </a:ext>
            </a:extLst>
          </p:cNvPr>
          <p:cNvSpPr>
            <a:spLocks noGrp="1"/>
          </p:cNvSpPr>
          <p:nvPr>
            <p:ph type="body" sz="quarter" idx="15"/>
          </p:nvPr>
        </p:nvSpPr>
        <p:spPr>
          <a:xfrm>
            <a:off x="470263" y="936903"/>
            <a:ext cx="8621486" cy="3824507"/>
          </a:xfrm>
        </p:spPr>
        <p:txBody>
          <a:bodyPr/>
          <a:lstStyle/>
          <a:p>
            <a:pPr>
              <a:spcAft>
                <a:spcPts val="0"/>
              </a:spcAft>
              <a:buFontTx/>
              <a:buChar char="•"/>
            </a:pPr>
            <a:r>
              <a:rPr lang="en-US" altLang="en-US" sz="1400" b="1">
                <a:latin typeface="+mn-lt"/>
              </a:rPr>
              <a:t>Established a systems approach to the network design (Physical Interface to Application)</a:t>
            </a:r>
          </a:p>
          <a:p>
            <a:pPr lvl="1">
              <a:spcAft>
                <a:spcPts val="0"/>
              </a:spcAft>
              <a:buFontTx/>
              <a:buChar char="•"/>
            </a:pPr>
            <a:r>
              <a:rPr lang="en-US" altLang="en-US"/>
              <a:t>Fully characterized communications for current and future enhancements</a:t>
            </a:r>
          </a:p>
          <a:p>
            <a:pPr lvl="1">
              <a:spcAft>
                <a:spcPts val="0"/>
              </a:spcAft>
              <a:buFontTx/>
              <a:buChar char="•"/>
            </a:pPr>
            <a:r>
              <a:rPr lang="en-US" altLang="en-US"/>
              <a:t>Complete understanding of all data paths and requirements</a:t>
            </a:r>
          </a:p>
          <a:p>
            <a:pPr>
              <a:spcAft>
                <a:spcPts val="0"/>
              </a:spcAft>
              <a:buFontTx/>
              <a:buChar char="•"/>
            </a:pPr>
            <a:r>
              <a:rPr lang="en-US" altLang="en-US" sz="1400" b="1">
                <a:latin typeface="+mn-lt"/>
              </a:rPr>
              <a:t>Established HW/SW element capabilities and characteristics </a:t>
            </a:r>
          </a:p>
          <a:p>
            <a:pPr lvl="1">
              <a:spcAft>
                <a:spcPts val="0"/>
              </a:spcAft>
              <a:buFontTx/>
              <a:buChar char="•"/>
            </a:pPr>
            <a:r>
              <a:rPr lang="en-US" altLang="en-US"/>
              <a:t>Software/Hardware latency, BW, timelines, timing and synchronization</a:t>
            </a:r>
          </a:p>
          <a:p>
            <a:pPr lvl="1">
              <a:spcAft>
                <a:spcPts val="0"/>
              </a:spcAft>
              <a:buFontTx/>
              <a:buChar char="•"/>
            </a:pPr>
            <a:r>
              <a:rPr lang="en-US" altLang="en-US"/>
              <a:t>Understood network environment/topology/data paths that are static</a:t>
            </a:r>
          </a:p>
          <a:p>
            <a:pPr>
              <a:spcAft>
                <a:spcPts val="0"/>
              </a:spcAft>
              <a:buFontTx/>
              <a:buChar char="•"/>
            </a:pPr>
            <a:r>
              <a:rPr lang="en-US" altLang="en-US" sz="1400" b="1"/>
              <a:t>Established a common API for all software developers to access the communication bus:</a:t>
            </a:r>
          </a:p>
          <a:p>
            <a:pPr lvl="1">
              <a:spcAft>
                <a:spcPts val="0"/>
              </a:spcAft>
              <a:buFontTx/>
              <a:buChar char="•"/>
            </a:pPr>
            <a:r>
              <a:rPr lang="en-US" altLang="en-US"/>
              <a:t>Software developers shouldn’t need to know or need to understand the systems approach to the network design</a:t>
            </a:r>
          </a:p>
          <a:p>
            <a:pPr lvl="1">
              <a:spcAft>
                <a:spcPts val="0"/>
              </a:spcAft>
              <a:buFontTx/>
              <a:buChar char="•"/>
            </a:pPr>
            <a:r>
              <a:rPr lang="en-US" altLang="en-US"/>
              <a:t>Common API locks down features such that the network is predictable and reliable. </a:t>
            </a:r>
          </a:p>
          <a:p>
            <a:pPr>
              <a:spcAft>
                <a:spcPts val="0"/>
              </a:spcAft>
              <a:buFontTx/>
              <a:buChar char="•"/>
            </a:pPr>
            <a:r>
              <a:rPr lang="en-US" altLang="en-US" sz="1400" b="1"/>
              <a:t>Real-Time monitoring of network configuration and status/errors</a:t>
            </a:r>
          </a:p>
          <a:p>
            <a:pPr>
              <a:spcAft>
                <a:spcPts val="0"/>
              </a:spcAft>
              <a:buFontTx/>
              <a:buChar char="•"/>
            </a:pPr>
            <a:r>
              <a:rPr lang="en-US" altLang="en-US" sz="1400" b="1"/>
              <a:t>Future expansion</a:t>
            </a:r>
          </a:p>
          <a:p>
            <a:pPr lvl="1">
              <a:spcAft>
                <a:spcPts val="0"/>
              </a:spcAft>
              <a:buFontTx/>
              <a:buChar char="•"/>
            </a:pPr>
            <a:r>
              <a:rPr lang="en-US" altLang="en-US"/>
              <a:t>Predictable system margins throughout D5-LE program with new network node reallocation or new network node additions</a:t>
            </a:r>
          </a:p>
          <a:p>
            <a:pPr>
              <a:spcAft>
                <a:spcPts val="0"/>
              </a:spcAft>
              <a:buFontTx/>
              <a:buChar char="•"/>
            </a:pPr>
            <a:r>
              <a:rPr lang="en-US" altLang="en-US" b="1"/>
              <a:t>Command Response for real-time test and diagnostics</a:t>
            </a:r>
          </a:p>
          <a:p>
            <a:pPr lvl="1">
              <a:spcAft>
                <a:spcPts val="0"/>
              </a:spcAft>
              <a:buFontTx/>
              <a:buChar char="•"/>
            </a:pPr>
            <a:r>
              <a:rPr lang="en-US" altLang="en-US"/>
              <a:t>Test integrated with internal comms timelines</a:t>
            </a:r>
          </a:p>
          <a:p>
            <a:pPr>
              <a:spcAft>
                <a:spcPts val="0"/>
              </a:spcAft>
            </a:pPr>
            <a:endParaRPr lang="en-US" sz="1400"/>
          </a:p>
        </p:txBody>
      </p:sp>
      <p:sp>
        <p:nvSpPr>
          <p:cNvPr id="4" name="Slide Number Placeholder 3">
            <a:extLst>
              <a:ext uri="{FF2B5EF4-FFF2-40B4-BE49-F238E27FC236}">
                <a16:creationId xmlns:a16="http://schemas.microsoft.com/office/drawing/2014/main" id="{8F7E1A98-47A3-3CD0-F91E-1C567ED6B455}"/>
              </a:ext>
            </a:extLst>
          </p:cNvPr>
          <p:cNvSpPr>
            <a:spLocks noGrp="1"/>
          </p:cNvSpPr>
          <p:nvPr>
            <p:ph type="sldNum" sz="quarter" idx="4"/>
          </p:nvPr>
        </p:nvSpPr>
        <p:spPr/>
        <p:txBody>
          <a:bodyPr/>
          <a:lstStyle/>
          <a:p>
            <a:fld id="{532E5815-A8B8-3248-99F0-470F41FB048B}" type="slidenum">
              <a:rPr lang="en-US" smtClean="0"/>
              <a:pPr/>
              <a:t>25</a:t>
            </a:fld>
            <a:endParaRPr lang="en-US"/>
          </a:p>
        </p:txBody>
      </p:sp>
    </p:spTree>
    <p:extLst>
      <p:ext uri="{BB962C8B-B14F-4D97-AF65-F5344CB8AC3E}">
        <p14:creationId xmlns:p14="http://schemas.microsoft.com/office/powerpoint/2010/main" val="679539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9B176-5073-E6A5-BCC7-3FB7E93DC602}"/>
              </a:ext>
            </a:extLst>
          </p:cNvPr>
          <p:cNvSpPr>
            <a:spLocks noGrp="1"/>
          </p:cNvSpPr>
          <p:nvPr>
            <p:ph type="title"/>
          </p:nvPr>
        </p:nvSpPr>
        <p:spPr/>
        <p:txBody>
          <a:bodyPr>
            <a:normAutofit/>
          </a:bodyPr>
          <a:lstStyle/>
          <a:p>
            <a:r>
              <a:rPr lang="en-US"/>
              <a:t>High Level Avionics Comms Trade Summary</a:t>
            </a:r>
          </a:p>
        </p:txBody>
      </p:sp>
      <p:sp>
        <p:nvSpPr>
          <p:cNvPr id="3" name="Text Placeholder 2">
            <a:extLst>
              <a:ext uri="{FF2B5EF4-FFF2-40B4-BE49-F238E27FC236}">
                <a16:creationId xmlns:a16="http://schemas.microsoft.com/office/drawing/2014/main" id="{58582846-ACCB-82D9-9320-0F433BD26C28}"/>
              </a:ext>
            </a:extLst>
          </p:cNvPr>
          <p:cNvSpPr>
            <a:spLocks noGrp="1"/>
          </p:cNvSpPr>
          <p:nvPr>
            <p:ph type="body" sz="quarter" idx="15"/>
          </p:nvPr>
        </p:nvSpPr>
        <p:spPr>
          <a:xfrm>
            <a:off x="470262" y="936904"/>
            <a:ext cx="8546737" cy="3593822"/>
          </a:xfrm>
        </p:spPr>
        <p:txBody>
          <a:bodyPr/>
          <a:lstStyle/>
          <a:p>
            <a:pPr>
              <a:spcAft>
                <a:spcPts val="0"/>
              </a:spcAft>
            </a:pPr>
            <a:r>
              <a:rPr lang="en-US"/>
              <a:t>Review of industry standard protocols:</a:t>
            </a:r>
          </a:p>
          <a:p>
            <a:pPr lvl="1">
              <a:spcAft>
                <a:spcPts val="0"/>
              </a:spcAft>
            </a:pPr>
            <a:r>
              <a:rPr lang="en-US"/>
              <a:t>Ethernet and supporting protocols on top of Ethernet – DDS, LCM, Time Sensitive Networking, SNMP, ARINC 664</a:t>
            </a:r>
          </a:p>
          <a:p>
            <a:pPr lvl="1">
              <a:spcAft>
                <a:spcPts val="0"/>
              </a:spcAft>
            </a:pPr>
            <a:r>
              <a:rPr lang="en-US" err="1"/>
              <a:t>SpaceFibre</a:t>
            </a:r>
            <a:endParaRPr lang="en-US"/>
          </a:p>
          <a:p>
            <a:pPr lvl="1">
              <a:spcAft>
                <a:spcPts val="0"/>
              </a:spcAft>
            </a:pPr>
            <a:r>
              <a:rPr lang="en-US"/>
              <a:t>Point to point protocols like: Aurora, </a:t>
            </a:r>
            <a:r>
              <a:rPr lang="en-US" err="1"/>
              <a:t>interlaken</a:t>
            </a:r>
            <a:endParaRPr lang="en-US"/>
          </a:p>
          <a:p>
            <a:pPr lvl="1">
              <a:spcAft>
                <a:spcPts val="0"/>
              </a:spcAft>
            </a:pPr>
            <a:r>
              <a:rPr lang="en-US"/>
              <a:t>Other protocols quickly ruled out: CAN, 1553, </a:t>
            </a:r>
            <a:r>
              <a:rPr lang="en-US" err="1"/>
              <a:t>EtherCat</a:t>
            </a:r>
            <a:r>
              <a:rPr lang="en-US"/>
              <a:t>, Time Triggered Ethernet (TTE)</a:t>
            </a:r>
          </a:p>
          <a:p>
            <a:pPr>
              <a:spcAft>
                <a:spcPts val="0"/>
              </a:spcAft>
            </a:pPr>
            <a:r>
              <a:rPr lang="en-US"/>
              <a:t>Analysis of optics based physical layer vs copper</a:t>
            </a:r>
          </a:p>
          <a:p>
            <a:pPr lvl="1">
              <a:spcAft>
                <a:spcPts val="0"/>
              </a:spcAft>
            </a:pPr>
            <a:r>
              <a:rPr lang="en-US"/>
              <a:t>Ongoing trade on copper technologies</a:t>
            </a:r>
          </a:p>
          <a:p>
            <a:pPr lvl="1">
              <a:spcAft>
                <a:spcPts val="0"/>
              </a:spcAft>
            </a:pPr>
            <a:r>
              <a:rPr lang="en-US"/>
              <a:t>Very thorough trade almost complete on fiber optics technology</a:t>
            </a:r>
          </a:p>
          <a:p>
            <a:pPr>
              <a:spcAft>
                <a:spcPts val="0"/>
              </a:spcAft>
            </a:pPr>
            <a:r>
              <a:rPr lang="en-US"/>
              <a:t>All protocols and physical layers examined for Trident specific requirements:</a:t>
            </a:r>
          </a:p>
          <a:p>
            <a:pPr lvl="1">
              <a:spcAft>
                <a:spcPts val="0"/>
              </a:spcAft>
            </a:pPr>
            <a:r>
              <a:rPr lang="en-US"/>
              <a:t>Strategic Rad Hard</a:t>
            </a:r>
          </a:p>
          <a:p>
            <a:pPr lvl="1">
              <a:spcAft>
                <a:spcPts val="0"/>
              </a:spcAft>
            </a:pPr>
            <a:r>
              <a:rPr lang="en-US"/>
              <a:t>Startup Timelines</a:t>
            </a:r>
          </a:p>
          <a:p>
            <a:pPr lvl="1">
              <a:spcAft>
                <a:spcPts val="0"/>
              </a:spcAft>
            </a:pPr>
            <a:r>
              <a:rPr lang="en-US"/>
              <a:t>Mechanical and environmental</a:t>
            </a:r>
          </a:p>
          <a:p>
            <a:pPr>
              <a:spcAft>
                <a:spcPts val="0"/>
              </a:spcAft>
            </a:pPr>
            <a:r>
              <a:rPr lang="en-US"/>
              <a:t>Recommendation is: Switched Ethernet over integrated fiber optic transceivers to support both high speed and real time communications</a:t>
            </a:r>
          </a:p>
          <a:p>
            <a:pPr>
              <a:spcAft>
                <a:spcPts val="0"/>
              </a:spcAft>
            </a:pPr>
            <a:r>
              <a:rPr lang="en-US"/>
              <a:t>SSDN on Avionics network is not flexible, scalable and very difficult to use</a:t>
            </a:r>
          </a:p>
          <a:p>
            <a:pPr>
              <a:spcAft>
                <a:spcPts val="0"/>
              </a:spcAft>
            </a:pPr>
            <a:r>
              <a:rPr lang="en-US"/>
              <a:t>Ethernet Approach will be fully characterized from API to API</a:t>
            </a:r>
          </a:p>
          <a:p>
            <a:pPr>
              <a:spcAft>
                <a:spcPts val="0"/>
              </a:spcAft>
            </a:pPr>
            <a:endParaRPr lang="en-US"/>
          </a:p>
        </p:txBody>
      </p:sp>
      <p:sp>
        <p:nvSpPr>
          <p:cNvPr id="4" name="Slide Number Placeholder 3">
            <a:extLst>
              <a:ext uri="{FF2B5EF4-FFF2-40B4-BE49-F238E27FC236}">
                <a16:creationId xmlns:a16="http://schemas.microsoft.com/office/drawing/2014/main" id="{E00FED4E-7B99-35A3-EDCA-63DC29AB7B4A}"/>
              </a:ext>
            </a:extLst>
          </p:cNvPr>
          <p:cNvSpPr>
            <a:spLocks noGrp="1"/>
          </p:cNvSpPr>
          <p:nvPr>
            <p:ph type="sldNum" sz="quarter" idx="4"/>
          </p:nvPr>
        </p:nvSpPr>
        <p:spPr/>
        <p:txBody>
          <a:bodyPr/>
          <a:lstStyle/>
          <a:p>
            <a:fld id="{532E5815-A8B8-3248-99F0-470F41FB048B}" type="slidenum">
              <a:rPr lang="en-US" smtClean="0"/>
              <a:pPr/>
              <a:t>26</a:t>
            </a:fld>
            <a:endParaRPr lang="en-US"/>
          </a:p>
        </p:txBody>
      </p:sp>
    </p:spTree>
    <p:extLst>
      <p:ext uri="{BB962C8B-B14F-4D97-AF65-F5344CB8AC3E}">
        <p14:creationId xmlns:p14="http://schemas.microsoft.com/office/powerpoint/2010/main" val="3179128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B7204-997A-1AE3-77A2-4D3220F88EB0}"/>
              </a:ext>
            </a:extLst>
          </p:cNvPr>
          <p:cNvSpPr>
            <a:spLocks noGrp="1"/>
          </p:cNvSpPr>
          <p:nvPr>
            <p:ph type="title"/>
          </p:nvPr>
        </p:nvSpPr>
        <p:spPr/>
        <p:txBody>
          <a:bodyPr/>
          <a:lstStyle/>
          <a:p>
            <a:r>
              <a:rPr lang="en-US"/>
              <a:t>Fiber Optics Trade Study</a:t>
            </a:r>
          </a:p>
        </p:txBody>
      </p:sp>
      <p:sp>
        <p:nvSpPr>
          <p:cNvPr id="3" name="Text Placeholder 2">
            <a:extLst>
              <a:ext uri="{FF2B5EF4-FFF2-40B4-BE49-F238E27FC236}">
                <a16:creationId xmlns:a16="http://schemas.microsoft.com/office/drawing/2014/main" id="{4C62DF18-4E3D-6B2D-05F8-44F7D80AE66D}"/>
              </a:ext>
            </a:extLst>
          </p:cNvPr>
          <p:cNvSpPr>
            <a:spLocks noGrp="1"/>
          </p:cNvSpPr>
          <p:nvPr>
            <p:ph type="body" sz="quarter" idx="15"/>
          </p:nvPr>
        </p:nvSpPr>
        <p:spPr/>
        <p:txBody>
          <a:bodyPr/>
          <a:lstStyle/>
          <a:p>
            <a:pPr>
              <a:spcAft>
                <a:spcPts val="0"/>
              </a:spcAft>
            </a:pPr>
            <a:r>
              <a:rPr lang="en-US"/>
              <a:t>Fiber optics offers clear advantage over copper for the following reasons:</a:t>
            </a:r>
          </a:p>
          <a:p>
            <a:pPr lvl="1">
              <a:spcAft>
                <a:spcPts val="0"/>
              </a:spcAft>
            </a:pPr>
            <a:r>
              <a:rPr lang="en-US"/>
              <a:t>Immune to electromagnetic interference and does not generate EMI</a:t>
            </a:r>
          </a:p>
          <a:p>
            <a:pPr lvl="1">
              <a:spcAft>
                <a:spcPts val="0"/>
              </a:spcAft>
            </a:pPr>
            <a:r>
              <a:rPr lang="en-US"/>
              <a:t>Long distances up to 550 meters</a:t>
            </a:r>
          </a:p>
          <a:p>
            <a:pPr lvl="1">
              <a:spcAft>
                <a:spcPts val="0"/>
              </a:spcAft>
            </a:pPr>
            <a:r>
              <a:rPr lang="en-US"/>
              <a:t>Radiation hardness of fiber optic cabling</a:t>
            </a:r>
          </a:p>
          <a:p>
            <a:pPr>
              <a:spcAft>
                <a:spcPts val="0"/>
              </a:spcAft>
            </a:pPr>
            <a:r>
              <a:rPr lang="en-US"/>
              <a:t>All components evaluated for the following criteria:</a:t>
            </a:r>
          </a:p>
          <a:p>
            <a:pPr lvl="1">
              <a:spcAft>
                <a:spcPts val="0"/>
              </a:spcAft>
            </a:pPr>
            <a:r>
              <a:rPr lang="en-US"/>
              <a:t>Mechanical shock/vibe</a:t>
            </a:r>
          </a:p>
          <a:p>
            <a:pPr lvl="1">
              <a:spcAft>
                <a:spcPts val="0"/>
              </a:spcAft>
            </a:pPr>
            <a:r>
              <a:rPr lang="en-US"/>
              <a:t>Radiation Hardness</a:t>
            </a:r>
          </a:p>
          <a:p>
            <a:pPr lvl="1">
              <a:spcAft>
                <a:spcPts val="0"/>
              </a:spcAft>
            </a:pPr>
            <a:r>
              <a:rPr lang="en-US"/>
              <a:t>Circumvention and Recovery Time</a:t>
            </a:r>
          </a:p>
          <a:p>
            <a:pPr lvl="1">
              <a:spcAft>
                <a:spcPts val="0"/>
              </a:spcAft>
            </a:pPr>
            <a:r>
              <a:rPr lang="en-US"/>
              <a:t>Auto test/ monitoring capability</a:t>
            </a:r>
          </a:p>
          <a:p>
            <a:pPr lvl="1">
              <a:spcAft>
                <a:spcPts val="0"/>
              </a:spcAft>
            </a:pPr>
            <a:r>
              <a:rPr lang="en-US"/>
              <a:t>Optical link budget, power consumption, data rate, commercial maturity</a:t>
            </a:r>
          </a:p>
          <a:p>
            <a:pPr>
              <a:spcAft>
                <a:spcPts val="0"/>
              </a:spcAft>
            </a:pPr>
            <a:r>
              <a:rPr lang="en-US"/>
              <a:t>Evaluated transceivers:</a:t>
            </a:r>
          </a:p>
          <a:p>
            <a:pPr lvl="1">
              <a:spcAft>
                <a:spcPts val="0"/>
              </a:spcAft>
            </a:pPr>
            <a:r>
              <a:rPr lang="en-US"/>
              <a:t>Includes VCSEL or other laser drivers</a:t>
            </a:r>
          </a:p>
          <a:p>
            <a:pPr>
              <a:spcAft>
                <a:spcPts val="0"/>
              </a:spcAft>
            </a:pPr>
            <a:r>
              <a:rPr lang="en-US"/>
              <a:t>Evaluated fiber optic cabling</a:t>
            </a:r>
          </a:p>
          <a:p>
            <a:pPr lvl="1">
              <a:spcAft>
                <a:spcPts val="0"/>
              </a:spcAft>
            </a:pPr>
            <a:r>
              <a:rPr lang="en-US"/>
              <a:t>Evaluated multimode vs </a:t>
            </a:r>
            <a:r>
              <a:rPr lang="en-US" err="1"/>
              <a:t>singlemode</a:t>
            </a:r>
            <a:r>
              <a:rPr lang="en-US"/>
              <a:t>.  APC vs UPC</a:t>
            </a:r>
          </a:p>
          <a:p>
            <a:pPr>
              <a:spcAft>
                <a:spcPts val="0"/>
              </a:spcAft>
            </a:pPr>
            <a:r>
              <a:rPr lang="en-US"/>
              <a:t>Evaluated fiber optic connectors</a:t>
            </a:r>
          </a:p>
          <a:p>
            <a:pPr lvl="1">
              <a:spcAft>
                <a:spcPts val="0"/>
              </a:spcAft>
            </a:pPr>
            <a:r>
              <a:rPr lang="en-US"/>
              <a:t>Evaluated backplane connectors</a:t>
            </a:r>
          </a:p>
          <a:p>
            <a:pPr lvl="1">
              <a:spcAft>
                <a:spcPts val="0"/>
              </a:spcAft>
            </a:pPr>
            <a:r>
              <a:rPr lang="en-US"/>
              <a:t>Evaluated high insertion military connectors</a:t>
            </a:r>
          </a:p>
          <a:p>
            <a:pPr lvl="1">
              <a:spcAft>
                <a:spcPts val="0"/>
              </a:spcAft>
            </a:pPr>
            <a:endParaRPr lang="en-US"/>
          </a:p>
        </p:txBody>
      </p:sp>
      <p:sp>
        <p:nvSpPr>
          <p:cNvPr id="4" name="Slide Number Placeholder 3">
            <a:extLst>
              <a:ext uri="{FF2B5EF4-FFF2-40B4-BE49-F238E27FC236}">
                <a16:creationId xmlns:a16="http://schemas.microsoft.com/office/drawing/2014/main" id="{FE2E1DFF-E7B0-DC44-9A00-875B4817AF7E}"/>
              </a:ext>
            </a:extLst>
          </p:cNvPr>
          <p:cNvSpPr>
            <a:spLocks noGrp="1"/>
          </p:cNvSpPr>
          <p:nvPr>
            <p:ph type="sldNum" sz="quarter" idx="4"/>
          </p:nvPr>
        </p:nvSpPr>
        <p:spPr/>
        <p:txBody>
          <a:bodyPr/>
          <a:lstStyle/>
          <a:p>
            <a:fld id="{532E5815-A8B8-3248-99F0-470F41FB048B}" type="slidenum">
              <a:rPr lang="en-US" smtClean="0"/>
              <a:pPr/>
              <a:t>27</a:t>
            </a:fld>
            <a:endParaRPr lang="en-US"/>
          </a:p>
        </p:txBody>
      </p:sp>
    </p:spTree>
    <p:extLst>
      <p:ext uri="{BB962C8B-B14F-4D97-AF65-F5344CB8AC3E}">
        <p14:creationId xmlns:p14="http://schemas.microsoft.com/office/powerpoint/2010/main" val="1733857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BBC5-F6C4-99C5-0AD6-E84F3EA1E625}"/>
              </a:ext>
            </a:extLst>
          </p:cNvPr>
          <p:cNvSpPr>
            <a:spLocks noGrp="1"/>
          </p:cNvSpPr>
          <p:nvPr>
            <p:ph type="title"/>
          </p:nvPr>
        </p:nvSpPr>
        <p:spPr/>
        <p:txBody>
          <a:bodyPr/>
          <a:lstStyle/>
          <a:p>
            <a:r>
              <a:rPr lang="en-US"/>
              <a:t>Fiber Optics Summary/Recommendations</a:t>
            </a:r>
          </a:p>
        </p:txBody>
      </p:sp>
      <p:sp>
        <p:nvSpPr>
          <p:cNvPr id="3" name="Text Placeholder 2">
            <a:extLst>
              <a:ext uri="{FF2B5EF4-FFF2-40B4-BE49-F238E27FC236}">
                <a16:creationId xmlns:a16="http://schemas.microsoft.com/office/drawing/2014/main" id="{64399B27-1527-EFE5-ECA2-EF8E344476C4}"/>
              </a:ext>
            </a:extLst>
          </p:cNvPr>
          <p:cNvSpPr>
            <a:spLocks noGrp="1"/>
          </p:cNvSpPr>
          <p:nvPr>
            <p:ph type="body" sz="quarter" idx="15"/>
          </p:nvPr>
        </p:nvSpPr>
        <p:spPr/>
        <p:txBody>
          <a:bodyPr/>
          <a:lstStyle/>
          <a:p>
            <a:r>
              <a:rPr lang="en-US"/>
              <a:t>Transceivers:</a:t>
            </a:r>
          </a:p>
          <a:p>
            <a:pPr lvl="1"/>
            <a:r>
              <a:rPr lang="en-US" err="1"/>
              <a:t>Samtec</a:t>
            </a:r>
            <a:r>
              <a:rPr lang="en-US"/>
              <a:t> </a:t>
            </a:r>
            <a:r>
              <a:rPr lang="en-US" err="1"/>
              <a:t>FireHawk</a:t>
            </a:r>
            <a:r>
              <a:rPr lang="en-US"/>
              <a:t> or Smiths </a:t>
            </a:r>
            <a:r>
              <a:rPr lang="en-US" err="1"/>
              <a:t>SpaceABLE</a:t>
            </a:r>
            <a:r>
              <a:rPr lang="en-US"/>
              <a:t> are built on a radiation hardened process technology</a:t>
            </a:r>
          </a:p>
          <a:p>
            <a:pPr lvl="2"/>
            <a:r>
              <a:rPr lang="en-US" err="1"/>
              <a:t>Samtec</a:t>
            </a:r>
            <a:r>
              <a:rPr lang="en-US"/>
              <a:t> </a:t>
            </a:r>
            <a:r>
              <a:rPr lang="en-US" err="1"/>
              <a:t>FireHawk</a:t>
            </a:r>
            <a:r>
              <a:rPr lang="en-US"/>
              <a:t> extensively tested in the lab.  Ran for 2.5 days at 1gigabit with 0 errors.  Optical tests pass all IEEE standards with ample margins</a:t>
            </a:r>
          </a:p>
          <a:p>
            <a:pPr lvl="2"/>
            <a:r>
              <a:rPr lang="en-US" err="1"/>
              <a:t>Samtec</a:t>
            </a:r>
            <a:r>
              <a:rPr lang="en-US"/>
              <a:t> </a:t>
            </a:r>
            <a:r>
              <a:rPr lang="en-US" err="1"/>
              <a:t>FireHawk</a:t>
            </a:r>
            <a:r>
              <a:rPr lang="en-US"/>
              <a:t> process technology reviewed by Steve Hoeschele and says it is a good candidate.</a:t>
            </a:r>
          </a:p>
          <a:p>
            <a:pPr lvl="1"/>
            <a:r>
              <a:rPr lang="en-US"/>
              <a:t>Both include VCSELs, which are the most desirable for radiation hardness (details in report)</a:t>
            </a:r>
          </a:p>
          <a:p>
            <a:endParaRPr lang="en-US"/>
          </a:p>
          <a:p>
            <a:endParaRPr lang="en-US"/>
          </a:p>
          <a:p>
            <a:endParaRPr lang="en-US"/>
          </a:p>
          <a:p>
            <a:r>
              <a:rPr lang="en-US"/>
              <a:t>Fiber optics </a:t>
            </a:r>
          </a:p>
          <a:p>
            <a:endParaRPr lang="en-US"/>
          </a:p>
          <a:p>
            <a:pPr lvl="1"/>
            <a:endParaRPr lang="en-US"/>
          </a:p>
        </p:txBody>
      </p:sp>
      <p:sp>
        <p:nvSpPr>
          <p:cNvPr id="4" name="Slide Number Placeholder 3">
            <a:extLst>
              <a:ext uri="{FF2B5EF4-FFF2-40B4-BE49-F238E27FC236}">
                <a16:creationId xmlns:a16="http://schemas.microsoft.com/office/drawing/2014/main" id="{03EF0FA8-58DB-4A03-F756-75C7B1B22DA2}"/>
              </a:ext>
            </a:extLst>
          </p:cNvPr>
          <p:cNvSpPr>
            <a:spLocks noGrp="1"/>
          </p:cNvSpPr>
          <p:nvPr>
            <p:ph type="sldNum" sz="quarter" idx="4"/>
          </p:nvPr>
        </p:nvSpPr>
        <p:spPr/>
        <p:txBody>
          <a:bodyPr/>
          <a:lstStyle/>
          <a:p>
            <a:fld id="{532E5815-A8B8-3248-99F0-470F41FB048B}" type="slidenum">
              <a:rPr lang="en-US" smtClean="0"/>
              <a:pPr/>
              <a:t>28</a:t>
            </a:fld>
            <a:endParaRPr lang="en-US"/>
          </a:p>
        </p:txBody>
      </p:sp>
      <p:graphicFrame>
        <p:nvGraphicFramePr>
          <p:cNvPr id="5" name="Table 5">
            <a:extLst>
              <a:ext uri="{FF2B5EF4-FFF2-40B4-BE49-F238E27FC236}">
                <a16:creationId xmlns:a16="http://schemas.microsoft.com/office/drawing/2014/main" id="{D6438C7B-8A04-FD45-5201-AA31E4BA8261}"/>
              </a:ext>
            </a:extLst>
          </p:cNvPr>
          <p:cNvGraphicFramePr>
            <a:graphicFrameLocks noGrp="1"/>
          </p:cNvGraphicFramePr>
          <p:nvPr>
            <p:extLst>
              <p:ext uri="{D42A27DB-BD31-4B8C-83A1-F6EECF244321}">
                <p14:modId xmlns:p14="http://schemas.microsoft.com/office/powerpoint/2010/main" val="3055940782"/>
              </p:ext>
            </p:extLst>
          </p:nvPr>
        </p:nvGraphicFramePr>
        <p:xfrm>
          <a:off x="688268" y="3748787"/>
          <a:ext cx="7767464" cy="1075228"/>
        </p:xfrm>
        <a:graphic>
          <a:graphicData uri="http://schemas.openxmlformats.org/drawingml/2006/table">
            <a:tbl>
              <a:tblPr firstRow="1" bandRow="1">
                <a:tableStyleId>{5C22544A-7EE6-4342-B048-85BDC9FD1C3A}</a:tableStyleId>
              </a:tblPr>
              <a:tblGrid>
                <a:gridCol w="1427407">
                  <a:extLst>
                    <a:ext uri="{9D8B030D-6E8A-4147-A177-3AD203B41FA5}">
                      <a16:colId xmlns:a16="http://schemas.microsoft.com/office/drawing/2014/main" val="102815204"/>
                    </a:ext>
                  </a:extLst>
                </a:gridCol>
                <a:gridCol w="883924">
                  <a:extLst>
                    <a:ext uri="{9D8B030D-6E8A-4147-A177-3AD203B41FA5}">
                      <a16:colId xmlns:a16="http://schemas.microsoft.com/office/drawing/2014/main" val="3612207758"/>
                    </a:ext>
                  </a:extLst>
                </a:gridCol>
                <a:gridCol w="1576859">
                  <a:extLst>
                    <a:ext uri="{9D8B030D-6E8A-4147-A177-3AD203B41FA5}">
                      <a16:colId xmlns:a16="http://schemas.microsoft.com/office/drawing/2014/main" val="2090536765"/>
                    </a:ext>
                  </a:extLst>
                </a:gridCol>
                <a:gridCol w="1149927">
                  <a:extLst>
                    <a:ext uri="{9D8B030D-6E8A-4147-A177-3AD203B41FA5}">
                      <a16:colId xmlns:a16="http://schemas.microsoft.com/office/drawing/2014/main" val="3506935014"/>
                    </a:ext>
                  </a:extLst>
                </a:gridCol>
                <a:gridCol w="865910">
                  <a:extLst>
                    <a:ext uri="{9D8B030D-6E8A-4147-A177-3AD203B41FA5}">
                      <a16:colId xmlns:a16="http://schemas.microsoft.com/office/drawing/2014/main" val="3916468860"/>
                    </a:ext>
                  </a:extLst>
                </a:gridCol>
                <a:gridCol w="1863437">
                  <a:extLst>
                    <a:ext uri="{9D8B030D-6E8A-4147-A177-3AD203B41FA5}">
                      <a16:colId xmlns:a16="http://schemas.microsoft.com/office/drawing/2014/main" val="471355913"/>
                    </a:ext>
                  </a:extLst>
                </a:gridCol>
              </a:tblGrid>
              <a:tr h="467822">
                <a:tc>
                  <a:txBody>
                    <a:bodyPr/>
                    <a:lstStyle/>
                    <a:p>
                      <a:pPr algn="ctr" fontAlgn="ctr"/>
                      <a:r>
                        <a:rPr lang="en-US" sz="1200" b="1" i="0" u="none" strike="noStrike">
                          <a:solidFill>
                            <a:srgbClr val="000000"/>
                          </a:solidFill>
                          <a:effectLst/>
                          <a:latin typeface="Calibri"/>
                        </a:rPr>
                        <a:t>Name</a:t>
                      </a:r>
                    </a:p>
                  </a:txBody>
                  <a:tcPr marL="5715" marR="5715" marT="5715" marB="0" anchor="ctr"/>
                </a:tc>
                <a:tc>
                  <a:txBody>
                    <a:bodyPr/>
                    <a:lstStyle/>
                    <a:p>
                      <a:pPr algn="ctr" fontAlgn="ctr"/>
                      <a:r>
                        <a:rPr lang="en-US" sz="1200" b="1" i="0" u="none" strike="noStrike">
                          <a:solidFill>
                            <a:srgbClr val="000000"/>
                          </a:solidFill>
                          <a:effectLst/>
                          <a:latin typeface="Calibri"/>
                        </a:rPr>
                        <a:t>Vendor</a:t>
                      </a:r>
                    </a:p>
                  </a:txBody>
                  <a:tcPr marL="5715" marR="5715" marT="5715" marB="0" anchor="ctr"/>
                </a:tc>
                <a:tc>
                  <a:txBody>
                    <a:bodyPr/>
                    <a:lstStyle/>
                    <a:p>
                      <a:pPr algn="ctr" fontAlgn="b"/>
                      <a:r>
                        <a:rPr lang="en-US" sz="1200" b="1" i="0" u="none" strike="noStrike">
                          <a:solidFill>
                            <a:srgbClr val="000000"/>
                          </a:solidFill>
                          <a:effectLst/>
                          <a:latin typeface="Calibri"/>
                        </a:rPr>
                        <a:t>Radiation induced attenuation -RIA (</a:t>
                      </a:r>
                      <a:r>
                        <a:rPr lang="en-US" sz="1200" b="1" i="0" u="none" strike="noStrike" err="1">
                          <a:solidFill>
                            <a:srgbClr val="000000"/>
                          </a:solidFill>
                          <a:effectLst/>
                          <a:latin typeface="Calibri"/>
                        </a:rPr>
                        <a:t>db</a:t>
                      </a:r>
                      <a:r>
                        <a:rPr lang="en-US" sz="1200" b="1" i="0" u="none" strike="noStrike">
                          <a:solidFill>
                            <a:srgbClr val="000000"/>
                          </a:solidFill>
                          <a:effectLst/>
                          <a:latin typeface="Calibri"/>
                        </a:rPr>
                        <a:t>/100m)</a:t>
                      </a:r>
                    </a:p>
                  </a:txBody>
                  <a:tcPr marL="5715" marR="5715" marT="5715" marB="0" anchor="ctr"/>
                </a:tc>
                <a:tc>
                  <a:txBody>
                    <a:bodyPr/>
                    <a:lstStyle/>
                    <a:p>
                      <a:pPr algn="ctr" fontAlgn="b"/>
                      <a:r>
                        <a:rPr lang="en-US" sz="1200" b="1" i="0" u="none" strike="noStrike">
                          <a:solidFill>
                            <a:srgbClr val="000000"/>
                          </a:solidFill>
                          <a:effectLst/>
                          <a:latin typeface="Calibri"/>
                        </a:rPr>
                        <a:t>Fiber Type</a:t>
                      </a:r>
                    </a:p>
                  </a:txBody>
                  <a:tcPr marL="5715" marR="5715" marT="5715" marB="0" anchor="ctr"/>
                </a:tc>
                <a:tc>
                  <a:txBody>
                    <a:bodyPr/>
                    <a:lstStyle/>
                    <a:p>
                      <a:pPr algn="ctr" fontAlgn="b"/>
                      <a:r>
                        <a:rPr lang="en-US" sz="1200" b="1" i="0" u="none" strike="noStrike">
                          <a:solidFill>
                            <a:srgbClr val="000000"/>
                          </a:solidFill>
                          <a:effectLst/>
                          <a:latin typeface="Calibri"/>
                        </a:rPr>
                        <a:t>Commercial Maturity </a:t>
                      </a:r>
                      <a:endParaRPr lang="en-US" sz="1200" b="1" i="0" u="none" strike="noStrike">
                        <a:solidFill>
                          <a:srgbClr val="000000"/>
                        </a:solidFill>
                        <a:effectLst/>
                        <a:latin typeface="Calibri" panose="020F0502020204030204" pitchFamily="34" charset="0"/>
                      </a:endParaRPr>
                    </a:p>
                  </a:txBody>
                  <a:tcPr marL="5715" marR="5715" marT="5715" marB="0" anchor="ctr"/>
                </a:tc>
                <a:tc>
                  <a:txBody>
                    <a:bodyPr/>
                    <a:lstStyle/>
                    <a:p>
                      <a:pPr algn="ctr" fontAlgn="b"/>
                      <a:r>
                        <a:rPr lang="en-US" sz="1200" b="1" i="0" u="none" strike="noStrike">
                          <a:solidFill>
                            <a:srgbClr val="000000"/>
                          </a:solidFill>
                          <a:effectLst/>
                          <a:latin typeface="Calibri"/>
                        </a:rPr>
                        <a:t>Core Attenuation</a:t>
                      </a:r>
                    </a:p>
                    <a:p>
                      <a:pPr lvl="0" algn="ctr">
                        <a:buNone/>
                      </a:pPr>
                      <a:r>
                        <a:rPr lang="en-US" sz="1200" b="1" i="0" u="none" strike="noStrike">
                          <a:solidFill>
                            <a:srgbClr val="000000"/>
                          </a:solidFill>
                          <a:effectLst/>
                          <a:latin typeface="Calibri"/>
                        </a:rPr>
                        <a:t>(</a:t>
                      </a:r>
                      <a:r>
                        <a:rPr lang="en-US" sz="1200" b="1" i="0" u="none" strike="noStrike" err="1">
                          <a:solidFill>
                            <a:srgbClr val="000000"/>
                          </a:solidFill>
                          <a:effectLst/>
                          <a:latin typeface="Calibri"/>
                        </a:rPr>
                        <a:t>db</a:t>
                      </a:r>
                      <a:r>
                        <a:rPr lang="en-US" sz="1200" b="1" i="0" u="none" strike="noStrike">
                          <a:solidFill>
                            <a:srgbClr val="000000"/>
                          </a:solidFill>
                          <a:effectLst/>
                          <a:latin typeface="Calibri"/>
                        </a:rPr>
                        <a:t>/Km)</a:t>
                      </a:r>
                    </a:p>
                  </a:txBody>
                  <a:tcPr marL="5715" marR="5715" marT="5715" marB="0" anchor="ctr"/>
                </a:tc>
                <a:extLst>
                  <a:ext uri="{0D108BD9-81ED-4DB2-BD59-A6C34878D82A}">
                    <a16:rowId xmlns:a16="http://schemas.microsoft.com/office/drawing/2014/main" val="3567552542"/>
                  </a:ext>
                </a:extLst>
              </a:tr>
              <a:tr h="520873">
                <a:tc>
                  <a:txBody>
                    <a:bodyPr/>
                    <a:lstStyle/>
                    <a:p>
                      <a:pPr lvl="0" algn="ctr">
                        <a:buNone/>
                      </a:pPr>
                      <a:r>
                        <a:rPr lang="en-US" sz="1200" b="0" i="0" u="none" strike="noStrike" noProof="0"/>
                        <a:t>Super RadHard </a:t>
                      </a:r>
                    </a:p>
                  </a:txBody>
                  <a:tcPr marL="68580" marR="68580" marT="34290" marB="34290"/>
                </a:tc>
                <a:tc>
                  <a:txBody>
                    <a:bodyPr/>
                    <a:lstStyle/>
                    <a:p>
                      <a:pPr lvl="0" algn="ctr">
                        <a:buNone/>
                      </a:pPr>
                      <a:r>
                        <a:rPr lang="en-US" sz="1200" b="0" i="0" u="none" strike="noStrike" noProof="0">
                          <a:latin typeface="Arial"/>
                        </a:rPr>
                        <a:t>Prysmian Group</a:t>
                      </a:r>
                      <a:endParaRPr lang="en-US" sz="1400"/>
                    </a:p>
                  </a:txBody>
                  <a:tcPr marL="68580" marR="68580" marT="34290" marB="34290"/>
                </a:tc>
                <a:tc>
                  <a:txBody>
                    <a:bodyPr/>
                    <a:lstStyle/>
                    <a:p>
                      <a:pPr lvl="0" algn="ctr">
                        <a:lnSpc>
                          <a:spcPct val="100000"/>
                        </a:lnSpc>
                        <a:spcBef>
                          <a:spcPts val="0"/>
                        </a:spcBef>
                        <a:spcAft>
                          <a:spcPts val="0"/>
                        </a:spcAft>
                        <a:buNone/>
                      </a:pPr>
                      <a:r>
                        <a:rPr lang="en-US" sz="1200" b="0" i="0" u="none" strike="noStrike" noProof="0">
                          <a:latin typeface="Arial"/>
                        </a:rPr>
                        <a:t>4.7@ 850nm***</a:t>
                      </a:r>
                    </a:p>
                    <a:p>
                      <a:pPr lvl="0" algn="ctr">
                        <a:lnSpc>
                          <a:spcPct val="100000"/>
                        </a:lnSpc>
                        <a:spcBef>
                          <a:spcPts val="0"/>
                        </a:spcBef>
                        <a:spcAft>
                          <a:spcPts val="0"/>
                        </a:spcAft>
                        <a:buNone/>
                      </a:pPr>
                      <a:r>
                        <a:rPr lang="en-US" sz="1200" b="0" i="0" u="none" strike="noStrike" noProof="0">
                          <a:latin typeface="Arial"/>
                        </a:rPr>
                        <a:t>2.2@ 1300nm</a:t>
                      </a:r>
                      <a:endParaRPr lang="en-US" sz="1400"/>
                    </a:p>
                  </a:txBody>
                  <a:tcPr marL="68580" marR="68580" marT="34290" marB="34290">
                    <a:solidFill>
                      <a:srgbClr val="00B050"/>
                    </a:solidFill>
                  </a:tcPr>
                </a:tc>
                <a:tc>
                  <a:txBody>
                    <a:bodyPr/>
                    <a:lstStyle/>
                    <a:p>
                      <a:pPr lvl="0" algn="ctr">
                        <a:buNone/>
                      </a:pPr>
                      <a:r>
                        <a:rPr lang="en-US" sz="1200"/>
                        <a:t>MMF</a:t>
                      </a:r>
                    </a:p>
                  </a:txBody>
                  <a:tcPr marL="68580" marR="68580" marT="34290" marB="34290">
                    <a:solidFill>
                      <a:srgbClr val="00B050"/>
                    </a:solidFill>
                  </a:tcPr>
                </a:tc>
                <a:tc>
                  <a:txBody>
                    <a:bodyPr/>
                    <a:lstStyle/>
                    <a:p>
                      <a:pPr lvl="0" algn="ctr">
                        <a:buNone/>
                      </a:pPr>
                      <a:endParaRPr lang="en-US" sz="1200"/>
                    </a:p>
                  </a:txBody>
                  <a:tcPr marL="68580" marR="68580" marT="34290" marB="34290">
                    <a:solidFill>
                      <a:srgbClr val="00B050"/>
                    </a:solidFill>
                  </a:tcPr>
                </a:tc>
                <a:tc>
                  <a:txBody>
                    <a:bodyPr/>
                    <a:lstStyle/>
                    <a:p>
                      <a:pPr lvl="0" algn="ctr">
                        <a:buNone/>
                      </a:pPr>
                      <a:r>
                        <a:rPr lang="en-US" sz="1200"/>
                        <a:t>2.6</a:t>
                      </a:r>
                      <a:r>
                        <a:rPr lang="en-US" sz="1200" b="0" i="0" u="none" strike="noStrike" noProof="0">
                          <a:latin typeface="Arial"/>
                        </a:rPr>
                        <a:t>@850nm</a:t>
                      </a:r>
                    </a:p>
                    <a:p>
                      <a:pPr lvl="0" algn="ctr">
                        <a:lnSpc>
                          <a:spcPct val="100000"/>
                        </a:lnSpc>
                        <a:spcBef>
                          <a:spcPts val="0"/>
                        </a:spcBef>
                        <a:spcAft>
                          <a:spcPts val="0"/>
                        </a:spcAft>
                        <a:buNone/>
                      </a:pPr>
                      <a:r>
                        <a:rPr lang="en-US" sz="1200" b="0" i="0" u="none" strike="noStrike" noProof="0"/>
                        <a:t>0.6@1300nm</a:t>
                      </a:r>
                    </a:p>
                  </a:txBody>
                  <a:tcPr marL="68580" marR="68580" marT="34290" marB="34290">
                    <a:solidFill>
                      <a:srgbClr val="00B050"/>
                    </a:solidFill>
                  </a:tcPr>
                </a:tc>
                <a:extLst>
                  <a:ext uri="{0D108BD9-81ED-4DB2-BD59-A6C34878D82A}">
                    <a16:rowId xmlns:a16="http://schemas.microsoft.com/office/drawing/2014/main" val="1644567615"/>
                  </a:ext>
                </a:extLst>
              </a:tr>
            </a:tbl>
          </a:graphicData>
        </a:graphic>
      </p:graphicFrame>
      <p:graphicFrame>
        <p:nvGraphicFramePr>
          <p:cNvPr id="6" name="Table 5">
            <a:extLst>
              <a:ext uri="{FF2B5EF4-FFF2-40B4-BE49-F238E27FC236}">
                <a16:creationId xmlns:a16="http://schemas.microsoft.com/office/drawing/2014/main" id="{B0E1242A-96E6-EA10-4C2A-4B90B87B0D7E}"/>
              </a:ext>
            </a:extLst>
          </p:cNvPr>
          <p:cNvGraphicFramePr>
            <a:graphicFrameLocks noGrp="1"/>
          </p:cNvGraphicFramePr>
          <p:nvPr>
            <p:extLst>
              <p:ext uri="{D42A27DB-BD31-4B8C-83A1-F6EECF244321}">
                <p14:modId xmlns:p14="http://schemas.microsoft.com/office/powerpoint/2010/main" val="650945719"/>
              </p:ext>
            </p:extLst>
          </p:nvPr>
        </p:nvGraphicFramePr>
        <p:xfrm>
          <a:off x="195318" y="2509057"/>
          <a:ext cx="8753364" cy="988695"/>
        </p:xfrm>
        <a:graphic>
          <a:graphicData uri="http://schemas.openxmlformats.org/drawingml/2006/table">
            <a:tbl>
              <a:tblPr firstRow="1" bandRow="1">
                <a:tableStyleId>{5C22544A-7EE6-4342-B048-85BDC9FD1C3A}</a:tableStyleId>
              </a:tblPr>
              <a:tblGrid>
                <a:gridCol w="1205274">
                  <a:extLst>
                    <a:ext uri="{9D8B030D-6E8A-4147-A177-3AD203B41FA5}">
                      <a16:colId xmlns:a16="http://schemas.microsoft.com/office/drawing/2014/main" val="102815204"/>
                    </a:ext>
                  </a:extLst>
                </a:gridCol>
                <a:gridCol w="830660">
                  <a:extLst>
                    <a:ext uri="{9D8B030D-6E8A-4147-A177-3AD203B41FA5}">
                      <a16:colId xmlns:a16="http://schemas.microsoft.com/office/drawing/2014/main" val="3612207758"/>
                    </a:ext>
                  </a:extLst>
                </a:gridCol>
                <a:gridCol w="357342">
                  <a:extLst>
                    <a:ext uri="{9D8B030D-6E8A-4147-A177-3AD203B41FA5}">
                      <a16:colId xmlns:a16="http://schemas.microsoft.com/office/drawing/2014/main" val="2090536765"/>
                    </a:ext>
                  </a:extLst>
                </a:gridCol>
                <a:gridCol w="375152">
                  <a:extLst>
                    <a:ext uri="{9D8B030D-6E8A-4147-A177-3AD203B41FA5}">
                      <a16:colId xmlns:a16="http://schemas.microsoft.com/office/drawing/2014/main" val="2175662691"/>
                    </a:ext>
                  </a:extLst>
                </a:gridCol>
                <a:gridCol w="962402">
                  <a:extLst>
                    <a:ext uri="{9D8B030D-6E8A-4147-A177-3AD203B41FA5}">
                      <a16:colId xmlns:a16="http://schemas.microsoft.com/office/drawing/2014/main" val="3536616887"/>
                    </a:ext>
                  </a:extLst>
                </a:gridCol>
                <a:gridCol w="820279">
                  <a:extLst>
                    <a:ext uri="{9D8B030D-6E8A-4147-A177-3AD203B41FA5}">
                      <a16:colId xmlns:a16="http://schemas.microsoft.com/office/drawing/2014/main" val="3916468860"/>
                    </a:ext>
                  </a:extLst>
                </a:gridCol>
                <a:gridCol w="1028475">
                  <a:extLst>
                    <a:ext uri="{9D8B030D-6E8A-4147-A177-3AD203B41FA5}">
                      <a16:colId xmlns:a16="http://schemas.microsoft.com/office/drawing/2014/main" val="627540145"/>
                    </a:ext>
                  </a:extLst>
                </a:gridCol>
                <a:gridCol w="1028475">
                  <a:extLst>
                    <a:ext uri="{9D8B030D-6E8A-4147-A177-3AD203B41FA5}">
                      <a16:colId xmlns:a16="http://schemas.microsoft.com/office/drawing/2014/main" val="2342060019"/>
                    </a:ext>
                  </a:extLst>
                </a:gridCol>
                <a:gridCol w="1028475">
                  <a:extLst>
                    <a:ext uri="{9D8B030D-6E8A-4147-A177-3AD203B41FA5}">
                      <a16:colId xmlns:a16="http://schemas.microsoft.com/office/drawing/2014/main" val="616107425"/>
                    </a:ext>
                  </a:extLst>
                </a:gridCol>
                <a:gridCol w="1116830">
                  <a:extLst>
                    <a:ext uri="{9D8B030D-6E8A-4147-A177-3AD203B41FA5}">
                      <a16:colId xmlns:a16="http://schemas.microsoft.com/office/drawing/2014/main" val="363964180"/>
                    </a:ext>
                  </a:extLst>
                </a:gridCol>
              </a:tblGrid>
              <a:tr h="371475">
                <a:tc>
                  <a:txBody>
                    <a:bodyPr/>
                    <a:lstStyle/>
                    <a:p>
                      <a:pPr algn="ctr" fontAlgn="ctr"/>
                      <a:r>
                        <a:rPr lang="en-US" sz="1200" b="1" i="0" u="none" strike="noStrike">
                          <a:solidFill>
                            <a:srgbClr val="000000"/>
                          </a:solidFill>
                          <a:effectLst/>
                          <a:latin typeface="Calibri"/>
                        </a:rPr>
                        <a:t>Model</a:t>
                      </a:r>
                    </a:p>
                  </a:txBody>
                  <a:tcPr marL="5715" marR="5715" marT="5715" marB="0" anchor="ctr"/>
                </a:tc>
                <a:tc>
                  <a:txBody>
                    <a:bodyPr/>
                    <a:lstStyle/>
                    <a:p>
                      <a:pPr algn="ctr" fontAlgn="ctr"/>
                      <a:r>
                        <a:rPr lang="en-US" sz="1200" b="1" i="0" u="none" strike="noStrike">
                          <a:solidFill>
                            <a:srgbClr val="000000"/>
                          </a:solidFill>
                          <a:effectLst/>
                          <a:latin typeface="Calibri"/>
                        </a:rPr>
                        <a:t>Vendor</a:t>
                      </a:r>
                    </a:p>
                  </a:txBody>
                  <a:tcPr marL="5715" marR="5715" marT="5715" marB="0" anchor="ctr"/>
                </a:tc>
                <a:tc>
                  <a:txBody>
                    <a:bodyPr/>
                    <a:lstStyle/>
                    <a:p>
                      <a:pPr algn="ctr" fontAlgn="b"/>
                      <a:r>
                        <a:rPr lang="en-US" sz="1200" b="1" i="0" u="none" strike="noStrike">
                          <a:solidFill>
                            <a:srgbClr val="000000"/>
                          </a:solidFill>
                          <a:effectLst/>
                          <a:latin typeface="Calibri"/>
                        </a:rPr>
                        <a:t>Rad</a:t>
                      </a:r>
                    </a:p>
                  </a:txBody>
                  <a:tcPr marL="5715" marR="5715" marT="5715" marB="0" anchor="ctr"/>
                </a:tc>
                <a:tc>
                  <a:txBody>
                    <a:bodyPr/>
                    <a:lstStyle/>
                    <a:p>
                      <a:pPr algn="ctr" fontAlgn="b"/>
                      <a:r>
                        <a:rPr lang="en-US" sz="1200" b="1" i="0" u="none" strike="noStrike" err="1">
                          <a:solidFill>
                            <a:srgbClr val="000000"/>
                          </a:solidFill>
                          <a:effectLst/>
                          <a:latin typeface="Calibri"/>
                        </a:rPr>
                        <a:t>Vib</a:t>
                      </a:r>
                    </a:p>
                  </a:txBody>
                  <a:tcPr marL="5715" marR="5715" marT="5715" marB="0" anchor="ctr"/>
                </a:tc>
                <a:tc>
                  <a:txBody>
                    <a:bodyPr/>
                    <a:lstStyle/>
                    <a:p>
                      <a:pPr algn="ctr" fontAlgn="b"/>
                      <a:r>
                        <a:rPr lang="en-US" sz="1200" b="1" i="0" u="none" strike="noStrike">
                          <a:solidFill>
                            <a:srgbClr val="000000"/>
                          </a:solidFill>
                          <a:effectLst/>
                          <a:latin typeface="Calibri"/>
                        </a:rPr>
                        <a:t>Circumvention</a:t>
                      </a:r>
                      <a:br>
                        <a:rPr lang="en-US" sz="1200" b="1" i="0" u="none" strike="noStrike">
                          <a:solidFill>
                            <a:srgbClr val="000000"/>
                          </a:solidFill>
                          <a:effectLst/>
                          <a:latin typeface="Calibri"/>
                        </a:rPr>
                      </a:br>
                      <a:r>
                        <a:rPr lang="en-US" sz="1200" b="1" i="0" u="none" strike="noStrike">
                          <a:solidFill>
                            <a:srgbClr val="000000"/>
                          </a:solidFill>
                          <a:effectLst/>
                          <a:latin typeface="Calibri"/>
                        </a:rPr>
                        <a:t>Time </a:t>
                      </a:r>
                      <a:endParaRPr lang="en-US" sz="1200" b="1" i="0" u="none" strike="noStrike">
                        <a:solidFill>
                          <a:srgbClr val="000000"/>
                        </a:solidFill>
                        <a:effectLst/>
                        <a:latin typeface="Calibri" panose="020F0502020204030204" pitchFamily="34" charset="0"/>
                      </a:endParaRPr>
                    </a:p>
                  </a:txBody>
                  <a:tcPr marL="5715" marR="5715" marT="5715" marB="0" anchor="ctr"/>
                </a:tc>
                <a:tc>
                  <a:txBody>
                    <a:bodyPr/>
                    <a:lstStyle/>
                    <a:p>
                      <a:pPr algn="ctr" fontAlgn="b"/>
                      <a:r>
                        <a:rPr lang="en-US" sz="1200" b="1" i="0" u="none" strike="noStrike">
                          <a:solidFill>
                            <a:srgbClr val="000000"/>
                          </a:solidFill>
                          <a:effectLst/>
                          <a:latin typeface="Calibri"/>
                        </a:rPr>
                        <a:t>Commercial Maturity </a:t>
                      </a:r>
                      <a:endParaRPr lang="en-US" sz="1200" b="1" i="0" u="none" strike="noStrike">
                        <a:solidFill>
                          <a:srgbClr val="000000"/>
                        </a:solidFill>
                        <a:effectLst/>
                        <a:latin typeface="Calibri" panose="020F0502020204030204" pitchFamily="34" charset="0"/>
                      </a:endParaRPr>
                    </a:p>
                  </a:txBody>
                  <a:tcPr marL="5715" marR="5715" marT="5715" marB="0" anchor="ctr"/>
                </a:tc>
                <a:tc>
                  <a:txBody>
                    <a:bodyPr/>
                    <a:lstStyle/>
                    <a:p>
                      <a:pPr algn="ctr" fontAlgn="b"/>
                      <a:r>
                        <a:rPr lang="en-US" sz="1200" b="1" i="0" u="none" strike="noStrike">
                          <a:solidFill>
                            <a:srgbClr val="000000"/>
                          </a:solidFill>
                          <a:effectLst/>
                          <a:latin typeface="Calibri"/>
                        </a:rPr>
                        <a:t>Form Factor</a:t>
                      </a:r>
                    </a:p>
                  </a:txBody>
                  <a:tcPr marL="5715" marR="5715" marT="5715" marB="0" anchor="ctr"/>
                </a:tc>
                <a:tc>
                  <a:txBody>
                    <a:bodyPr/>
                    <a:lstStyle/>
                    <a:p>
                      <a:pPr algn="ctr" fontAlgn="b"/>
                      <a:r>
                        <a:rPr lang="en-US" sz="1200" b="1" i="0" u="none" strike="noStrike">
                          <a:solidFill>
                            <a:srgbClr val="000000"/>
                          </a:solidFill>
                          <a:effectLst/>
                          <a:latin typeface="Calibri"/>
                        </a:rPr>
                        <a:t>Optical Specs</a:t>
                      </a:r>
                    </a:p>
                  </a:txBody>
                  <a:tcPr marL="5715" marR="5715" marT="5715" marB="0" anchor="ctr"/>
                </a:tc>
                <a:tc>
                  <a:txBody>
                    <a:bodyPr/>
                    <a:lstStyle/>
                    <a:p>
                      <a:pPr algn="ctr" fontAlgn="b"/>
                      <a:r>
                        <a:rPr lang="en-US" sz="1200" b="1" i="0" u="none" strike="noStrike">
                          <a:solidFill>
                            <a:srgbClr val="000000"/>
                          </a:solidFill>
                          <a:effectLst/>
                          <a:latin typeface="Calibri"/>
                        </a:rPr>
                        <a:t>Data Rate</a:t>
                      </a:r>
                    </a:p>
                  </a:txBody>
                  <a:tcPr marL="5715" marR="5715" marT="5715" marB="0" anchor="ctr"/>
                </a:tc>
                <a:tc>
                  <a:txBody>
                    <a:bodyPr/>
                    <a:lstStyle/>
                    <a:p>
                      <a:pPr algn="ctr" fontAlgn="b"/>
                      <a:r>
                        <a:rPr lang="en-US" sz="1200" b="1" i="0" u="none" strike="noStrike">
                          <a:solidFill>
                            <a:srgbClr val="000000"/>
                          </a:solidFill>
                          <a:effectLst/>
                          <a:latin typeface="Calibri"/>
                        </a:rPr>
                        <a:t>Power</a:t>
                      </a:r>
                    </a:p>
                    <a:p>
                      <a:pPr algn="ctr" fontAlgn="b"/>
                      <a:r>
                        <a:rPr lang="en-US" sz="1200" b="1" i="0" u="none" strike="noStrike">
                          <a:solidFill>
                            <a:srgbClr val="000000"/>
                          </a:solidFill>
                          <a:effectLst/>
                          <a:latin typeface="Calibri"/>
                        </a:rPr>
                        <a:t>Monitoring</a:t>
                      </a:r>
                    </a:p>
                  </a:txBody>
                  <a:tcPr marL="5715" marR="5715" marT="5715" marB="0" anchor="ctr"/>
                </a:tc>
                <a:extLst>
                  <a:ext uri="{0D108BD9-81ED-4DB2-BD59-A6C34878D82A}">
                    <a16:rowId xmlns:a16="http://schemas.microsoft.com/office/drawing/2014/main" val="3567552542"/>
                  </a:ext>
                </a:extLst>
              </a:tr>
              <a:tr h="617220">
                <a:tc>
                  <a:txBody>
                    <a:bodyPr/>
                    <a:lstStyle/>
                    <a:p>
                      <a:pPr algn="l"/>
                      <a:r>
                        <a:rPr lang="en-US" sz="1200" err="1"/>
                        <a:t>FireHawk</a:t>
                      </a:r>
                      <a:endParaRPr lang="en-US" sz="1200"/>
                    </a:p>
                  </a:txBody>
                  <a:tcPr marL="68580" marR="68580" marT="34290" marB="34290"/>
                </a:tc>
                <a:tc>
                  <a:txBody>
                    <a:bodyPr/>
                    <a:lstStyle/>
                    <a:p>
                      <a:pPr algn="ctr"/>
                      <a:r>
                        <a:rPr lang="en-US" sz="1200" err="1"/>
                        <a:t>Samtec</a:t>
                      </a:r>
                    </a:p>
                  </a:txBody>
                  <a:tcPr marL="68580" marR="68580" marT="34290" marB="34290"/>
                </a:tc>
                <a:tc>
                  <a:txBody>
                    <a:bodyPr/>
                    <a:lstStyle/>
                    <a:p>
                      <a:pPr algn="ctr"/>
                      <a:endParaRPr lang="en-US" sz="1200" kern="1200">
                        <a:solidFill>
                          <a:schemeClr val="dk1"/>
                        </a:solidFill>
                        <a:highlight>
                          <a:srgbClr val="FFFF00"/>
                        </a:highlight>
                        <a:latin typeface="+mn-lt"/>
                        <a:ea typeface="+mn-ea"/>
                        <a:cs typeface="+mn-cs"/>
                      </a:endParaRPr>
                    </a:p>
                  </a:txBody>
                  <a:tcPr marL="68580" marR="68580" marT="34290" marB="34290">
                    <a:solidFill>
                      <a:srgbClr val="FFFF00"/>
                    </a:solidFill>
                  </a:tcPr>
                </a:tc>
                <a:tc>
                  <a:txBody>
                    <a:bodyPr/>
                    <a:lstStyle/>
                    <a:p>
                      <a:pPr algn="ctr"/>
                      <a:endParaRPr lang="en-US" sz="1200"/>
                    </a:p>
                  </a:txBody>
                  <a:tcPr marL="68580" marR="68580" marT="34290" marB="34290">
                    <a:solidFill>
                      <a:srgbClr val="FFFF00"/>
                    </a:solidFill>
                  </a:tcPr>
                </a:tc>
                <a:tc>
                  <a:txBody>
                    <a:bodyPr/>
                    <a:lstStyle/>
                    <a:p>
                      <a:pPr algn="ctr"/>
                      <a:r>
                        <a:rPr lang="en-US" sz="1200"/>
                        <a:t>&lt;1.2ms</a:t>
                      </a:r>
                    </a:p>
                  </a:txBody>
                  <a:tcPr marL="68580" marR="68580" marT="34290" marB="34290">
                    <a:solidFill>
                      <a:srgbClr val="FFFF00"/>
                    </a:solidFill>
                  </a:tcPr>
                </a:tc>
                <a:tc>
                  <a:txBody>
                    <a:bodyPr/>
                    <a:lstStyle/>
                    <a:p>
                      <a:pPr algn="ctr"/>
                      <a:endParaRPr lang="en-US" sz="1200"/>
                    </a:p>
                  </a:txBody>
                  <a:tcPr marL="68580" marR="68580" marT="34290" marB="34290">
                    <a:solidFill>
                      <a:srgbClr val="00B050"/>
                    </a:solidFill>
                  </a:tcPr>
                </a:tc>
                <a:tc>
                  <a:txBody>
                    <a:bodyPr/>
                    <a:lstStyle/>
                    <a:p>
                      <a:pPr lvl="0" algn="ctr">
                        <a:buNone/>
                      </a:pPr>
                      <a:r>
                        <a:rPr lang="en-US" sz="1200" b="0" i="0" u="none" strike="noStrike" noProof="0">
                          <a:latin typeface="Arial"/>
                        </a:rPr>
                        <a:t>Quad XCVR</a:t>
                      </a:r>
                      <a:r>
                        <a:rPr lang="en-US" sz="1200"/>
                        <a:t>PCB Mount</a:t>
                      </a:r>
                    </a:p>
                  </a:txBody>
                  <a:tcPr marL="68580" marR="68580" marT="34290" marB="34290">
                    <a:solidFill>
                      <a:srgbClr val="00B050"/>
                    </a:solidFill>
                  </a:tcPr>
                </a:tc>
                <a:tc>
                  <a:txBody>
                    <a:bodyPr/>
                    <a:lstStyle/>
                    <a:p>
                      <a:pPr algn="ctr"/>
                      <a:r>
                        <a:rPr lang="en-US" sz="1200"/>
                        <a:t>850, MMF</a:t>
                      </a:r>
                    </a:p>
                  </a:txBody>
                  <a:tcPr marL="68580" marR="68580" marT="34290" marB="34290">
                    <a:solidFill>
                      <a:srgbClr val="00B050"/>
                    </a:solidFill>
                  </a:tcPr>
                </a:tc>
                <a:tc>
                  <a:txBody>
                    <a:bodyPr/>
                    <a:lstStyle/>
                    <a:p>
                      <a:pPr algn="ctr"/>
                      <a:r>
                        <a:rPr lang="en-US" sz="1200"/>
                        <a:t>1/10Gbps</a:t>
                      </a:r>
                    </a:p>
                  </a:txBody>
                  <a:tcPr marL="68580" marR="68580" marT="34290" marB="34290">
                    <a:solidFill>
                      <a:srgbClr val="00B050"/>
                    </a:solidFill>
                  </a:tcPr>
                </a:tc>
                <a:tc>
                  <a:txBody>
                    <a:bodyPr/>
                    <a:lstStyle/>
                    <a:p>
                      <a:pPr algn="ctr"/>
                      <a:r>
                        <a:rPr lang="en-US" sz="1200"/>
                        <a:t>Yes, SPI</a:t>
                      </a:r>
                    </a:p>
                  </a:txBody>
                  <a:tcPr marL="68580" marR="68580" marT="34290" marB="34290">
                    <a:solidFill>
                      <a:srgbClr val="00B050"/>
                    </a:solidFill>
                  </a:tcPr>
                </a:tc>
                <a:extLst>
                  <a:ext uri="{0D108BD9-81ED-4DB2-BD59-A6C34878D82A}">
                    <a16:rowId xmlns:a16="http://schemas.microsoft.com/office/drawing/2014/main" val="3012478763"/>
                  </a:ext>
                </a:extLst>
              </a:tr>
            </a:tbl>
          </a:graphicData>
        </a:graphic>
      </p:graphicFrame>
    </p:spTree>
    <p:extLst>
      <p:ext uri="{BB962C8B-B14F-4D97-AF65-F5344CB8AC3E}">
        <p14:creationId xmlns:p14="http://schemas.microsoft.com/office/powerpoint/2010/main" val="4263002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BBC5-F6C4-99C5-0AD6-E84F3EA1E625}"/>
              </a:ext>
            </a:extLst>
          </p:cNvPr>
          <p:cNvSpPr>
            <a:spLocks noGrp="1"/>
          </p:cNvSpPr>
          <p:nvPr>
            <p:ph type="title"/>
          </p:nvPr>
        </p:nvSpPr>
        <p:spPr/>
        <p:txBody>
          <a:bodyPr/>
          <a:lstStyle/>
          <a:p>
            <a:r>
              <a:rPr lang="en-US"/>
              <a:t>Fiber Optics Summary - Connectors</a:t>
            </a:r>
          </a:p>
        </p:txBody>
      </p:sp>
      <p:sp>
        <p:nvSpPr>
          <p:cNvPr id="3" name="Text Placeholder 2">
            <a:extLst>
              <a:ext uri="{FF2B5EF4-FFF2-40B4-BE49-F238E27FC236}">
                <a16:creationId xmlns:a16="http://schemas.microsoft.com/office/drawing/2014/main" id="{64399B27-1527-EFE5-ECA2-EF8E344476C4}"/>
              </a:ext>
            </a:extLst>
          </p:cNvPr>
          <p:cNvSpPr>
            <a:spLocks noGrp="1"/>
          </p:cNvSpPr>
          <p:nvPr>
            <p:ph type="body" sz="quarter" idx="15"/>
          </p:nvPr>
        </p:nvSpPr>
        <p:spPr/>
        <p:txBody>
          <a:bodyPr/>
          <a:lstStyle/>
          <a:p>
            <a:r>
              <a:rPr lang="en-US"/>
              <a:t>Fiber Optic Backplane Connectors</a:t>
            </a:r>
          </a:p>
          <a:p>
            <a:pPr lvl="1"/>
            <a:r>
              <a:rPr lang="en-US"/>
              <a:t>Use VITA 66.4 or similar</a:t>
            </a:r>
          </a:p>
          <a:p>
            <a:pPr marL="457200" lvl="1" indent="0">
              <a:buNone/>
            </a:pPr>
            <a:endParaRPr lang="en-US"/>
          </a:p>
          <a:p>
            <a:endParaRPr lang="en-US"/>
          </a:p>
          <a:p>
            <a:endParaRPr lang="en-US"/>
          </a:p>
          <a:p>
            <a:endParaRPr lang="en-US"/>
          </a:p>
          <a:p>
            <a:r>
              <a:rPr lang="en-US"/>
              <a:t>High Insertion Count Connectors:</a:t>
            </a:r>
          </a:p>
          <a:p>
            <a:pPr lvl="1"/>
            <a:r>
              <a:rPr lang="en-US"/>
              <a:t>Use </a:t>
            </a:r>
            <a:r>
              <a:rPr lang="en-US" err="1"/>
              <a:t>GlenAir</a:t>
            </a:r>
            <a:r>
              <a:rPr lang="en-US"/>
              <a:t> Eye Beam GLT.</a:t>
            </a:r>
          </a:p>
          <a:p>
            <a:pPr lvl="1"/>
            <a:r>
              <a:rPr lang="en-US"/>
              <a:t>Expanded Beam with alignment</a:t>
            </a:r>
          </a:p>
          <a:p>
            <a:r>
              <a:rPr lang="en-US"/>
              <a:t>Low Insertion loss Connectors:</a:t>
            </a:r>
          </a:p>
          <a:p>
            <a:pPr lvl="1"/>
            <a:r>
              <a:rPr lang="en-US"/>
              <a:t>38999 connectors with ceramic ferrules</a:t>
            </a:r>
          </a:p>
          <a:p>
            <a:pPr marL="0" indent="0">
              <a:buNone/>
            </a:pPr>
            <a:endParaRPr lang="en-US"/>
          </a:p>
          <a:p>
            <a:endParaRPr lang="en-US"/>
          </a:p>
          <a:p>
            <a:pPr lvl="1"/>
            <a:endParaRPr lang="en-US"/>
          </a:p>
        </p:txBody>
      </p:sp>
      <p:sp>
        <p:nvSpPr>
          <p:cNvPr id="4" name="Slide Number Placeholder 3">
            <a:extLst>
              <a:ext uri="{FF2B5EF4-FFF2-40B4-BE49-F238E27FC236}">
                <a16:creationId xmlns:a16="http://schemas.microsoft.com/office/drawing/2014/main" id="{03EF0FA8-58DB-4A03-F756-75C7B1B22DA2}"/>
              </a:ext>
            </a:extLst>
          </p:cNvPr>
          <p:cNvSpPr>
            <a:spLocks noGrp="1"/>
          </p:cNvSpPr>
          <p:nvPr>
            <p:ph type="sldNum" sz="quarter" idx="4"/>
          </p:nvPr>
        </p:nvSpPr>
        <p:spPr/>
        <p:txBody>
          <a:bodyPr/>
          <a:lstStyle/>
          <a:p>
            <a:fld id="{532E5815-A8B8-3248-99F0-470F41FB048B}" type="slidenum">
              <a:rPr lang="en-US" smtClean="0"/>
              <a:pPr/>
              <a:t>29</a:t>
            </a:fld>
            <a:endParaRPr lang="en-US"/>
          </a:p>
        </p:txBody>
      </p:sp>
      <p:pic>
        <p:nvPicPr>
          <p:cNvPr id="3074" name="Picture 2" descr="Figure 3. Pentek's Flexor Model 5973 3U VPX Virtex-7 FMC carrier is the industry's first VITA 66.4 optical backplane product. Samtec FireFly optical transceivers deliver data rates up to 12 GB/sec full duplex to the backplane supporting a wide range of protocols implemented within the FPGA.">
            <a:extLst>
              <a:ext uri="{FF2B5EF4-FFF2-40B4-BE49-F238E27FC236}">
                <a16:creationId xmlns:a16="http://schemas.microsoft.com/office/drawing/2014/main" id="{D1E121CE-927F-FF5E-820F-BCE4ADBC8A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66"/>
          <a:stretch/>
        </p:blipFill>
        <p:spPr bwMode="auto">
          <a:xfrm>
            <a:off x="5325944" y="723900"/>
            <a:ext cx="3676650" cy="22383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10-504637-012 - Amphenol Aerospace - Fiber Optic Connector, Mod, VITA 66.4">
            <a:extLst>
              <a:ext uri="{FF2B5EF4-FFF2-40B4-BE49-F238E27FC236}">
                <a16:creationId xmlns:a16="http://schemas.microsoft.com/office/drawing/2014/main" id="{BFF47BE3-87EB-693F-EE82-9A94B641A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1313" y="1004679"/>
            <a:ext cx="1414631" cy="1371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82CD9F3-52DC-5A1C-A729-4F6DD10A5BF5}"/>
              </a:ext>
            </a:extLst>
          </p:cNvPr>
          <p:cNvPicPr>
            <a:picLocks noChangeAspect="1"/>
          </p:cNvPicPr>
          <p:nvPr/>
        </p:nvPicPr>
        <p:blipFill>
          <a:blip r:embed="rId4"/>
          <a:stretch>
            <a:fillRect/>
          </a:stretch>
        </p:blipFill>
        <p:spPr>
          <a:xfrm>
            <a:off x="5164019" y="3015237"/>
            <a:ext cx="1695450" cy="1662133"/>
          </a:xfrm>
          <a:prstGeom prst="rect">
            <a:avLst/>
          </a:prstGeom>
        </p:spPr>
      </p:pic>
      <p:pic>
        <p:nvPicPr>
          <p:cNvPr id="3078" name="Picture 6" descr="MIL-DTL-38999 Type Fiber Optic Connectors, Termini and Cables">
            <a:extLst>
              <a:ext uri="{FF2B5EF4-FFF2-40B4-BE49-F238E27FC236}">
                <a16:creationId xmlns:a16="http://schemas.microsoft.com/office/drawing/2014/main" id="{93CDF83C-EFE5-1B69-0FA0-F9F8E0309D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3327" y="3234034"/>
            <a:ext cx="2090673" cy="1224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168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9B176-5073-E6A5-BCC7-3FB7E93DC602}"/>
              </a:ext>
            </a:extLst>
          </p:cNvPr>
          <p:cNvSpPr>
            <a:spLocks noGrp="1"/>
          </p:cNvSpPr>
          <p:nvPr>
            <p:ph type="title"/>
          </p:nvPr>
        </p:nvSpPr>
        <p:spPr/>
        <p:txBody>
          <a:bodyPr/>
          <a:lstStyle/>
          <a:p>
            <a:r>
              <a:rPr lang="en-US"/>
              <a:t>High Level Internal Comms Summary</a:t>
            </a:r>
          </a:p>
        </p:txBody>
      </p:sp>
      <p:sp>
        <p:nvSpPr>
          <p:cNvPr id="3" name="Text Placeholder 2">
            <a:extLst>
              <a:ext uri="{FF2B5EF4-FFF2-40B4-BE49-F238E27FC236}">
                <a16:creationId xmlns:a16="http://schemas.microsoft.com/office/drawing/2014/main" id="{58582846-ACCB-82D9-9320-0F433BD26C28}"/>
              </a:ext>
            </a:extLst>
          </p:cNvPr>
          <p:cNvSpPr>
            <a:spLocks noGrp="1"/>
          </p:cNvSpPr>
          <p:nvPr>
            <p:ph type="body" sz="quarter" idx="15"/>
          </p:nvPr>
        </p:nvSpPr>
        <p:spPr>
          <a:xfrm>
            <a:off x="470262" y="936904"/>
            <a:ext cx="8546737" cy="3593822"/>
          </a:xfrm>
        </p:spPr>
        <p:txBody>
          <a:bodyPr/>
          <a:lstStyle/>
          <a:p>
            <a:r>
              <a:rPr lang="en-US"/>
              <a:t>Alternative approaches based on SSDN gaps:</a:t>
            </a:r>
          </a:p>
          <a:p>
            <a:pPr lvl="1"/>
            <a:r>
              <a:rPr lang="en-US"/>
              <a:t>Gaps with flexibility, VSSIM, preplanned slot timing, throughput, reduced IO slip ring count</a:t>
            </a:r>
          </a:p>
          <a:p>
            <a:r>
              <a:rPr lang="en-US"/>
              <a:t>Increase test capability, concurrent test analysis with tactical timeline</a:t>
            </a:r>
          </a:p>
          <a:p>
            <a:r>
              <a:rPr lang="en-US"/>
              <a:t>Increase built-in-test capability</a:t>
            </a:r>
          </a:p>
          <a:p>
            <a:r>
              <a:rPr lang="en-US"/>
              <a:t>The reason we looked at serial bus technologies is because of slip ring count</a:t>
            </a:r>
          </a:p>
          <a:p>
            <a:r>
              <a:rPr lang="en-US"/>
              <a:t>Analyzed industry standard protocols: MAC-level switched topology still a possible candidate</a:t>
            </a:r>
          </a:p>
          <a:p>
            <a:r>
              <a:rPr lang="en-US"/>
              <a:t>Take advantage of todays technology with respect to physical layer and increased processing</a:t>
            </a:r>
          </a:p>
          <a:p>
            <a:endParaRPr lang="en-US"/>
          </a:p>
        </p:txBody>
      </p:sp>
      <p:sp>
        <p:nvSpPr>
          <p:cNvPr id="4" name="Slide Number Placeholder 3">
            <a:extLst>
              <a:ext uri="{FF2B5EF4-FFF2-40B4-BE49-F238E27FC236}">
                <a16:creationId xmlns:a16="http://schemas.microsoft.com/office/drawing/2014/main" id="{E00FED4E-7B99-35A3-EDCA-63DC29AB7B4A}"/>
              </a:ext>
            </a:extLst>
          </p:cNvPr>
          <p:cNvSpPr>
            <a:spLocks noGrp="1"/>
          </p:cNvSpPr>
          <p:nvPr>
            <p:ph type="sldNum" sz="quarter" idx="4"/>
          </p:nvPr>
        </p:nvSpPr>
        <p:spPr/>
        <p:txBody>
          <a:bodyPr/>
          <a:lstStyle/>
          <a:p>
            <a:fld id="{532E5815-A8B8-3248-99F0-470F41FB048B}" type="slidenum">
              <a:rPr lang="en-US" smtClean="0"/>
              <a:pPr/>
              <a:t>3</a:t>
            </a:fld>
            <a:endParaRPr lang="en-US"/>
          </a:p>
        </p:txBody>
      </p:sp>
    </p:spTree>
    <p:extLst>
      <p:ext uri="{BB962C8B-B14F-4D97-AF65-F5344CB8AC3E}">
        <p14:creationId xmlns:p14="http://schemas.microsoft.com/office/powerpoint/2010/main" val="593576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F8C23-266A-9D09-FAA9-0812D2EB7BF1}"/>
              </a:ext>
            </a:extLst>
          </p:cNvPr>
          <p:cNvSpPr>
            <a:spLocks noGrp="1"/>
          </p:cNvSpPr>
          <p:nvPr>
            <p:ph type="title"/>
          </p:nvPr>
        </p:nvSpPr>
        <p:spPr/>
        <p:txBody>
          <a:bodyPr/>
          <a:lstStyle/>
          <a:p>
            <a:r>
              <a:rPr lang="en-US"/>
              <a:t>LE2 PDU External Comms Objectives</a:t>
            </a:r>
          </a:p>
        </p:txBody>
      </p:sp>
      <p:sp>
        <p:nvSpPr>
          <p:cNvPr id="3" name="Text Placeholder 2">
            <a:extLst>
              <a:ext uri="{FF2B5EF4-FFF2-40B4-BE49-F238E27FC236}">
                <a16:creationId xmlns:a16="http://schemas.microsoft.com/office/drawing/2014/main" id="{C0B22C1F-CBDB-2730-C7F1-1001384A8ECB}"/>
              </a:ext>
            </a:extLst>
          </p:cNvPr>
          <p:cNvSpPr>
            <a:spLocks noGrp="1"/>
          </p:cNvSpPr>
          <p:nvPr>
            <p:ph type="body" sz="quarter" idx="15"/>
          </p:nvPr>
        </p:nvSpPr>
        <p:spPr>
          <a:xfrm>
            <a:off x="470263" y="950577"/>
            <a:ext cx="8223068" cy="3933015"/>
          </a:xfrm>
        </p:spPr>
        <p:txBody>
          <a:bodyPr/>
          <a:lstStyle/>
          <a:p>
            <a:pPr marL="285750" indent="-285750">
              <a:buFont typeface="Wingdings" panose="05000000000000000000" pitchFamily="2" charset="2"/>
              <a:buChar char="§"/>
            </a:pPr>
            <a:r>
              <a:rPr lang="en-US" sz="1200"/>
              <a:t>Support existing LE requirements</a:t>
            </a:r>
          </a:p>
          <a:p>
            <a:pPr marL="285750" indent="-285750">
              <a:buFont typeface="Wingdings" panose="05000000000000000000" pitchFamily="2" charset="2"/>
              <a:buChar char="§"/>
            </a:pPr>
            <a:r>
              <a:rPr lang="en-US" sz="1200"/>
              <a:t>Support systems integration with hardware in the loop</a:t>
            </a:r>
          </a:p>
          <a:p>
            <a:pPr marL="285750" indent="-285750">
              <a:buFont typeface="Wingdings" panose="05000000000000000000" pitchFamily="2" charset="2"/>
              <a:buChar char="§"/>
            </a:pPr>
            <a:r>
              <a:rPr lang="en-US" sz="1200"/>
              <a:t>Support new CONOPS</a:t>
            </a:r>
          </a:p>
          <a:p>
            <a:pPr lvl="1"/>
            <a:r>
              <a:rPr lang="en-US" sz="1100"/>
              <a:t>Fire Control to RB Prelaunch – Allows for shipboard prelaunch initialization</a:t>
            </a:r>
          </a:p>
          <a:p>
            <a:pPr lvl="1"/>
            <a:r>
              <a:rPr lang="en-US" sz="1100"/>
              <a:t>In Flight Guidance RB alignment – continuous ~100Hz data between Guidance and RBs</a:t>
            </a:r>
          </a:p>
          <a:p>
            <a:pPr lvl="1"/>
            <a:r>
              <a:rPr lang="en-US" sz="1100"/>
              <a:t>Timing/Timeline Sequencing/Control</a:t>
            </a:r>
          </a:p>
          <a:p>
            <a:pPr lvl="1"/>
            <a:r>
              <a:rPr lang="en-US" sz="1100"/>
              <a:t>Large data file transfers to RBs, without affecting real-time communication</a:t>
            </a:r>
          </a:p>
          <a:p>
            <a:pPr lvl="1"/>
            <a:r>
              <a:rPr lang="en-US" sz="1100"/>
              <a:t>Missile-to-Missile direct comms</a:t>
            </a:r>
          </a:p>
          <a:p>
            <a:pPr lvl="1"/>
            <a:r>
              <a:rPr lang="en-US" sz="1100"/>
              <a:t>Receipt of full 16Hz Nav Data</a:t>
            </a:r>
          </a:p>
          <a:p>
            <a:pPr lvl="1"/>
            <a:r>
              <a:rPr lang="en-US" sz="1100"/>
              <a:t>Logging of guidance and avionics subsystems data. Cloud storage/analysis?</a:t>
            </a:r>
          </a:p>
          <a:p>
            <a:pPr marL="285750" indent="-285750">
              <a:buFont typeface="Wingdings" panose="05000000000000000000" pitchFamily="2" charset="2"/>
              <a:buChar char="§"/>
            </a:pPr>
            <a:r>
              <a:rPr lang="en-US" sz="1200"/>
              <a:t>System Support and Deploy future enhancements with </a:t>
            </a:r>
            <a:r>
              <a:rPr lang="en-US" sz="1200" b="1"/>
              <a:t>REDUCED</a:t>
            </a:r>
            <a:r>
              <a:rPr lang="en-US" sz="1200"/>
              <a:t> schedules:</a:t>
            </a:r>
          </a:p>
          <a:p>
            <a:pPr marL="747713" lvl="1" indent="-285750">
              <a:buFont typeface="Wingdings" panose="05000000000000000000" pitchFamily="2" charset="2"/>
              <a:buChar char="§"/>
            </a:pPr>
            <a:r>
              <a:rPr lang="en-US" sz="1100"/>
              <a:t>Modularity, commonality, enhanced test, cyber mitigation</a:t>
            </a:r>
          </a:p>
          <a:p>
            <a:pPr marL="747713" lvl="1" indent="-285750">
              <a:buFont typeface="Wingdings" panose="05000000000000000000" pitchFamily="2" charset="2"/>
              <a:buChar char="§"/>
            </a:pPr>
            <a:r>
              <a:rPr lang="en-US" sz="1100"/>
              <a:t>Data Adaptability to handle new RBs and internal guidance changes</a:t>
            </a:r>
          </a:p>
          <a:p>
            <a:pPr marL="747713" lvl="1" indent="-285750">
              <a:buFont typeface="Wingdings" panose="05000000000000000000" pitchFamily="2" charset="2"/>
              <a:buChar char="§"/>
            </a:pPr>
            <a:r>
              <a:rPr lang="en-US" sz="1100"/>
              <a:t>Improved testability and continuous monitoring</a:t>
            </a:r>
          </a:p>
          <a:p>
            <a:pPr marL="747713" lvl="1" indent="-285750">
              <a:buFont typeface="Wingdings" panose="05000000000000000000" pitchFamily="2" charset="2"/>
              <a:buChar char="§"/>
            </a:pPr>
            <a:r>
              <a:rPr lang="en-US" sz="1100"/>
              <a:t>Use logged/real-time data to rapidly assess failures, health, welfare and performance of the system</a:t>
            </a:r>
          </a:p>
          <a:p>
            <a:pPr marL="747713" lvl="1" indent="-285750">
              <a:buFont typeface="Wingdings" panose="05000000000000000000" pitchFamily="2" charset="2"/>
              <a:buChar char="§"/>
            </a:pPr>
            <a:r>
              <a:rPr lang="en-US" sz="1100"/>
              <a:t>Future Mission Applications</a:t>
            </a:r>
          </a:p>
        </p:txBody>
      </p:sp>
      <p:sp>
        <p:nvSpPr>
          <p:cNvPr id="4" name="Slide Number Placeholder 3">
            <a:extLst>
              <a:ext uri="{FF2B5EF4-FFF2-40B4-BE49-F238E27FC236}">
                <a16:creationId xmlns:a16="http://schemas.microsoft.com/office/drawing/2014/main" id="{10784F59-6E72-E3AE-0C5A-B31A1C934113}"/>
              </a:ext>
            </a:extLst>
          </p:cNvPr>
          <p:cNvSpPr>
            <a:spLocks noGrp="1"/>
          </p:cNvSpPr>
          <p:nvPr>
            <p:ph type="sldNum" sz="quarter" idx="4"/>
          </p:nvPr>
        </p:nvSpPr>
        <p:spPr/>
        <p:txBody>
          <a:bodyPr/>
          <a:lstStyle/>
          <a:p>
            <a:fld id="{532E5815-A8B8-3248-99F0-470F41FB048B}" type="slidenum">
              <a:rPr lang="en-US" smtClean="0"/>
              <a:pPr/>
              <a:t>30</a:t>
            </a:fld>
            <a:endParaRPr lang="en-US"/>
          </a:p>
        </p:txBody>
      </p:sp>
    </p:spTree>
    <p:extLst>
      <p:ext uri="{BB962C8B-B14F-4D97-AF65-F5344CB8AC3E}">
        <p14:creationId xmlns:p14="http://schemas.microsoft.com/office/powerpoint/2010/main" val="36572046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A3822-FF99-7BF6-2512-4AED7669BB62}"/>
              </a:ext>
            </a:extLst>
          </p:cNvPr>
          <p:cNvSpPr>
            <a:spLocks noGrp="1"/>
          </p:cNvSpPr>
          <p:nvPr>
            <p:ph type="title"/>
          </p:nvPr>
        </p:nvSpPr>
        <p:spPr/>
        <p:txBody>
          <a:bodyPr/>
          <a:lstStyle/>
          <a:p>
            <a:r>
              <a:rPr lang="en-US"/>
              <a:t>LE2 Expected Ethernet Recovery Timeline</a:t>
            </a:r>
          </a:p>
        </p:txBody>
      </p:sp>
      <p:sp>
        <p:nvSpPr>
          <p:cNvPr id="3" name="Slide Number Placeholder 2">
            <a:extLst>
              <a:ext uri="{FF2B5EF4-FFF2-40B4-BE49-F238E27FC236}">
                <a16:creationId xmlns:a16="http://schemas.microsoft.com/office/drawing/2014/main" id="{F40D5C70-E906-9336-A55C-77F85C5A6D55}"/>
              </a:ext>
            </a:extLst>
          </p:cNvPr>
          <p:cNvSpPr>
            <a:spLocks noGrp="1"/>
          </p:cNvSpPr>
          <p:nvPr>
            <p:ph type="sldNum" sz="quarter" idx="4"/>
          </p:nvPr>
        </p:nvSpPr>
        <p:spPr/>
        <p:txBody>
          <a:bodyPr/>
          <a:lstStyle/>
          <a:p>
            <a:fld id="{532E5815-A8B8-3248-99F0-470F41FB048B}" type="slidenum">
              <a:rPr lang="en-US" smtClean="0"/>
              <a:pPr/>
              <a:t>31</a:t>
            </a:fld>
            <a:endParaRPr lang="en-US"/>
          </a:p>
        </p:txBody>
      </p:sp>
      <p:sp>
        <p:nvSpPr>
          <p:cNvPr id="9" name="TextBox 8">
            <a:extLst>
              <a:ext uri="{FF2B5EF4-FFF2-40B4-BE49-F238E27FC236}">
                <a16:creationId xmlns:a16="http://schemas.microsoft.com/office/drawing/2014/main" id="{7C5AD8F6-BA43-4CBF-100B-105704EE469C}"/>
              </a:ext>
            </a:extLst>
          </p:cNvPr>
          <p:cNvSpPr txBox="1"/>
          <p:nvPr/>
        </p:nvSpPr>
        <p:spPr>
          <a:xfrm>
            <a:off x="931947" y="1782404"/>
            <a:ext cx="514885" cy="253916"/>
          </a:xfrm>
          <a:prstGeom prst="rect">
            <a:avLst/>
          </a:prstGeom>
          <a:noFill/>
        </p:spPr>
        <p:txBody>
          <a:bodyPr wrap="none" rtlCol="0">
            <a:spAutoFit/>
          </a:bodyPr>
          <a:lstStyle/>
          <a:p>
            <a:r>
              <a:rPr lang="en-US" sz="1050"/>
              <a:t>50 us</a:t>
            </a:r>
          </a:p>
        </p:txBody>
      </p:sp>
      <p:sp>
        <p:nvSpPr>
          <p:cNvPr id="13" name="TextBox 12">
            <a:extLst>
              <a:ext uri="{FF2B5EF4-FFF2-40B4-BE49-F238E27FC236}">
                <a16:creationId xmlns:a16="http://schemas.microsoft.com/office/drawing/2014/main" id="{ABB49DBE-D2F7-4226-58B4-97B01973414D}"/>
              </a:ext>
            </a:extLst>
          </p:cNvPr>
          <p:cNvSpPr txBox="1"/>
          <p:nvPr/>
        </p:nvSpPr>
        <p:spPr>
          <a:xfrm>
            <a:off x="694741" y="1997762"/>
            <a:ext cx="590226" cy="253916"/>
          </a:xfrm>
          <a:prstGeom prst="rect">
            <a:avLst/>
          </a:prstGeom>
          <a:noFill/>
        </p:spPr>
        <p:txBody>
          <a:bodyPr wrap="none" rtlCol="0">
            <a:spAutoFit/>
          </a:bodyPr>
          <a:lstStyle/>
          <a:p>
            <a:r>
              <a:rPr lang="en-US" sz="1050"/>
              <a:t>105 us</a:t>
            </a:r>
          </a:p>
        </p:txBody>
      </p:sp>
      <p:sp>
        <p:nvSpPr>
          <p:cNvPr id="20" name="TextBox 19">
            <a:extLst>
              <a:ext uri="{FF2B5EF4-FFF2-40B4-BE49-F238E27FC236}">
                <a16:creationId xmlns:a16="http://schemas.microsoft.com/office/drawing/2014/main" id="{4AF9F711-200E-A51B-062C-4FCFC9BBBC8D}"/>
              </a:ext>
            </a:extLst>
          </p:cNvPr>
          <p:cNvSpPr txBox="1"/>
          <p:nvPr/>
        </p:nvSpPr>
        <p:spPr>
          <a:xfrm>
            <a:off x="606828" y="2229839"/>
            <a:ext cx="590226" cy="253916"/>
          </a:xfrm>
          <a:prstGeom prst="rect">
            <a:avLst/>
          </a:prstGeom>
          <a:noFill/>
        </p:spPr>
        <p:txBody>
          <a:bodyPr wrap="none" rtlCol="0">
            <a:spAutoFit/>
          </a:bodyPr>
          <a:lstStyle/>
          <a:p>
            <a:r>
              <a:rPr lang="en-US" sz="1050"/>
              <a:t>185 us</a:t>
            </a:r>
          </a:p>
        </p:txBody>
      </p:sp>
      <p:sp>
        <p:nvSpPr>
          <p:cNvPr id="25" name="TextBox 24">
            <a:extLst>
              <a:ext uri="{FF2B5EF4-FFF2-40B4-BE49-F238E27FC236}">
                <a16:creationId xmlns:a16="http://schemas.microsoft.com/office/drawing/2014/main" id="{3F1CF942-01BD-2220-280B-06D0E1F70626}"/>
              </a:ext>
            </a:extLst>
          </p:cNvPr>
          <p:cNvSpPr txBox="1"/>
          <p:nvPr/>
        </p:nvSpPr>
        <p:spPr>
          <a:xfrm>
            <a:off x="2063173" y="2005709"/>
            <a:ext cx="590226" cy="253916"/>
          </a:xfrm>
          <a:prstGeom prst="rect">
            <a:avLst/>
          </a:prstGeom>
          <a:noFill/>
        </p:spPr>
        <p:txBody>
          <a:bodyPr wrap="none" rtlCol="0">
            <a:spAutoFit/>
          </a:bodyPr>
          <a:lstStyle/>
          <a:p>
            <a:r>
              <a:rPr lang="en-US" sz="1050"/>
              <a:t>285 us</a:t>
            </a:r>
          </a:p>
        </p:txBody>
      </p:sp>
      <p:cxnSp>
        <p:nvCxnSpPr>
          <p:cNvPr id="48" name="Connector: Elbow 47">
            <a:extLst>
              <a:ext uri="{FF2B5EF4-FFF2-40B4-BE49-F238E27FC236}">
                <a16:creationId xmlns:a16="http://schemas.microsoft.com/office/drawing/2014/main" id="{454D2300-5177-3A93-D7D6-20625ADDA099}"/>
              </a:ext>
            </a:extLst>
          </p:cNvPr>
          <p:cNvCxnSpPr>
            <a:cxnSpLocks/>
            <a:endCxn id="9" idx="3"/>
          </p:cNvCxnSpPr>
          <p:nvPr/>
        </p:nvCxnSpPr>
        <p:spPr>
          <a:xfrm rot="5400000">
            <a:off x="1346017" y="1574543"/>
            <a:ext cx="435634" cy="234004"/>
          </a:xfrm>
          <a:prstGeom prst="bentConnector2">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0" name="Connector: Elbow 49">
            <a:extLst>
              <a:ext uri="{FF2B5EF4-FFF2-40B4-BE49-F238E27FC236}">
                <a16:creationId xmlns:a16="http://schemas.microsoft.com/office/drawing/2014/main" id="{053E10AF-DE89-D955-8AAE-8297CFE8134D}"/>
              </a:ext>
            </a:extLst>
          </p:cNvPr>
          <p:cNvCxnSpPr>
            <a:cxnSpLocks/>
            <a:endCxn id="13" idx="3"/>
          </p:cNvCxnSpPr>
          <p:nvPr/>
        </p:nvCxnSpPr>
        <p:spPr>
          <a:xfrm rot="5400000">
            <a:off x="1186182" y="1566382"/>
            <a:ext cx="657123" cy="459552"/>
          </a:xfrm>
          <a:prstGeom prst="bentConnector2">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2" name="Connector: Elbow 51">
            <a:extLst>
              <a:ext uri="{FF2B5EF4-FFF2-40B4-BE49-F238E27FC236}">
                <a16:creationId xmlns:a16="http://schemas.microsoft.com/office/drawing/2014/main" id="{050A37B8-5D70-BB5D-A3A4-DBAF050C0F84}"/>
              </a:ext>
            </a:extLst>
          </p:cNvPr>
          <p:cNvCxnSpPr>
            <a:cxnSpLocks/>
            <a:endCxn id="20" idx="3"/>
          </p:cNvCxnSpPr>
          <p:nvPr/>
        </p:nvCxnSpPr>
        <p:spPr>
          <a:xfrm rot="5400000">
            <a:off x="1072117" y="1598663"/>
            <a:ext cx="883071" cy="633196"/>
          </a:xfrm>
          <a:prstGeom prst="bentConnector2">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4" name="Connector: Elbow 53">
            <a:extLst>
              <a:ext uri="{FF2B5EF4-FFF2-40B4-BE49-F238E27FC236}">
                <a16:creationId xmlns:a16="http://schemas.microsoft.com/office/drawing/2014/main" id="{F2EC46B4-7F88-0E2F-0153-750A02FD80B8}"/>
              </a:ext>
            </a:extLst>
          </p:cNvPr>
          <p:cNvCxnSpPr>
            <a:cxnSpLocks/>
            <a:endCxn id="25" idx="1"/>
          </p:cNvCxnSpPr>
          <p:nvPr/>
        </p:nvCxnSpPr>
        <p:spPr>
          <a:xfrm rot="16200000" flipH="1">
            <a:off x="1673901" y="1743394"/>
            <a:ext cx="658941" cy="119603"/>
          </a:xfrm>
          <a:prstGeom prst="bentConnector2">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C4C31AFF-7AD0-18D7-D0D8-C0581177B72B}"/>
              </a:ext>
            </a:extLst>
          </p:cNvPr>
          <p:cNvCxnSpPr>
            <a:cxnSpLocks/>
            <a:endCxn id="65" idx="0"/>
          </p:cNvCxnSpPr>
          <p:nvPr/>
        </p:nvCxnSpPr>
        <p:spPr>
          <a:xfrm>
            <a:off x="4702350" y="1463041"/>
            <a:ext cx="28685" cy="538834"/>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60637D40-BB0B-4242-B623-E724E9EEAE76}"/>
              </a:ext>
            </a:extLst>
          </p:cNvPr>
          <p:cNvCxnSpPr>
            <a:cxnSpLocks/>
            <a:endCxn id="66" idx="0"/>
          </p:cNvCxnSpPr>
          <p:nvPr/>
        </p:nvCxnSpPr>
        <p:spPr>
          <a:xfrm>
            <a:off x="5755686" y="1473727"/>
            <a:ext cx="24085" cy="528148"/>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B80832B4-279C-6CFA-26E7-19FD0114F410}"/>
              </a:ext>
            </a:extLst>
          </p:cNvPr>
          <p:cNvSpPr txBox="1"/>
          <p:nvPr/>
        </p:nvSpPr>
        <p:spPr>
          <a:xfrm>
            <a:off x="4492829" y="2001875"/>
            <a:ext cx="476412" cy="253916"/>
          </a:xfrm>
          <a:prstGeom prst="rect">
            <a:avLst/>
          </a:prstGeom>
          <a:noFill/>
        </p:spPr>
        <p:txBody>
          <a:bodyPr wrap="none" rtlCol="0">
            <a:spAutoFit/>
          </a:bodyPr>
          <a:lstStyle>
            <a:defPPr>
              <a:defRPr lang="en-US"/>
            </a:defPPr>
            <a:lvl1pPr>
              <a:defRPr sz="1400"/>
            </a:lvl1pPr>
          </a:lstStyle>
          <a:p>
            <a:r>
              <a:rPr lang="en-US" sz="1050"/>
              <a:t>3 </a:t>
            </a:r>
            <a:r>
              <a:rPr lang="en-US" sz="1050" err="1"/>
              <a:t>ms</a:t>
            </a:r>
            <a:endParaRPr lang="en-US" sz="1050"/>
          </a:p>
        </p:txBody>
      </p:sp>
      <p:sp>
        <p:nvSpPr>
          <p:cNvPr id="66" name="TextBox 65">
            <a:extLst>
              <a:ext uri="{FF2B5EF4-FFF2-40B4-BE49-F238E27FC236}">
                <a16:creationId xmlns:a16="http://schemas.microsoft.com/office/drawing/2014/main" id="{4990620E-6E8A-E816-B3D1-F498BD03A41B}"/>
              </a:ext>
            </a:extLst>
          </p:cNvPr>
          <p:cNvSpPr txBox="1"/>
          <p:nvPr/>
        </p:nvSpPr>
        <p:spPr>
          <a:xfrm>
            <a:off x="5447789" y="2001875"/>
            <a:ext cx="663964" cy="253916"/>
          </a:xfrm>
          <a:prstGeom prst="rect">
            <a:avLst/>
          </a:prstGeom>
          <a:noFill/>
        </p:spPr>
        <p:txBody>
          <a:bodyPr wrap="none" rtlCol="0">
            <a:spAutoFit/>
          </a:bodyPr>
          <a:lstStyle>
            <a:defPPr>
              <a:defRPr lang="en-US"/>
            </a:defPPr>
            <a:lvl1pPr>
              <a:defRPr sz="1400"/>
            </a:lvl1pPr>
          </a:lstStyle>
          <a:p>
            <a:r>
              <a:rPr lang="en-US" sz="1050"/>
              <a:t>4.03 </a:t>
            </a:r>
            <a:r>
              <a:rPr lang="en-US" sz="1050" err="1"/>
              <a:t>ms</a:t>
            </a:r>
            <a:endParaRPr lang="en-US" sz="1050"/>
          </a:p>
        </p:txBody>
      </p:sp>
      <p:sp>
        <p:nvSpPr>
          <p:cNvPr id="96" name="TextBox 95">
            <a:extLst>
              <a:ext uri="{FF2B5EF4-FFF2-40B4-BE49-F238E27FC236}">
                <a16:creationId xmlns:a16="http://schemas.microsoft.com/office/drawing/2014/main" id="{513205BB-F556-3285-E09E-26EDCB033066}"/>
              </a:ext>
            </a:extLst>
          </p:cNvPr>
          <p:cNvSpPr txBox="1"/>
          <p:nvPr/>
        </p:nvSpPr>
        <p:spPr>
          <a:xfrm>
            <a:off x="838200" y="2578225"/>
            <a:ext cx="7787369" cy="2308324"/>
          </a:xfrm>
          <a:prstGeom prst="rect">
            <a:avLst/>
          </a:prstGeom>
          <a:noFill/>
        </p:spPr>
        <p:txBody>
          <a:bodyPr wrap="square" rtlCol="0">
            <a:spAutoFit/>
          </a:bodyPr>
          <a:lstStyle/>
          <a:p>
            <a:r>
              <a:rPr lang="en-US" sz="1200" b="1"/>
              <a:t>0s: </a:t>
            </a:r>
            <a:r>
              <a:rPr lang="en-US" sz="1200"/>
              <a:t>Processor reset is released; recovery begins.</a:t>
            </a:r>
          </a:p>
          <a:p>
            <a:r>
              <a:rPr lang="en-US" sz="1200" b="1"/>
              <a:t>50 us: </a:t>
            </a:r>
            <a:r>
              <a:rPr lang="en-US" sz="1200"/>
              <a:t>Security Engine completes Fast Boot; Omaha cores enter Recovery Init state</a:t>
            </a:r>
          </a:p>
          <a:p>
            <a:r>
              <a:rPr lang="en-US" sz="1200" b="1"/>
              <a:t>105 us: </a:t>
            </a:r>
            <a:r>
              <a:rPr lang="en-US" sz="1200"/>
              <a:t>Recovery Init state completes; Mission early recovery &amp; ethernet stack </a:t>
            </a:r>
            <a:r>
              <a:rPr lang="en-US" sz="1200" err="1"/>
              <a:t>init</a:t>
            </a:r>
            <a:r>
              <a:rPr lang="en-US" sz="1200"/>
              <a:t> begin in parallel. </a:t>
            </a:r>
          </a:p>
          <a:p>
            <a:r>
              <a:rPr lang="en-US" sz="1200" b="1"/>
              <a:t>185 us: </a:t>
            </a:r>
            <a:r>
              <a:rPr lang="en-US" sz="1200"/>
              <a:t>Configuration of PHY layer complete</a:t>
            </a:r>
          </a:p>
          <a:p>
            <a:r>
              <a:rPr lang="en-US" sz="1200" b="1"/>
              <a:t>200 us</a:t>
            </a:r>
            <a:r>
              <a:rPr lang="en-US" sz="1200"/>
              <a:t>: MSS Early Recovery complete (estimated)</a:t>
            </a:r>
          </a:p>
          <a:p>
            <a:r>
              <a:rPr lang="en-US" sz="1200" b="1"/>
              <a:t>285 us: </a:t>
            </a:r>
            <a:r>
              <a:rPr lang="en-US" sz="1200"/>
              <a:t>Configuration of Omaha internal registers and memory complete.  Programming of Fiber XCVR</a:t>
            </a:r>
          </a:p>
          <a:p>
            <a:r>
              <a:rPr lang="en-US" sz="1200" b="1"/>
              <a:t>1.4 </a:t>
            </a:r>
            <a:r>
              <a:rPr lang="en-US" sz="1200" b="1" err="1"/>
              <a:t>ms</a:t>
            </a:r>
            <a:r>
              <a:rPr lang="en-US" sz="1200" b="1"/>
              <a:t>:</a:t>
            </a:r>
            <a:r>
              <a:rPr lang="en-US" sz="1200"/>
              <a:t> Fiber optic transceiver operational</a:t>
            </a:r>
          </a:p>
          <a:p>
            <a:r>
              <a:rPr lang="en-US" sz="1200" b="1"/>
              <a:t>3 </a:t>
            </a:r>
            <a:r>
              <a:rPr lang="en-US" sz="1200" b="1" err="1"/>
              <a:t>ms</a:t>
            </a:r>
            <a:r>
              <a:rPr lang="en-US" sz="1200" b="1"/>
              <a:t>:</a:t>
            </a:r>
            <a:r>
              <a:rPr lang="en-US" sz="1200"/>
              <a:t> Required minimum delay after release of reset for completion of MDB transmission to FCEA</a:t>
            </a:r>
          </a:p>
          <a:p>
            <a:r>
              <a:rPr lang="en-US" sz="1200" b="1"/>
              <a:t>4.03 </a:t>
            </a:r>
            <a:r>
              <a:rPr lang="en-US" sz="1200" b="1" err="1"/>
              <a:t>ms</a:t>
            </a:r>
            <a:r>
              <a:rPr lang="en-US" sz="1200" b="1"/>
              <a:t>: </a:t>
            </a:r>
            <a:r>
              <a:rPr lang="en-US" sz="1200"/>
              <a:t>MOD 1 observed time after release of reset for internal transmission of MDB from MSS to IOSS</a:t>
            </a:r>
          </a:p>
          <a:p>
            <a:r>
              <a:rPr lang="en-US" sz="1200" b="1"/>
              <a:t>7 </a:t>
            </a:r>
            <a:r>
              <a:rPr lang="en-US" sz="1200" b="1" err="1"/>
              <a:t>ms</a:t>
            </a:r>
            <a:r>
              <a:rPr lang="en-US" sz="1200" b="1"/>
              <a:t>: </a:t>
            </a:r>
            <a:r>
              <a:rPr lang="en-US" sz="1200"/>
              <a:t>Required maximum delay after release of reset for completion of MDB transmission to FCEA;</a:t>
            </a:r>
          </a:p>
          <a:p>
            <a:r>
              <a:rPr lang="en-US" sz="1200"/>
              <a:t>              Mission hardened object repair completed.</a:t>
            </a:r>
          </a:p>
          <a:p>
            <a:r>
              <a:rPr lang="en-US" sz="1200" b="1"/>
              <a:t>8.5 </a:t>
            </a:r>
            <a:r>
              <a:rPr lang="en-US" sz="1200" b="1" err="1"/>
              <a:t>ms</a:t>
            </a:r>
            <a:r>
              <a:rPr lang="en-US" sz="1200" b="1"/>
              <a:t>:</a:t>
            </a:r>
            <a:r>
              <a:rPr lang="en-US" sz="1200"/>
              <a:t> MSS recovery complete (not shown on timeline)</a:t>
            </a:r>
          </a:p>
        </p:txBody>
      </p:sp>
      <p:cxnSp>
        <p:nvCxnSpPr>
          <p:cNvPr id="97" name="Straight Connector 96">
            <a:extLst>
              <a:ext uri="{FF2B5EF4-FFF2-40B4-BE49-F238E27FC236}">
                <a16:creationId xmlns:a16="http://schemas.microsoft.com/office/drawing/2014/main" id="{CE8B5589-226F-1D84-D1AE-23DDDDF3BB6C}"/>
              </a:ext>
            </a:extLst>
          </p:cNvPr>
          <p:cNvCxnSpPr>
            <a:cxnSpLocks/>
            <a:endCxn id="98" idx="0"/>
          </p:cNvCxnSpPr>
          <p:nvPr/>
        </p:nvCxnSpPr>
        <p:spPr>
          <a:xfrm>
            <a:off x="8777970" y="1463041"/>
            <a:ext cx="28685" cy="538834"/>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C6769150-7DCD-9076-075A-A27E03D28316}"/>
              </a:ext>
            </a:extLst>
          </p:cNvPr>
          <p:cNvSpPr txBox="1"/>
          <p:nvPr/>
        </p:nvSpPr>
        <p:spPr>
          <a:xfrm>
            <a:off x="8568449" y="2001875"/>
            <a:ext cx="476412" cy="253916"/>
          </a:xfrm>
          <a:prstGeom prst="rect">
            <a:avLst/>
          </a:prstGeom>
          <a:noFill/>
        </p:spPr>
        <p:txBody>
          <a:bodyPr wrap="none" rtlCol="0">
            <a:spAutoFit/>
          </a:bodyPr>
          <a:lstStyle>
            <a:defPPr>
              <a:defRPr lang="en-US"/>
            </a:defPPr>
            <a:lvl1pPr>
              <a:defRPr sz="1400"/>
            </a:lvl1pPr>
          </a:lstStyle>
          <a:p>
            <a:r>
              <a:rPr lang="en-US" sz="1050"/>
              <a:t>7 </a:t>
            </a:r>
            <a:r>
              <a:rPr lang="en-US" sz="1050" err="1"/>
              <a:t>ms</a:t>
            </a:r>
            <a:endParaRPr lang="en-US" sz="1050"/>
          </a:p>
        </p:txBody>
      </p:sp>
      <p:graphicFrame>
        <p:nvGraphicFramePr>
          <p:cNvPr id="6" name="Table 6">
            <a:extLst>
              <a:ext uri="{FF2B5EF4-FFF2-40B4-BE49-F238E27FC236}">
                <a16:creationId xmlns:a16="http://schemas.microsoft.com/office/drawing/2014/main" id="{88769452-55F1-3FFB-BD61-C115CE7B5C0F}"/>
              </a:ext>
            </a:extLst>
          </p:cNvPr>
          <p:cNvGraphicFramePr>
            <a:graphicFrameLocks noGrp="1"/>
          </p:cNvGraphicFramePr>
          <p:nvPr/>
        </p:nvGraphicFramePr>
        <p:xfrm>
          <a:off x="680596" y="1124696"/>
          <a:ext cx="8102574" cy="281940"/>
        </p:xfrm>
        <a:graphic>
          <a:graphicData uri="http://schemas.openxmlformats.org/drawingml/2006/table">
            <a:tbl>
              <a:tblPr firstRow="1" bandRow="1">
                <a:tableStyleId>{E8B1032C-EA38-4F05-BA0D-38AFFFC7BED3}</a:tableStyleId>
              </a:tblPr>
              <a:tblGrid>
                <a:gridCol w="963610">
                  <a:extLst>
                    <a:ext uri="{9D8B030D-6E8A-4147-A177-3AD203B41FA5}">
                      <a16:colId xmlns:a16="http://schemas.microsoft.com/office/drawing/2014/main" val="1242555838"/>
                    </a:ext>
                  </a:extLst>
                </a:gridCol>
                <a:gridCol w="1019852">
                  <a:extLst>
                    <a:ext uri="{9D8B030D-6E8A-4147-A177-3AD203B41FA5}">
                      <a16:colId xmlns:a16="http://schemas.microsoft.com/office/drawing/2014/main" val="3674037520"/>
                    </a:ext>
                  </a:extLst>
                </a:gridCol>
                <a:gridCol w="1019852">
                  <a:extLst>
                    <a:ext uri="{9D8B030D-6E8A-4147-A177-3AD203B41FA5}">
                      <a16:colId xmlns:a16="http://schemas.microsoft.com/office/drawing/2014/main" val="517019172"/>
                    </a:ext>
                  </a:extLst>
                </a:gridCol>
                <a:gridCol w="1019852">
                  <a:extLst>
                    <a:ext uri="{9D8B030D-6E8A-4147-A177-3AD203B41FA5}">
                      <a16:colId xmlns:a16="http://schemas.microsoft.com/office/drawing/2014/main" val="81995880"/>
                    </a:ext>
                  </a:extLst>
                </a:gridCol>
                <a:gridCol w="1019852">
                  <a:extLst>
                    <a:ext uri="{9D8B030D-6E8A-4147-A177-3AD203B41FA5}">
                      <a16:colId xmlns:a16="http://schemas.microsoft.com/office/drawing/2014/main" val="554535274"/>
                    </a:ext>
                  </a:extLst>
                </a:gridCol>
                <a:gridCol w="1019852">
                  <a:extLst>
                    <a:ext uri="{9D8B030D-6E8A-4147-A177-3AD203B41FA5}">
                      <a16:colId xmlns:a16="http://schemas.microsoft.com/office/drawing/2014/main" val="2000721425"/>
                    </a:ext>
                  </a:extLst>
                </a:gridCol>
                <a:gridCol w="1019852">
                  <a:extLst>
                    <a:ext uri="{9D8B030D-6E8A-4147-A177-3AD203B41FA5}">
                      <a16:colId xmlns:a16="http://schemas.microsoft.com/office/drawing/2014/main" val="3684288264"/>
                    </a:ext>
                  </a:extLst>
                </a:gridCol>
                <a:gridCol w="1019852">
                  <a:extLst>
                    <a:ext uri="{9D8B030D-6E8A-4147-A177-3AD203B41FA5}">
                      <a16:colId xmlns:a16="http://schemas.microsoft.com/office/drawing/2014/main" val="2986072542"/>
                    </a:ext>
                  </a:extLst>
                </a:gridCol>
              </a:tblGrid>
              <a:tr h="278130">
                <a:tc>
                  <a:txBody>
                    <a:bodyPr/>
                    <a:lstStyle/>
                    <a:p>
                      <a:endParaRPr lang="en-US" sz="1400" i="1"/>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15194248"/>
                  </a:ext>
                </a:extLst>
              </a:tr>
            </a:tbl>
          </a:graphicData>
        </a:graphic>
      </p:graphicFrame>
      <p:sp>
        <p:nvSpPr>
          <p:cNvPr id="7" name="TextBox 6">
            <a:extLst>
              <a:ext uri="{FF2B5EF4-FFF2-40B4-BE49-F238E27FC236}">
                <a16:creationId xmlns:a16="http://schemas.microsoft.com/office/drawing/2014/main" id="{7EE9D3AA-C554-10B6-AFF6-042F55A847D1}"/>
              </a:ext>
            </a:extLst>
          </p:cNvPr>
          <p:cNvSpPr txBox="1"/>
          <p:nvPr/>
        </p:nvSpPr>
        <p:spPr>
          <a:xfrm>
            <a:off x="407804" y="1033931"/>
            <a:ext cx="8736196" cy="300082"/>
          </a:xfrm>
          <a:prstGeom prst="rect">
            <a:avLst/>
          </a:prstGeom>
          <a:solidFill>
            <a:schemeClr val="bg1"/>
          </a:solidFill>
        </p:spPr>
        <p:txBody>
          <a:bodyPr wrap="square" rtlCol="0">
            <a:spAutoFit/>
          </a:bodyPr>
          <a:lstStyle/>
          <a:p>
            <a:r>
              <a:rPr lang="en-US" sz="1350"/>
              <a:t>-1 </a:t>
            </a:r>
            <a:r>
              <a:rPr lang="en-US" sz="1350" err="1"/>
              <a:t>ms</a:t>
            </a:r>
            <a:r>
              <a:rPr lang="en-US" sz="1350"/>
              <a:t>           0 </a:t>
            </a:r>
            <a:r>
              <a:rPr lang="en-US" sz="1350" err="1"/>
              <a:t>ms</a:t>
            </a:r>
            <a:r>
              <a:rPr lang="en-US" sz="1350"/>
              <a:t>              1 </a:t>
            </a:r>
            <a:r>
              <a:rPr lang="en-US" sz="1350" err="1"/>
              <a:t>ms</a:t>
            </a:r>
            <a:r>
              <a:rPr lang="en-US" sz="1350"/>
              <a:t>             2 </a:t>
            </a:r>
            <a:r>
              <a:rPr lang="en-US" sz="1350" err="1"/>
              <a:t>ms</a:t>
            </a:r>
            <a:r>
              <a:rPr lang="en-US" sz="1350"/>
              <a:t>              3 </a:t>
            </a:r>
            <a:r>
              <a:rPr lang="en-US" sz="1350" err="1"/>
              <a:t>ms</a:t>
            </a:r>
            <a:r>
              <a:rPr lang="en-US" sz="1350"/>
              <a:t>              4 </a:t>
            </a:r>
            <a:r>
              <a:rPr lang="en-US" sz="1350" err="1"/>
              <a:t>ms</a:t>
            </a:r>
            <a:r>
              <a:rPr lang="en-US" sz="1350"/>
              <a:t>             5 </a:t>
            </a:r>
            <a:r>
              <a:rPr lang="en-US" sz="1350" err="1"/>
              <a:t>ms</a:t>
            </a:r>
            <a:r>
              <a:rPr lang="en-US" sz="1350"/>
              <a:t>             6 </a:t>
            </a:r>
            <a:r>
              <a:rPr lang="en-US" sz="1350" err="1"/>
              <a:t>ms</a:t>
            </a:r>
            <a:r>
              <a:rPr lang="en-US" sz="1350"/>
              <a:t>               7 </a:t>
            </a:r>
            <a:r>
              <a:rPr lang="en-US" sz="1350" err="1"/>
              <a:t>ms</a:t>
            </a:r>
            <a:endParaRPr lang="en-US" sz="1350"/>
          </a:p>
        </p:txBody>
      </p:sp>
      <p:sp>
        <p:nvSpPr>
          <p:cNvPr id="101" name="TextBox 100">
            <a:extLst>
              <a:ext uri="{FF2B5EF4-FFF2-40B4-BE49-F238E27FC236}">
                <a16:creationId xmlns:a16="http://schemas.microsoft.com/office/drawing/2014/main" id="{A207935A-58EE-28C7-5A43-0F984CAFE2DD}"/>
              </a:ext>
            </a:extLst>
          </p:cNvPr>
          <p:cNvSpPr txBox="1"/>
          <p:nvPr/>
        </p:nvSpPr>
        <p:spPr>
          <a:xfrm>
            <a:off x="1997855" y="2232829"/>
            <a:ext cx="541254" cy="415498"/>
          </a:xfrm>
          <a:prstGeom prst="rect">
            <a:avLst/>
          </a:prstGeom>
          <a:noFill/>
        </p:spPr>
        <p:txBody>
          <a:bodyPr wrap="square" rtlCol="0">
            <a:spAutoFit/>
          </a:bodyPr>
          <a:lstStyle/>
          <a:p>
            <a:r>
              <a:rPr lang="en-US" sz="1050"/>
              <a:t>200 us</a:t>
            </a:r>
          </a:p>
        </p:txBody>
      </p:sp>
      <p:cxnSp>
        <p:nvCxnSpPr>
          <p:cNvPr id="102" name="Connector: Elbow 101">
            <a:extLst>
              <a:ext uri="{FF2B5EF4-FFF2-40B4-BE49-F238E27FC236}">
                <a16:creationId xmlns:a16="http://schemas.microsoft.com/office/drawing/2014/main" id="{C7846BD8-ACEA-30B8-889B-AE601758C7B9}"/>
              </a:ext>
            </a:extLst>
          </p:cNvPr>
          <p:cNvCxnSpPr>
            <a:cxnSpLocks/>
            <a:endCxn id="101" idx="1"/>
          </p:cNvCxnSpPr>
          <p:nvPr/>
        </p:nvCxnSpPr>
        <p:spPr>
          <a:xfrm rot="16200000" flipH="1">
            <a:off x="1451574" y="1894297"/>
            <a:ext cx="977538" cy="115023"/>
          </a:xfrm>
          <a:prstGeom prst="bentConnector2">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9201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1587-A1A7-61C4-EF0A-7DEA84904871}"/>
              </a:ext>
            </a:extLst>
          </p:cNvPr>
          <p:cNvSpPr>
            <a:spLocks noGrp="1"/>
          </p:cNvSpPr>
          <p:nvPr>
            <p:ph type="title"/>
          </p:nvPr>
        </p:nvSpPr>
        <p:spPr/>
        <p:txBody>
          <a:bodyPr/>
          <a:lstStyle/>
          <a:p>
            <a:r>
              <a:rPr lang="en-US"/>
              <a:t>Fast Boot &amp; Ethernet Stack</a:t>
            </a:r>
          </a:p>
        </p:txBody>
      </p:sp>
      <p:sp>
        <p:nvSpPr>
          <p:cNvPr id="3" name="Slide Number Placeholder 2">
            <a:extLst>
              <a:ext uri="{FF2B5EF4-FFF2-40B4-BE49-F238E27FC236}">
                <a16:creationId xmlns:a16="http://schemas.microsoft.com/office/drawing/2014/main" id="{29279A50-6196-E6C9-2816-2E462313527C}"/>
              </a:ext>
            </a:extLst>
          </p:cNvPr>
          <p:cNvSpPr>
            <a:spLocks noGrp="1"/>
          </p:cNvSpPr>
          <p:nvPr>
            <p:ph type="sldNum" sz="quarter" idx="4"/>
          </p:nvPr>
        </p:nvSpPr>
        <p:spPr/>
        <p:txBody>
          <a:bodyPr/>
          <a:lstStyle/>
          <a:p>
            <a:fld id="{532E5815-A8B8-3248-99F0-470F41FB048B}" type="slidenum">
              <a:rPr lang="en-US" smtClean="0"/>
              <a:pPr/>
              <a:t>32</a:t>
            </a:fld>
            <a:endParaRPr lang="en-US"/>
          </a:p>
        </p:txBody>
      </p:sp>
      <p:sp>
        <p:nvSpPr>
          <p:cNvPr id="4" name="Text Placeholder 3">
            <a:extLst>
              <a:ext uri="{FF2B5EF4-FFF2-40B4-BE49-F238E27FC236}">
                <a16:creationId xmlns:a16="http://schemas.microsoft.com/office/drawing/2014/main" id="{34F57B76-7F7A-83E9-6F77-8F4603C7A37C}"/>
              </a:ext>
            </a:extLst>
          </p:cNvPr>
          <p:cNvSpPr>
            <a:spLocks noGrp="1"/>
          </p:cNvSpPr>
          <p:nvPr>
            <p:ph type="body" sz="quarter" idx="16"/>
          </p:nvPr>
        </p:nvSpPr>
        <p:spPr>
          <a:xfrm>
            <a:off x="483578" y="1055077"/>
            <a:ext cx="8379069" cy="3475649"/>
          </a:xfrm>
        </p:spPr>
        <p:txBody>
          <a:bodyPr/>
          <a:lstStyle/>
          <a:p>
            <a:pPr>
              <a:buFont typeface="Arial" panose="020B0604020202020204" pitchFamily="34" charset="0"/>
              <a:buChar char="•"/>
            </a:pPr>
            <a:r>
              <a:rPr lang="en-US">
                <a:cs typeface="Arial"/>
              </a:rPr>
              <a:t>Reconfiguring network after reset using saved configuration requires writing a few dozen regs on </a:t>
            </a:r>
            <a:r>
              <a:rPr lang="en-US" err="1">
                <a:cs typeface="Arial"/>
              </a:rPr>
              <a:t>GRadSoC</a:t>
            </a:r>
            <a:r>
              <a:rPr lang="en-US">
                <a:cs typeface="Arial"/>
              </a:rPr>
              <a:t> processor &amp; PHY chip</a:t>
            </a:r>
          </a:p>
          <a:p>
            <a:pPr lvl="1">
              <a:buFont typeface="Arial" panose="020B0604020202020204" pitchFamily="34" charset="0"/>
              <a:buChar char="•"/>
            </a:pPr>
            <a:r>
              <a:rPr lang="en-US">
                <a:cs typeface="Arial"/>
              </a:rPr>
              <a:t> Exact number depends on PHY chip selected.</a:t>
            </a:r>
          </a:p>
          <a:p>
            <a:pPr lvl="1">
              <a:buFont typeface="Arial" panose="020B0604020202020204" pitchFamily="34" charset="0"/>
              <a:buChar char="•"/>
            </a:pPr>
            <a:r>
              <a:rPr lang="en-US">
                <a:cs typeface="Arial"/>
              </a:rPr>
              <a:t> PHY chip connected by 10MHz SMMI bus; </a:t>
            </a:r>
            <a:r>
              <a:rPr lang="en-US" err="1">
                <a:cs typeface="Arial"/>
              </a:rPr>
              <a:t>est</a:t>
            </a:r>
            <a:r>
              <a:rPr lang="en-US">
                <a:cs typeface="Arial"/>
              </a:rPr>
              <a:t> time for 50 16-bit regs: 80 us</a:t>
            </a:r>
          </a:p>
          <a:p>
            <a:pPr>
              <a:buFont typeface="Arial" panose="020B0604020202020204" pitchFamily="34" charset="0"/>
              <a:buChar char="•"/>
            </a:pPr>
            <a:r>
              <a:rPr lang="en-US">
                <a:cs typeface="Arial"/>
              </a:rPr>
              <a:t>Message stack can be tweaked for a zero-copy approach</a:t>
            </a:r>
          </a:p>
          <a:p>
            <a:pPr lvl="1">
              <a:buFont typeface="Arial" panose="020B0604020202020204" pitchFamily="34" charset="0"/>
              <a:buChar char="•"/>
            </a:pPr>
            <a:r>
              <a:rPr lang="en-US">
                <a:cs typeface="Arial"/>
              </a:rPr>
              <a:t> Eliminates need for final copy on Ethernet</a:t>
            </a:r>
          </a:p>
          <a:p>
            <a:pPr>
              <a:buFont typeface="Arial" panose="020B0604020202020204" pitchFamily="34" charset="0"/>
              <a:buChar char="•"/>
            </a:pPr>
            <a:r>
              <a:rPr lang="en-US" b="1">
                <a:cs typeface="Arial"/>
              </a:rPr>
              <a:t> Total boot time for an ethernet stack in recovery is expected in the low 100s of us &amp; can be done in parallel w/ Mission startup &amp; MDB generation</a:t>
            </a:r>
          </a:p>
        </p:txBody>
      </p:sp>
    </p:spTree>
    <p:extLst>
      <p:ext uri="{BB962C8B-B14F-4D97-AF65-F5344CB8AC3E}">
        <p14:creationId xmlns:p14="http://schemas.microsoft.com/office/powerpoint/2010/main" val="879615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851C-9E5C-6DE9-66C3-2639CE4A4F31}"/>
              </a:ext>
            </a:extLst>
          </p:cNvPr>
          <p:cNvSpPr>
            <a:spLocks noGrp="1"/>
          </p:cNvSpPr>
          <p:nvPr>
            <p:ph type="title"/>
          </p:nvPr>
        </p:nvSpPr>
        <p:spPr/>
        <p:txBody>
          <a:bodyPr/>
          <a:lstStyle/>
          <a:p>
            <a:r>
              <a:rPr lang="en-US"/>
              <a:t>Avionics Network</a:t>
            </a:r>
          </a:p>
        </p:txBody>
      </p:sp>
      <p:sp>
        <p:nvSpPr>
          <p:cNvPr id="4" name="Slide Number Placeholder 3">
            <a:extLst>
              <a:ext uri="{FF2B5EF4-FFF2-40B4-BE49-F238E27FC236}">
                <a16:creationId xmlns:a16="http://schemas.microsoft.com/office/drawing/2014/main" id="{39208FCD-8096-523A-FE87-50844F258E34}"/>
              </a:ext>
            </a:extLst>
          </p:cNvPr>
          <p:cNvSpPr>
            <a:spLocks noGrp="1"/>
          </p:cNvSpPr>
          <p:nvPr>
            <p:ph type="sldNum" sz="quarter" idx="4"/>
          </p:nvPr>
        </p:nvSpPr>
        <p:spPr/>
        <p:txBody>
          <a:bodyPr/>
          <a:lstStyle/>
          <a:p>
            <a:fld id="{532E5815-A8B8-3248-99F0-470F41FB048B}" type="slidenum">
              <a:rPr lang="en-US" smtClean="0"/>
              <a:pPr/>
              <a:t>33</a:t>
            </a:fld>
            <a:endParaRPr lang="en-US"/>
          </a:p>
        </p:txBody>
      </p:sp>
      <p:pic>
        <p:nvPicPr>
          <p:cNvPr id="12" name="Picture 11">
            <a:extLst>
              <a:ext uri="{FF2B5EF4-FFF2-40B4-BE49-F238E27FC236}">
                <a16:creationId xmlns:a16="http://schemas.microsoft.com/office/drawing/2014/main" id="{3978D9C1-58F1-6E94-F878-EE676DE6C5F5}"/>
              </a:ext>
            </a:extLst>
          </p:cNvPr>
          <p:cNvPicPr>
            <a:picLocks noChangeAspect="1"/>
          </p:cNvPicPr>
          <p:nvPr/>
        </p:nvPicPr>
        <p:blipFill>
          <a:blip r:embed="rId2"/>
          <a:stretch>
            <a:fillRect/>
          </a:stretch>
        </p:blipFill>
        <p:spPr>
          <a:xfrm>
            <a:off x="460495" y="986704"/>
            <a:ext cx="8223069" cy="3569896"/>
          </a:xfrm>
          <a:prstGeom prst="rect">
            <a:avLst/>
          </a:prstGeom>
        </p:spPr>
      </p:pic>
      <p:sp>
        <p:nvSpPr>
          <p:cNvPr id="3" name="Text Placeholder 2">
            <a:extLst>
              <a:ext uri="{FF2B5EF4-FFF2-40B4-BE49-F238E27FC236}">
                <a16:creationId xmlns:a16="http://schemas.microsoft.com/office/drawing/2014/main" id="{393E8F65-0928-6672-BEBE-3AFB4D5EFB2C}"/>
              </a:ext>
            </a:extLst>
          </p:cNvPr>
          <p:cNvSpPr>
            <a:spLocks noGrp="1"/>
          </p:cNvSpPr>
          <p:nvPr>
            <p:ph type="body" sz="quarter" idx="15"/>
          </p:nvPr>
        </p:nvSpPr>
        <p:spPr>
          <a:xfrm>
            <a:off x="6008917" y="1192010"/>
            <a:ext cx="3135084" cy="970141"/>
          </a:xfrm>
        </p:spPr>
        <p:txBody>
          <a:bodyPr/>
          <a:lstStyle/>
          <a:p>
            <a:pPr>
              <a:spcAft>
                <a:spcPts val="0"/>
              </a:spcAft>
            </a:pPr>
            <a:r>
              <a:rPr lang="en-US"/>
              <a:t>Spare Ports on Switch for future payloads</a:t>
            </a:r>
          </a:p>
          <a:p>
            <a:pPr lvl="1">
              <a:spcAft>
                <a:spcPts val="0"/>
              </a:spcAft>
            </a:pPr>
            <a:endParaRPr lang="en-US"/>
          </a:p>
        </p:txBody>
      </p:sp>
    </p:spTree>
    <p:extLst>
      <p:ext uri="{BB962C8B-B14F-4D97-AF65-F5344CB8AC3E}">
        <p14:creationId xmlns:p14="http://schemas.microsoft.com/office/powerpoint/2010/main" val="1254737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AC54C-DB1D-8A49-BFB5-03D5A45F394C}"/>
              </a:ext>
            </a:extLst>
          </p:cNvPr>
          <p:cNvSpPr>
            <a:spLocks noGrp="1"/>
          </p:cNvSpPr>
          <p:nvPr>
            <p:ph type="title"/>
          </p:nvPr>
        </p:nvSpPr>
        <p:spPr/>
        <p:txBody>
          <a:bodyPr/>
          <a:lstStyle/>
          <a:p>
            <a:r>
              <a:rPr lang="en-US"/>
              <a:t>Timing and Determinism of ENET</a:t>
            </a:r>
          </a:p>
        </p:txBody>
      </p:sp>
      <p:sp>
        <p:nvSpPr>
          <p:cNvPr id="3" name="Text Placeholder 2">
            <a:extLst>
              <a:ext uri="{FF2B5EF4-FFF2-40B4-BE49-F238E27FC236}">
                <a16:creationId xmlns:a16="http://schemas.microsoft.com/office/drawing/2014/main" id="{0693E480-97B5-2DA5-0C8D-3AB3AB29D5C7}"/>
              </a:ext>
            </a:extLst>
          </p:cNvPr>
          <p:cNvSpPr>
            <a:spLocks noGrp="1"/>
          </p:cNvSpPr>
          <p:nvPr>
            <p:ph type="body" sz="quarter" idx="15"/>
          </p:nvPr>
        </p:nvSpPr>
        <p:spPr>
          <a:xfrm>
            <a:off x="267790" y="936904"/>
            <a:ext cx="8876210" cy="3593822"/>
          </a:xfrm>
        </p:spPr>
        <p:txBody>
          <a:bodyPr/>
          <a:lstStyle/>
          <a:p>
            <a:pPr>
              <a:spcAft>
                <a:spcPts val="0"/>
              </a:spcAft>
            </a:pPr>
            <a:r>
              <a:rPr lang="en-US"/>
              <a:t>Mission Network Is Not Needed</a:t>
            </a:r>
          </a:p>
          <a:p>
            <a:pPr lvl="1">
              <a:spcAft>
                <a:spcPts val="0"/>
              </a:spcAft>
            </a:pPr>
            <a:r>
              <a:rPr lang="en-US"/>
              <a:t>Ethernet approach supports both file transfers to RBs and real-time comms</a:t>
            </a:r>
          </a:p>
          <a:p>
            <a:pPr lvl="1">
              <a:spcAft>
                <a:spcPts val="0"/>
              </a:spcAft>
            </a:pPr>
            <a:r>
              <a:rPr lang="en-US"/>
              <a:t>Single packet exceeds the current interface for latency</a:t>
            </a:r>
          </a:p>
          <a:p>
            <a:pPr>
              <a:spcAft>
                <a:spcPts val="0"/>
              </a:spcAft>
            </a:pPr>
            <a:r>
              <a:rPr lang="en-US"/>
              <a:t>From an Application to Applications viewpoint there are 4 areas of arbitration and management:</a:t>
            </a:r>
          </a:p>
          <a:p>
            <a:pPr lvl="1">
              <a:spcAft>
                <a:spcPts val="0"/>
              </a:spcAft>
            </a:pPr>
            <a:r>
              <a:rPr lang="en-US"/>
              <a:t>Scheduling priority of tasks</a:t>
            </a:r>
          </a:p>
          <a:p>
            <a:pPr lvl="2">
              <a:spcAft>
                <a:spcPts val="0"/>
              </a:spcAft>
            </a:pPr>
            <a:r>
              <a:rPr lang="en-US"/>
              <a:t>Optimize the task priorities</a:t>
            </a:r>
          </a:p>
          <a:p>
            <a:pPr lvl="2">
              <a:spcAft>
                <a:spcPts val="0"/>
              </a:spcAft>
            </a:pPr>
            <a:r>
              <a:rPr lang="en-US"/>
              <a:t>Possible - assigning single core to IOSS functionality</a:t>
            </a:r>
          </a:p>
          <a:p>
            <a:pPr lvl="1">
              <a:spcAft>
                <a:spcPts val="0"/>
              </a:spcAft>
            </a:pPr>
            <a:r>
              <a:rPr lang="en-US"/>
              <a:t>Single microsecond latencies through a layer 2 switch</a:t>
            </a:r>
          </a:p>
          <a:p>
            <a:pPr lvl="2">
              <a:spcAft>
                <a:spcPts val="0"/>
              </a:spcAft>
            </a:pPr>
            <a:r>
              <a:rPr lang="en-US"/>
              <a:t>Does not use IP switching, only MAC level switching</a:t>
            </a:r>
          </a:p>
          <a:p>
            <a:pPr lvl="1">
              <a:spcAft>
                <a:spcPts val="0"/>
              </a:spcAft>
            </a:pPr>
            <a:r>
              <a:rPr lang="en-US"/>
              <a:t>Streamlining the stack code </a:t>
            </a:r>
          </a:p>
          <a:p>
            <a:pPr lvl="2">
              <a:spcAft>
                <a:spcPts val="0"/>
              </a:spcAft>
            </a:pPr>
            <a:r>
              <a:rPr lang="en-US"/>
              <a:t>Optimize the stack code configuration</a:t>
            </a:r>
          </a:p>
          <a:p>
            <a:pPr lvl="2">
              <a:spcAft>
                <a:spcPts val="0"/>
              </a:spcAft>
            </a:pPr>
            <a:r>
              <a:rPr lang="en-US"/>
              <a:t>Managing a Queue of messages</a:t>
            </a:r>
          </a:p>
          <a:p>
            <a:pPr lvl="2">
              <a:spcAft>
                <a:spcPts val="0"/>
              </a:spcAft>
            </a:pPr>
            <a:r>
              <a:rPr lang="en-US"/>
              <a:t>Encapsulating data into a single message – </a:t>
            </a:r>
            <a:r>
              <a:rPr lang="en-US" b="1">
                <a:solidFill>
                  <a:srgbClr val="FF0000"/>
                </a:solidFill>
              </a:rPr>
              <a:t>no queuing in switch</a:t>
            </a:r>
          </a:p>
          <a:p>
            <a:pPr lvl="1">
              <a:spcAft>
                <a:spcPts val="0"/>
              </a:spcAft>
            </a:pPr>
            <a:r>
              <a:rPr lang="en-US"/>
              <a:t>Common API(s) that are shared amongst contractors</a:t>
            </a:r>
          </a:p>
          <a:p>
            <a:pPr>
              <a:spcAft>
                <a:spcPts val="0"/>
              </a:spcAft>
            </a:pPr>
            <a:r>
              <a:rPr lang="en-US"/>
              <a:t>Characterization of Application to Application (AP2AP)</a:t>
            </a:r>
          </a:p>
          <a:p>
            <a:pPr lvl="1">
              <a:spcAft>
                <a:spcPts val="0"/>
              </a:spcAft>
            </a:pPr>
            <a:r>
              <a:rPr lang="en-US"/>
              <a:t>Scalability and Flexibility</a:t>
            </a:r>
          </a:p>
          <a:p>
            <a:pPr lvl="2">
              <a:spcAft>
                <a:spcPts val="0"/>
              </a:spcAft>
            </a:pPr>
            <a:r>
              <a:rPr lang="en-US"/>
              <a:t>All Current </a:t>
            </a:r>
            <a:r>
              <a:rPr lang="en-US" err="1"/>
              <a:t>Conops</a:t>
            </a:r>
            <a:r>
              <a:rPr lang="en-US"/>
              <a:t> will be fully characterized and allows for future margins and future </a:t>
            </a:r>
            <a:r>
              <a:rPr lang="en-US" err="1"/>
              <a:t>conops</a:t>
            </a:r>
            <a:endParaRPr lang="en-US"/>
          </a:p>
          <a:p>
            <a:pPr lvl="2">
              <a:spcAft>
                <a:spcPts val="0"/>
              </a:spcAft>
            </a:pPr>
            <a:r>
              <a:rPr lang="en-US"/>
              <a:t>To introduce new </a:t>
            </a:r>
            <a:r>
              <a:rPr lang="en-US" err="1"/>
              <a:t>Conops</a:t>
            </a:r>
            <a:r>
              <a:rPr lang="en-US"/>
              <a:t> the only modification required is to the API</a:t>
            </a:r>
          </a:p>
          <a:p>
            <a:pPr lvl="1">
              <a:spcAft>
                <a:spcPts val="0"/>
              </a:spcAft>
            </a:pPr>
            <a:r>
              <a:rPr lang="en-US"/>
              <a:t>Physical layer, stack, network switch latencies will be fully characterized</a:t>
            </a:r>
          </a:p>
          <a:p>
            <a:pPr lvl="1">
              <a:spcAft>
                <a:spcPts val="0"/>
              </a:spcAft>
            </a:pPr>
            <a:endParaRPr lang="en-US"/>
          </a:p>
        </p:txBody>
      </p:sp>
      <p:sp>
        <p:nvSpPr>
          <p:cNvPr id="4" name="Slide Number Placeholder 3">
            <a:extLst>
              <a:ext uri="{FF2B5EF4-FFF2-40B4-BE49-F238E27FC236}">
                <a16:creationId xmlns:a16="http://schemas.microsoft.com/office/drawing/2014/main" id="{80B3FFE9-152D-11CE-3524-13E49A2F05ED}"/>
              </a:ext>
            </a:extLst>
          </p:cNvPr>
          <p:cNvSpPr>
            <a:spLocks noGrp="1"/>
          </p:cNvSpPr>
          <p:nvPr>
            <p:ph type="sldNum" sz="quarter" idx="4"/>
          </p:nvPr>
        </p:nvSpPr>
        <p:spPr/>
        <p:txBody>
          <a:bodyPr/>
          <a:lstStyle/>
          <a:p>
            <a:fld id="{532E5815-A8B8-3248-99F0-470F41FB048B}" type="slidenum">
              <a:rPr lang="en-US" smtClean="0"/>
              <a:pPr/>
              <a:t>34</a:t>
            </a:fld>
            <a:endParaRPr lang="en-US"/>
          </a:p>
        </p:txBody>
      </p:sp>
    </p:spTree>
    <p:extLst>
      <p:ext uri="{BB962C8B-B14F-4D97-AF65-F5344CB8AC3E}">
        <p14:creationId xmlns:p14="http://schemas.microsoft.com/office/powerpoint/2010/main" val="4247880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4E72-39FF-49CF-25CC-08AE53179D02}"/>
              </a:ext>
            </a:extLst>
          </p:cNvPr>
          <p:cNvSpPr>
            <a:spLocks noGrp="1"/>
          </p:cNvSpPr>
          <p:nvPr>
            <p:ph type="title"/>
          </p:nvPr>
        </p:nvSpPr>
        <p:spPr>
          <a:xfrm>
            <a:off x="0" y="319485"/>
            <a:ext cx="8223068" cy="664689"/>
          </a:xfrm>
        </p:spPr>
        <p:txBody>
          <a:bodyPr/>
          <a:lstStyle/>
          <a:p>
            <a:r>
              <a:rPr lang="en-US"/>
              <a:t>ENET Timing Diagram – Fire Control</a:t>
            </a:r>
          </a:p>
        </p:txBody>
      </p:sp>
      <p:sp>
        <p:nvSpPr>
          <p:cNvPr id="4" name="Slide Number Placeholder 3">
            <a:extLst>
              <a:ext uri="{FF2B5EF4-FFF2-40B4-BE49-F238E27FC236}">
                <a16:creationId xmlns:a16="http://schemas.microsoft.com/office/drawing/2014/main" id="{F6323520-17F7-A77C-109E-7DF8424947FE}"/>
              </a:ext>
            </a:extLst>
          </p:cNvPr>
          <p:cNvSpPr>
            <a:spLocks noGrp="1"/>
          </p:cNvSpPr>
          <p:nvPr>
            <p:ph type="sldNum" sz="quarter" idx="4"/>
          </p:nvPr>
        </p:nvSpPr>
        <p:spPr/>
        <p:txBody>
          <a:bodyPr/>
          <a:lstStyle/>
          <a:p>
            <a:fld id="{532E5815-A8B8-3248-99F0-470F41FB048B}" type="slidenum">
              <a:rPr lang="en-US" smtClean="0"/>
              <a:pPr/>
              <a:t>35</a:t>
            </a:fld>
            <a:endParaRPr lang="en-US"/>
          </a:p>
        </p:txBody>
      </p:sp>
      <p:pic>
        <p:nvPicPr>
          <p:cNvPr id="8" name="Picture 7">
            <a:extLst>
              <a:ext uri="{FF2B5EF4-FFF2-40B4-BE49-F238E27FC236}">
                <a16:creationId xmlns:a16="http://schemas.microsoft.com/office/drawing/2014/main" id="{409B7B43-54C6-23AD-D626-ECD49C511B63}"/>
              </a:ext>
            </a:extLst>
          </p:cNvPr>
          <p:cNvPicPr>
            <a:picLocks noChangeAspect="1"/>
          </p:cNvPicPr>
          <p:nvPr/>
        </p:nvPicPr>
        <p:blipFill>
          <a:blip r:embed="rId2"/>
          <a:stretch>
            <a:fillRect/>
          </a:stretch>
        </p:blipFill>
        <p:spPr>
          <a:xfrm>
            <a:off x="0" y="1204799"/>
            <a:ext cx="9144000" cy="2733901"/>
          </a:xfrm>
          <a:prstGeom prst="rect">
            <a:avLst/>
          </a:prstGeom>
        </p:spPr>
      </p:pic>
    </p:spTree>
    <p:extLst>
      <p:ext uri="{BB962C8B-B14F-4D97-AF65-F5344CB8AC3E}">
        <p14:creationId xmlns:p14="http://schemas.microsoft.com/office/powerpoint/2010/main" val="293942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BAA3E-2901-2955-CE8D-483FC5CE9750}"/>
              </a:ext>
            </a:extLst>
          </p:cNvPr>
          <p:cNvSpPr>
            <a:spLocks noGrp="1"/>
          </p:cNvSpPr>
          <p:nvPr>
            <p:ph type="title"/>
          </p:nvPr>
        </p:nvSpPr>
        <p:spPr/>
        <p:txBody>
          <a:bodyPr>
            <a:normAutofit/>
          </a:bodyPr>
          <a:lstStyle/>
          <a:p>
            <a:r>
              <a:rPr lang="en-US"/>
              <a:t>ENET Timing Diagram – 100Hz Avionics</a:t>
            </a:r>
          </a:p>
        </p:txBody>
      </p:sp>
      <p:sp>
        <p:nvSpPr>
          <p:cNvPr id="4" name="Slide Number Placeholder 3">
            <a:extLst>
              <a:ext uri="{FF2B5EF4-FFF2-40B4-BE49-F238E27FC236}">
                <a16:creationId xmlns:a16="http://schemas.microsoft.com/office/drawing/2014/main" id="{419617E8-3F4C-CFF4-6163-C084538F855C}"/>
              </a:ext>
            </a:extLst>
          </p:cNvPr>
          <p:cNvSpPr>
            <a:spLocks noGrp="1"/>
          </p:cNvSpPr>
          <p:nvPr>
            <p:ph type="sldNum" sz="quarter" idx="4"/>
          </p:nvPr>
        </p:nvSpPr>
        <p:spPr/>
        <p:txBody>
          <a:bodyPr/>
          <a:lstStyle/>
          <a:p>
            <a:fld id="{532E5815-A8B8-3248-99F0-470F41FB048B}" type="slidenum">
              <a:rPr lang="en-US" smtClean="0"/>
              <a:pPr/>
              <a:t>36</a:t>
            </a:fld>
            <a:endParaRPr lang="en-US"/>
          </a:p>
        </p:txBody>
      </p:sp>
      <p:pic>
        <p:nvPicPr>
          <p:cNvPr id="10" name="Picture 9">
            <a:extLst>
              <a:ext uri="{FF2B5EF4-FFF2-40B4-BE49-F238E27FC236}">
                <a16:creationId xmlns:a16="http://schemas.microsoft.com/office/drawing/2014/main" id="{A50EB577-7E12-A813-1585-3C951B41AF96}"/>
              </a:ext>
            </a:extLst>
          </p:cNvPr>
          <p:cNvPicPr>
            <a:picLocks noChangeAspect="1"/>
          </p:cNvPicPr>
          <p:nvPr/>
        </p:nvPicPr>
        <p:blipFill>
          <a:blip r:embed="rId2"/>
          <a:stretch>
            <a:fillRect/>
          </a:stretch>
        </p:blipFill>
        <p:spPr>
          <a:xfrm>
            <a:off x="0" y="1017050"/>
            <a:ext cx="9144000" cy="3109399"/>
          </a:xfrm>
          <a:prstGeom prst="rect">
            <a:avLst/>
          </a:prstGeom>
        </p:spPr>
      </p:pic>
    </p:spTree>
    <p:extLst>
      <p:ext uri="{BB962C8B-B14F-4D97-AF65-F5344CB8AC3E}">
        <p14:creationId xmlns:p14="http://schemas.microsoft.com/office/powerpoint/2010/main" val="1196701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552B-A641-D330-A5EC-2AB302F2DF9E}"/>
              </a:ext>
            </a:extLst>
          </p:cNvPr>
          <p:cNvSpPr>
            <a:spLocks noGrp="1"/>
          </p:cNvSpPr>
          <p:nvPr>
            <p:ph type="title"/>
          </p:nvPr>
        </p:nvSpPr>
        <p:spPr/>
        <p:txBody>
          <a:bodyPr>
            <a:normAutofit fontScale="90000"/>
          </a:bodyPr>
          <a:lstStyle/>
          <a:p>
            <a:r>
              <a:rPr lang="en-US"/>
              <a:t>ENET Timing Diagram – Internal Guidance Echoed to Avionics ENET</a:t>
            </a:r>
          </a:p>
        </p:txBody>
      </p:sp>
      <p:sp>
        <p:nvSpPr>
          <p:cNvPr id="4" name="Slide Number Placeholder 3">
            <a:extLst>
              <a:ext uri="{FF2B5EF4-FFF2-40B4-BE49-F238E27FC236}">
                <a16:creationId xmlns:a16="http://schemas.microsoft.com/office/drawing/2014/main" id="{3CD230D8-89CD-D4C1-94C0-B045FE04758B}"/>
              </a:ext>
            </a:extLst>
          </p:cNvPr>
          <p:cNvSpPr>
            <a:spLocks noGrp="1"/>
          </p:cNvSpPr>
          <p:nvPr>
            <p:ph type="sldNum" sz="quarter" idx="4"/>
          </p:nvPr>
        </p:nvSpPr>
        <p:spPr/>
        <p:txBody>
          <a:bodyPr/>
          <a:lstStyle/>
          <a:p>
            <a:fld id="{532E5815-A8B8-3248-99F0-470F41FB048B}" type="slidenum">
              <a:rPr lang="en-US" smtClean="0"/>
              <a:pPr/>
              <a:t>37</a:t>
            </a:fld>
            <a:endParaRPr lang="en-US"/>
          </a:p>
        </p:txBody>
      </p:sp>
      <p:pic>
        <p:nvPicPr>
          <p:cNvPr id="6" name="Picture 5">
            <a:extLst>
              <a:ext uri="{FF2B5EF4-FFF2-40B4-BE49-F238E27FC236}">
                <a16:creationId xmlns:a16="http://schemas.microsoft.com/office/drawing/2014/main" id="{29E2D4AE-CB00-3594-9A7E-E593B3AC9019}"/>
              </a:ext>
            </a:extLst>
          </p:cNvPr>
          <p:cNvPicPr>
            <a:picLocks noChangeAspect="1"/>
          </p:cNvPicPr>
          <p:nvPr/>
        </p:nvPicPr>
        <p:blipFill>
          <a:blip r:embed="rId2"/>
          <a:stretch>
            <a:fillRect/>
          </a:stretch>
        </p:blipFill>
        <p:spPr>
          <a:xfrm>
            <a:off x="0" y="1850330"/>
            <a:ext cx="9144000" cy="1442840"/>
          </a:xfrm>
          <a:prstGeom prst="rect">
            <a:avLst/>
          </a:prstGeom>
        </p:spPr>
      </p:pic>
      <p:sp>
        <p:nvSpPr>
          <p:cNvPr id="7" name="Text Placeholder 2">
            <a:extLst>
              <a:ext uri="{FF2B5EF4-FFF2-40B4-BE49-F238E27FC236}">
                <a16:creationId xmlns:a16="http://schemas.microsoft.com/office/drawing/2014/main" id="{791CDF9C-28EF-F61F-525A-374640C47F5A}"/>
              </a:ext>
            </a:extLst>
          </p:cNvPr>
          <p:cNvSpPr>
            <a:spLocks noGrp="1"/>
          </p:cNvSpPr>
          <p:nvPr>
            <p:ph type="body" sz="quarter" idx="15"/>
          </p:nvPr>
        </p:nvSpPr>
        <p:spPr>
          <a:xfrm>
            <a:off x="267790" y="3293170"/>
            <a:ext cx="8876210" cy="1237556"/>
          </a:xfrm>
        </p:spPr>
        <p:txBody>
          <a:bodyPr/>
          <a:lstStyle/>
          <a:p>
            <a:pPr>
              <a:spcAft>
                <a:spcPts val="0"/>
              </a:spcAft>
            </a:pPr>
            <a:r>
              <a:rPr lang="en-US"/>
              <a:t>Built-in Comm Emulator</a:t>
            </a:r>
          </a:p>
          <a:p>
            <a:pPr>
              <a:spcAft>
                <a:spcPts val="0"/>
              </a:spcAft>
            </a:pPr>
            <a:r>
              <a:rPr lang="en-US"/>
              <a:t>All data contains frame numbers and 64bit time tags</a:t>
            </a:r>
          </a:p>
          <a:p>
            <a:pPr lvl="1">
              <a:spcAft>
                <a:spcPts val="0"/>
              </a:spcAft>
            </a:pPr>
            <a:endParaRPr lang="en-US"/>
          </a:p>
        </p:txBody>
      </p:sp>
    </p:spTree>
    <p:extLst>
      <p:ext uri="{BB962C8B-B14F-4D97-AF65-F5344CB8AC3E}">
        <p14:creationId xmlns:p14="http://schemas.microsoft.com/office/powerpoint/2010/main" val="2815970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2128D-8A57-D1EB-7CC4-394616A94EAA}"/>
              </a:ext>
            </a:extLst>
          </p:cNvPr>
          <p:cNvSpPr>
            <a:spLocks noGrp="1"/>
          </p:cNvSpPr>
          <p:nvPr>
            <p:ph type="title"/>
          </p:nvPr>
        </p:nvSpPr>
        <p:spPr/>
        <p:txBody>
          <a:bodyPr/>
          <a:lstStyle/>
          <a:p>
            <a:r>
              <a:rPr lang="en-US"/>
              <a:t>Middleware Tactical Data Flow Diagram</a:t>
            </a:r>
          </a:p>
        </p:txBody>
      </p:sp>
      <p:sp>
        <p:nvSpPr>
          <p:cNvPr id="3" name="Slide Number Placeholder 2">
            <a:extLst>
              <a:ext uri="{FF2B5EF4-FFF2-40B4-BE49-F238E27FC236}">
                <a16:creationId xmlns:a16="http://schemas.microsoft.com/office/drawing/2014/main" id="{9117900D-12B8-6AAE-E59C-9562760E6577}"/>
              </a:ext>
            </a:extLst>
          </p:cNvPr>
          <p:cNvSpPr>
            <a:spLocks noGrp="1"/>
          </p:cNvSpPr>
          <p:nvPr>
            <p:ph type="sldNum" sz="quarter" idx="4"/>
          </p:nvPr>
        </p:nvSpPr>
        <p:spPr/>
        <p:txBody>
          <a:bodyPr/>
          <a:lstStyle/>
          <a:p>
            <a:pPr defTabSz="457189"/>
            <a:fld id="{532E5815-A8B8-3248-99F0-470F41FB048B}" type="slidenum">
              <a:rPr lang="en-US">
                <a:solidFill>
                  <a:srgbClr val="000000"/>
                </a:solidFill>
                <a:latin typeface="Arial"/>
              </a:rPr>
              <a:pPr defTabSz="457189"/>
              <a:t>38</a:t>
            </a:fld>
            <a:endParaRPr lang="en-US">
              <a:solidFill>
                <a:srgbClr val="000000"/>
              </a:solidFill>
              <a:latin typeface="Arial"/>
            </a:endParaRPr>
          </a:p>
        </p:txBody>
      </p:sp>
      <p:grpSp>
        <p:nvGrpSpPr>
          <p:cNvPr id="11" name="Group 10">
            <a:extLst>
              <a:ext uri="{FF2B5EF4-FFF2-40B4-BE49-F238E27FC236}">
                <a16:creationId xmlns:a16="http://schemas.microsoft.com/office/drawing/2014/main" id="{12866875-C1AB-C485-6AAA-96A100F16124}"/>
              </a:ext>
            </a:extLst>
          </p:cNvPr>
          <p:cNvGrpSpPr/>
          <p:nvPr/>
        </p:nvGrpSpPr>
        <p:grpSpPr>
          <a:xfrm>
            <a:off x="98697" y="1023731"/>
            <a:ext cx="8763672" cy="3580021"/>
            <a:chOff x="131596" y="1364974"/>
            <a:chExt cx="11684896" cy="4773361"/>
          </a:xfrm>
        </p:grpSpPr>
        <p:sp>
          <p:nvSpPr>
            <p:cNvPr id="103" name="Rectangle 102">
              <a:extLst>
                <a:ext uri="{FF2B5EF4-FFF2-40B4-BE49-F238E27FC236}">
                  <a16:creationId xmlns:a16="http://schemas.microsoft.com/office/drawing/2014/main" id="{972F2632-7DBA-5635-599B-901D45746101}"/>
                </a:ext>
              </a:extLst>
            </p:cNvPr>
            <p:cNvSpPr/>
            <p:nvPr/>
          </p:nvSpPr>
          <p:spPr>
            <a:xfrm>
              <a:off x="821267" y="1364974"/>
              <a:ext cx="4499664" cy="4773361"/>
            </a:xfrm>
            <a:prstGeom prst="rect">
              <a:avLst/>
            </a:prstGeom>
            <a:solidFill>
              <a:schemeClr val="bg1">
                <a:lumMod val="95000"/>
              </a:schemeClr>
            </a:solidFill>
            <a:ln w="381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457189"/>
              <a:r>
                <a:rPr lang="en-US">
                  <a:solidFill>
                    <a:schemeClr val="tx1"/>
                  </a:solidFill>
                  <a:latin typeface="Arial"/>
                </a:rPr>
                <a:t>Missile Internals</a:t>
              </a:r>
            </a:p>
          </p:txBody>
        </p:sp>
        <p:sp>
          <p:nvSpPr>
            <p:cNvPr id="5" name="Rectangle 4">
              <a:extLst>
                <a:ext uri="{FF2B5EF4-FFF2-40B4-BE49-F238E27FC236}">
                  <a16:creationId xmlns:a16="http://schemas.microsoft.com/office/drawing/2014/main" id="{CCC8334A-2637-3C2E-C253-56FBA02DDEEE}"/>
                </a:ext>
              </a:extLst>
            </p:cNvPr>
            <p:cNvSpPr/>
            <p:nvPr/>
          </p:nvSpPr>
          <p:spPr>
            <a:xfrm>
              <a:off x="1236929" y="1892765"/>
              <a:ext cx="1607480" cy="1250263"/>
            </a:xfrm>
            <a:prstGeom prst="rect">
              <a:avLst/>
            </a:prstGeom>
            <a:solidFill>
              <a:schemeClr val="accent2">
                <a:lumMod val="40000"/>
                <a:lumOff val="6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a:solidFill>
                    <a:srgbClr val="000000"/>
                  </a:solidFill>
                  <a:latin typeface="Arial"/>
                </a:rPr>
                <a:t>Guidance</a:t>
              </a:r>
            </a:p>
            <a:p>
              <a:pPr algn="ctr" defTabSz="457189"/>
              <a:r>
                <a:rPr lang="en-US">
                  <a:solidFill>
                    <a:srgbClr val="000000"/>
                  </a:solidFill>
                  <a:latin typeface="Arial"/>
                </a:rPr>
                <a:t>System</a:t>
              </a:r>
            </a:p>
          </p:txBody>
        </p:sp>
        <p:sp>
          <p:nvSpPr>
            <p:cNvPr id="6" name="Rectangle 5">
              <a:extLst>
                <a:ext uri="{FF2B5EF4-FFF2-40B4-BE49-F238E27FC236}">
                  <a16:creationId xmlns:a16="http://schemas.microsoft.com/office/drawing/2014/main" id="{D33A8671-90D9-88E0-6FD1-764771F3EB8A}"/>
                </a:ext>
              </a:extLst>
            </p:cNvPr>
            <p:cNvSpPr/>
            <p:nvPr/>
          </p:nvSpPr>
          <p:spPr>
            <a:xfrm>
              <a:off x="1236929" y="4655859"/>
              <a:ext cx="1607480" cy="1250263"/>
            </a:xfrm>
            <a:prstGeom prst="rect">
              <a:avLst/>
            </a:prstGeom>
            <a:solidFill>
              <a:schemeClr val="accent2">
                <a:lumMod val="40000"/>
                <a:lumOff val="6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a:solidFill>
                    <a:srgbClr val="000000"/>
                  </a:solidFill>
                  <a:latin typeface="Arial"/>
                </a:rPr>
                <a:t>Flight Control</a:t>
              </a:r>
            </a:p>
          </p:txBody>
        </p:sp>
        <p:sp>
          <p:nvSpPr>
            <p:cNvPr id="7" name="Rectangle 6">
              <a:extLst>
                <a:ext uri="{FF2B5EF4-FFF2-40B4-BE49-F238E27FC236}">
                  <a16:creationId xmlns:a16="http://schemas.microsoft.com/office/drawing/2014/main" id="{E8EA0081-C5E0-0128-04C2-0D0A5D029E47}"/>
                </a:ext>
              </a:extLst>
            </p:cNvPr>
            <p:cNvSpPr/>
            <p:nvPr/>
          </p:nvSpPr>
          <p:spPr>
            <a:xfrm>
              <a:off x="3287049" y="4655858"/>
              <a:ext cx="1607480" cy="1250263"/>
            </a:xfrm>
            <a:prstGeom prst="rect">
              <a:avLst/>
            </a:prstGeom>
            <a:solidFill>
              <a:schemeClr val="accent2">
                <a:lumMod val="40000"/>
                <a:lumOff val="6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a:solidFill>
                    <a:srgbClr val="000000"/>
                  </a:solidFill>
                  <a:latin typeface="Arial"/>
                </a:rPr>
                <a:t>TLM</a:t>
              </a:r>
            </a:p>
            <a:p>
              <a:pPr algn="ctr" defTabSz="457189"/>
              <a:r>
                <a:rPr lang="en-US">
                  <a:solidFill>
                    <a:srgbClr val="000000"/>
                  </a:solidFill>
                  <a:latin typeface="Arial"/>
                </a:rPr>
                <a:t>Interface</a:t>
              </a:r>
            </a:p>
          </p:txBody>
        </p:sp>
        <p:sp>
          <p:nvSpPr>
            <p:cNvPr id="8" name="Rectangle 7">
              <a:extLst>
                <a:ext uri="{FF2B5EF4-FFF2-40B4-BE49-F238E27FC236}">
                  <a16:creationId xmlns:a16="http://schemas.microsoft.com/office/drawing/2014/main" id="{B54A6968-6043-96E7-D726-429323590A60}"/>
                </a:ext>
              </a:extLst>
            </p:cNvPr>
            <p:cNvSpPr/>
            <p:nvPr/>
          </p:nvSpPr>
          <p:spPr>
            <a:xfrm>
              <a:off x="3287049" y="1892765"/>
              <a:ext cx="1607480" cy="1250263"/>
            </a:xfrm>
            <a:prstGeom prst="rect">
              <a:avLst/>
            </a:prstGeom>
            <a:solidFill>
              <a:schemeClr val="accent2">
                <a:lumMod val="40000"/>
                <a:lumOff val="6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a:solidFill>
                    <a:srgbClr val="000000"/>
                  </a:solidFill>
                  <a:latin typeface="Arial"/>
                </a:rPr>
                <a:t>Reentry</a:t>
              </a:r>
            </a:p>
            <a:p>
              <a:pPr algn="ctr" defTabSz="457189"/>
              <a:r>
                <a:rPr lang="en-US">
                  <a:solidFill>
                    <a:srgbClr val="000000"/>
                  </a:solidFill>
                  <a:latin typeface="Arial"/>
                </a:rPr>
                <a:t>Bodies</a:t>
              </a:r>
            </a:p>
          </p:txBody>
        </p:sp>
        <p:sp>
          <p:nvSpPr>
            <p:cNvPr id="9" name="Rectangle 8">
              <a:extLst>
                <a:ext uri="{FF2B5EF4-FFF2-40B4-BE49-F238E27FC236}">
                  <a16:creationId xmlns:a16="http://schemas.microsoft.com/office/drawing/2014/main" id="{CB5EB4E8-02A7-1CA7-853F-9677BC1BD472}"/>
                </a:ext>
              </a:extLst>
            </p:cNvPr>
            <p:cNvSpPr/>
            <p:nvPr/>
          </p:nvSpPr>
          <p:spPr>
            <a:xfrm>
              <a:off x="6748103" y="1892763"/>
              <a:ext cx="1607480" cy="1250263"/>
            </a:xfrm>
            <a:prstGeom prst="rect">
              <a:avLst/>
            </a:prstGeom>
            <a:solidFill>
              <a:schemeClr val="accent2">
                <a:lumMod val="40000"/>
                <a:lumOff val="6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a:solidFill>
                    <a:srgbClr val="000000"/>
                  </a:solidFill>
                  <a:latin typeface="Arial"/>
                </a:rPr>
                <a:t>Fire</a:t>
              </a:r>
            </a:p>
            <a:p>
              <a:pPr algn="ctr" defTabSz="457189"/>
              <a:r>
                <a:rPr lang="en-US">
                  <a:solidFill>
                    <a:srgbClr val="000000"/>
                  </a:solidFill>
                  <a:latin typeface="Arial"/>
                </a:rPr>
                <a:t>Control</a:t>
              </a:r>
            </a:p>
          </p:txBody>
        </p:sp>
        <p:sp>
          <p:nvSpPr>
            <p:cNvPr id="10" name="Rectangle 9">
              <a:extLst>
                <a:ext uri="{FF2B5EF4-FFF2-40B4-BE49-F238E27FC236}">
                  <a16:creationId xmlns:a16="http://schemas.microsoft.com/office/drawing/2014/main" id="{41A5C893-2E04-8B36-C7C6-7F51E3210CB9}"/>
                </a:ext>
              </a:extLst>
            </p:cNvPr>
            <p:cNvSpPr/>
            <p:nvPr/>
          </p:nvSpPr>
          <p:spPr>
            <a:xfrm>
              <a:off x="6724805" y="4655858"/>
              <a:ext cx="1607480" cy="1250263"/>
            </a:xfrm>
            <a:prstGeom prst="rect">
              <a:avLst/>
            </a:prstGeom>
            <a:solidFill>
              <a:schemeClr val="accent2">
                <a:lumMod val="40000"/>
                <a:lumOff val="60000"/>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a:solidFill>
                    <a:srgbClr val="000000"/>
                  </a:solidFill>
                  <a:latin typeface="Arial"/>
                </a:rPr>
                <a:t>Data</a:t>
              </a:r>
            </a:p>
            <a:p>
              <a:pPr algn="ctr" defTabSz="457189"/>
              <a:r>
                <a:rPr lang="en-US">
                  <a:solidFill>
                    <a:srgbClr val="000000"/>
                  </a:solidFill>
                  <a:latin typeface="Arial"/>
                </a:rPr>
                <a:t>Recorder</a:t>
              </a:r>
            </a:p>
          </p:txBody>
        </p:sp>
        <p:cxnSp>
          <p:nvCxnSpPr>
            <p:cNvPr id="14" name="Straight Arrow Connector 13">
              <a:extLst>
                <a:ext uri="{FF2B5EF4-FFF2-40B4-BE49-F238E27FC236}">
                  <a16:creationId xmlns:a16="http://schemas.microsoft.com/office/drawing/2014/main" id="{D27FDCD7-7DED-0200-A594-65EEAAC95E4B}"/>
                </a:ext>
              </a:extLst>
            </p:cNvPr>
            <p:cNvCxnSpPr>
              <a:cxnSpLocks/>
            </p:cNvCxnSpPr>
            <p:nvPr/>
          </p:nvCxnSpPr>
          <p:spPr>
            <a:xfrm>
              <a:off x="6908708" y="4119323"/>
              <a:ext cx="0" cy="499872"/>
            </a:xfrm>
            <a:prstGeom prst="straightConnector1">
              <a:avLst/>
            </a:prstGeom>
            <a:ln w="38100">
              <a:solidFill>
                <a:srgbClr val="80808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1DF378C-BA31-9863-F4D2-4706E22D5D6F}"/>
                </a:ext>
              </a:extLst>
            </p:cNvPr>
            <p:cNvCxnSpPr>
              <a:cxnSpLocks/>
            </p:cNvCxnSpPr>
            <p:nvPr/>
          </p:nvCxnSpPr>
          <p:spPr>
            <a:xfrm>
              <a:off x="7172739" y="4119324"/>
              <a:ext cx="0" cy="499872"/>
            </a:xfrm>
            <a:prstGeom prst="straightConnector1">
              <a:avLst/>
            </a:prstGeom>
            <a:ln w="38100">
              <a:solidFill>
                <a:srgbClr val="92D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44C229A1-6A5D-7FD0-CCD7-83F246BD1B76}"/>
                </a:ext>
              </a:extLst>
            </p:cNvPr>
            <p:cNvCxnSpPr>
              <a:cxnSpLocks/>
            </p:cNvCxnSpPr>
            <p:nvPr/>
          </p:nvCxnSpPr>
          <p:spPr>
            <a:xfrm>
              <a:off x="7390175" y="4119323"/>
              <a:ext cx="0" cy="499872"/>
            </a:xfrm>
            <a:prstGeom prst="straightConnector1">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C1E8DE5-5064-B0CE-D226-BC7F23210AB6}"/>
                </a:ext>
              </a:extLst>
            </p:cNvPr>
            <p:cNvCxnSpPr>
              <a:cxnSpLocks/>
            </p:cNvCxnSpPr>
            <p:nvPr/>
          </p:nvCxnSpPr>
          <p:spPr>
            <a:xfrm>
              <a:off x="7630909" y="4119323"/>
              <a:ext cx="0" cy="499872"/>
            </a:xfrm>
            <a:prstGeom prst="straightConnector1">
              <a:avLst/>
            </a:prstGeom>
            <a:ln w="381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D5C5784C-2E73-8889-7CAE-F56DA904633D}"/>
                </a:ext>
              </a:extLst>
            </p:cNvPr>
            <p:cNvCxnSpPr>
              <a:cxnSpLocks/>
            </p:cNvCxnSpPr>
            <p:nvPr/>
          </p:nvCxnSpPr>
          <p:spPr>
            <a:xfrm>
              <a:off x="7871643" y="4119323"/>
              <a:ext cx="0" cy="499872"/>
            </a:xfrm>
            <a:prstGeom prst="straightConnector1">
              <a:avLst/>
            </a:prstGeom>
            <a:ln w="381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F6922BE-4F49-5371-C146-E8EF439F16EA}"/>
                </a:ext>
              </a:extLst>
            </p:cNvPr>
            <p:cNvCxnSpPr>
              <a:cxnSpLocks/>
            </p:cNvCxnSpPr>
            <p:nvPr/>
          </p:nvCxnSpPr>
          <p:spPr>
            <a:xfrm>
              <a:off x="8104611" y="4119323"/>
              <a:ext cx="0" cy="499872"/>
            </a:xfrm>
            <a:prstGeom prst="straightConnector1">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 name="Arrow: Left-Right 3">
              <a:extLst>
                <a:ext uri="{FF2B5EF4-FFF2-40B4-BE49-F238E27FC236}">
                  <a16:creationId xmlns:a16="http://schemas.microsoft.com/office/drawing/2014/main" id="{06D81491-CBD3-3194-770F-E4572D7708A7}"/>
                </a:ext>
              </a:extLst>
            </p:cNvPr>
            <p:cNvSpPr/>
            <p:nvPr/>
          </p:nvSpPr>
          <p:spPr>
            <a:xfrm>
              <a:off x="131596" y="3511163"/>
              <a:ext cx="9084043" cy="776560"/>
            </a:xfrm>
            <a:prstGeom prst="leftRightArrow">
              <a:avLst/>
            </a:prstGeom>
            <a:solidFill>
              <a:schemeClr val="accent4">
                <a:lumMod val="75000"/>
              </a:schemeClr>
            </a:solidFill>
            <a:ln w="38100">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a:solidFill>
                    <a:prstClr val="white"/>
                  </a:solidFill>
                  <a:latin typeface="Arial"/>
                </a:rPr>
                <a:t>Middleware Data Bus</a:t>
              </a:r>
            </a:p>
          </p:txBody>
        </p:sp>
        <p:cxnSp>
          <p:nvCxnSpPr>
            <p:cNvPr id="22" name="Straight Arrow Connector 21">
              <a:extLst>
                <a:ext uri="{FF2B5EF4-FFF2-40B4-BE49-F238E27FC236}">
                  <a16:creationId xmlns:a16="http://schemas.microsoft.com/office/drawing/2014/main" id="{22129DCF-59FE-0497-32E2-A0D2837E509C}"/>
                </a:ext>
              </a:extLst>
            </p:cNvPr>
            <p:cNvCxnSpPr>
              <a:cxnSpLocks/>
            </p:cNvCxnSpPr>
            <p:nvPr/>
          </p:nvCxnSpPr>
          <p:spPr>
            <a:xfrm>
              <a:off x="6905383" y="3146291"/>
              <a:ext cx="0" cy="536448"/>
            </a:xfrm>
            <a:prstGeom prst="straightConnector1">
              <a:avLst/>
            </a:prstGeom>
            <a:ln w="38100">
              <a:solidFill>
                <a:srgbClr val="80808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728AC5E-02E3-D670-9B1E-116349A245D9}"/>
                </a:ext>
              </a:extLst>
            </p:cNvPr>
            <p:cNvCxnSpPr>
              <a:cxnSpLocks/>
            </p:cNvCxnSpPr>
            <p:nvPr/>
          </p:nvCxnSpPr>
          <p:spPr>
            <a:xfrm>
              <a:off x="7169413" y="3146292"/>
              <a:ext cx="0" cy="536448"/>
            </a:xfrm>
            <a:prstGeom prst="straightConnector1">
              <a:avLst/>
            </a:prstGeom>
            <a:ln w="38100">
              <a:solidFill>
                <a:srgbClr val="92D05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B6C96B14-B6BB-FD2D-EE11-E8E8200DD501}"/>
                </a:ext>
              </a:extLst>
            </p:cNvPr>
            <p:cNvCxnSpPr>
              <a:cxnSpLocks/>
            </p:cNvCxnSpPr>
            <p:nvPr/>
          </p:nvCxnSpPr>
          <p:spPr>
            <a:xfrm>
              <a:off x="7386850" y="3146291"/>
              <a:ext cx="9676" cy="536448"/>
            </a:xfrm>
            <a:prstGeom prst="straightConnector1">
              <a:avLst/>
            </a:prstGeom>
            <a:ln w="38100">
              <a:solidFill>
                <a:srgbClr val="00B05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9C248B6-002E-7821-AD61-61756E1E30C5}"/>
                </a:ext>
              </a:extLst>
            </p:cNvPr>
            <p:cNvCxnSpPr>
              <a:cxnSpLocks/>
            </p:cNvCxnSpPr>
            <p:nvPr/>
          </p:nvCxnSpPr>
          <p:spPr>
            <a:xfrm>
              <a:off x="4475737" y="4119323"/>
              <a:ext cx="0" cy="499872"/>
            </a:xfrm>
            <a:prstGeom prst="straightConnector1">
              <a:avLst/>
            </a:prstGeom>
            <a:ln w="381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66145AB3-87D6-B2CE-8F52-9C58F3AA6C5E}"/>
                </a:ext>
              </a:extLst>
            </p:cNvPr>
            <p:cNvCxnSpPr>
              <a:cxnSpLocks/>
            </p:cNvCxnSpPr>
            <p:nvPr/>
          </p:nvCxnSpPr>
          <p:spPr>
            <a:xfrm>
              <a:off x="3990944" y="3146291"/>
              <a:ext cx="0" cy="536448"/>
            </a:xfrm>
            <a:prstGeom prst="straightConnector1">
              <a:avLst/>
            </a:prstGeom>
            <a:ln w="38100">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65CE9A43-898E-EF9D-F485-E4CF7A789654}"/>
                </a:ext>
              </a:extLst>
            </p:cNvPr>
            <p:cNvCxnSpPr>
              <a:cxnSpLocks/>
            </p:cNvCxnSpPr>
            <p:nvPr/>
          </p:nvCxnSpPr>
          <p:spPr>
            <a:xfrm>
              <a:off x="2193328" y="4130440"/>
              <a:ext cx="0" cy="499872"/>
            </a:xfrm>
            <a:prstGeom prst="straightConnector1">
              <a:avLst/>
            </a:prstGeom>
            <a:ln w="38100">
              <a:solidFill>
                <a:srgbClr val="00B0F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2D526921-9D86-AE76-A14D-D9AD207594B7}"/>
                </a:ext>
              </a:extLst>
            </p:cNvPr>
            <p:cNvCxnSpPr>
              <a:cxnSpLocks/>
            </p:cNvCxnSpPr>
            <p:nvPr/>
          </p:nvCxnSpPr>
          <p:spPr>
            <a:xfrm>
              <a:off x="2667029" y="4130440"/>
              <a:ext cx="0" cy="499872"/>
            </a:xfrm>
            <a:prstGeom prst="straightConnector1">
              <a:avLst/>
            </a:prstGeom>
            <a:ln w="38100">
              <a:solidFill>
                <a:srgbClr val="7030A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920C3A8C-A02A-B438-985F-8E2517B342B2}"/>
                </a:ext>
              </a:extLst>
            </p:cNvPr>
            <p:cNvCxnSpPr>
              <a:cxnSpLocks/>
            </p:cNvCxnSpPr>
            <p:nvPr/>
          </p:nvCxnSpPr>
          <p:spPr>
            <a:xfrm>
              <a:off x="1467801" y="3157408"/>
              <a:ext cx="0" cy="536448"/>
            </a:xfrm>
            <a:prstGeom prst="straightConnector1">
              <a:avLst/>
            </a:prstGeom>
            <a:ln w="38100">
              <a:solidFill>
                <a:srgbClr val="80808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C0195672-CBC2-A950-BA05-82FBB351ACDF}"/>
                </a:ext>
              </a:extLst>
            </p:cNvPr>
            <p:cNvCxnSpPr>
              <a:cxnSpLocks/>
            </p:cNvCxnSpPr>
            <p:nvPr/>
          </p:nvCxnSpPr>
          <p:spPr>
            <a:xfrm>
              <a:off x="1731832" y="3157409"/>
              <a:ext cx="0" cy="536448"/>
            </a:xfrm>
            <a:prstGeom prst="straightConnector1">
              <a:avLst/>
            </a:prstGeom>
            <a:ln w="38100">
              <a:solidFill>
                <a:srgbClr val="92D05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C8DD3069-0B52-1800-4973-9256F2A2EC95}"/>
                </a:ext>
              </a:extLst>
            </p:cNvPr>
            <p:cNvCxnSpPr>
              <a:cxnSpLocks/>
            </p:cNvCxnSpPr>
            <p:nvPr/>
          </p:nvCxnSpPr>
          <p:spPr>
            <a:xfrm>
              <a:off x="1949268" y="3157408"/>
              <a:ext cx="0" cy="536448"/>
            </a:xfrm>
            <a:prstGeom prst="straightConnector1">
              <a:avLst/>
            </a:prstGeom>
            <a:ln w="38100">
              <a:solidFill>
                <a:srgbClr val="00B05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BAE6689D-4693-655C-72B4-16FBCA11F3E6}"/>
                </a:ext>
              </a:extLst>
            </p:cNvPr>
            <p:cNvCxnSpPr>
              <a:cxnSpLocks/>
            </p:cNvCxnSpPr>
            <p:nvPr/>
          </p:nvCxnSpPr>
          <p:spPr>
            <a:xfrm>
              <a:off x="2190003" y="3157408"/>
              <a:ext cx="0" cy="536448"/>
            </a:xfrm>
            <a:prstGeom prst="straightConnector1">
              <a:avLst/>
            </a:prstGeom>
            <a:ln w="381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4F120FAC-6269-24A9-29D7-9AD8E912B87E}"/>
                </a:ext>
              </a:extLst>
            </p:cNvPr>
            <p:cNvCxnSpPr>
              <a:cxnSpLocks/>
            </p:cNvCxnSpPr>
            <p:nvPr/>
          </p:nvCxnSpPr>
          <p:spPr>
            <a:xfrm>
              <a:off x="2430736" y="3157408"/>
              <a:ext cx="0" cy="536448"/>
            </a:xfrm>
            <a:prstGeom prst="straightConnector1">
              <a:avLst/>
            </a:prstGeom>
            <a:ln w="381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1B788366-97DE-2368-7313-BDD718996771}"/>
                </a:ext>
              </a:extLst>
            </p:cNvPr>
            <p:cNvCxnSpPr>
              <a:cxnSpLocks/>
            </p:cNvCxnSpPr>
            <p:nvPr/>
          </p:nvCxnSpPr>
          <p:spPr>
            <a:xfrm>
              <a:off x="2663704" y="3157408"/>
              <a:ext cx="0" cy="536448"/>
            </a:xfrm>
            <a:prstGeom prst="straightConnector1">
              <a:avLst/>
            </a:prstGeom>
            <a:ln w="38100">
              <a:solidFill>
                <a:srgbClr val="7030A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AFE3BEAC-18D5-2433-DE64-BC0D1DB91437}"/>
                </a:ext>
              </a:extLst>
            </p:cNvPr>
            <p:cNvSpPr/>
            <p:nvPr/>
          </p:nvSpPr>
          <p:spPr>
            <a:xfrm>
              <a:off x="9021224" y="4316823"/>
              <a:ext cx="2795268" cy="1698920"/>
            </a:xfrm>
            <a:prstGeom prst="rect">
              <a:avLst/>
            </a:prstGeom>
            <a:solidFill>
              <a:schemeClr val="bg1">
                <a:lumMod val="95000"/>
              </a:schemeClr>
            </a:solidFill>
            <a:ln w="381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a:solidFill>
                  <a:prstClr val="white"/>
                </a:solidFill>
                <a:latin typeface="Arial"/>
              </a:endParaRPr>
            </a:p>
          </p:txBody>
        </p:sp>
        <p:grpSp>
          <p:nvGrpSpPr>
            <p:cNvPr id="85" name="Group 84">
              <a:extLst>
                <a:ext uri="{FF2B5EF4-FFF2-40B4-BE49-F238E27FC236}">
                  <a16:creationId xmlns:a16="http://schemas.microsoft.com/office/drawing/2014/main" id="{1BC4D45B-F31A-2C0B-DDDA-FB9D6E3F0997}"/>
                </a:ext>
              </a:extLst>
            </p:cNvPr>
            <p:cNvGrpSpPr/>
            <p:nvPr/>
          </p:nvGrpSpPr>
          <p:grpSpPr>
            <a:xfrm>
              <a:off x="9215638" y="4374870"/>
              <a:ext cx="2600853" cy="1557310"/>
              <a:chOff x="7363051" y="838470"/>
              <a:chExt cx="1950640" cy="1167983"/>
            </a:xfrm>
          </p:grpSpPr>
          <p:grpSp>
            <p:nvGrpSpPr>
              <p:cNvPr id="78" name="Group 77">
                <a:extLst>
                  <a:ext uri="{FF2B5EF4-FFF2-40B4-BE49-F238E27FC236}">
                    <a16:creationId xmlns:a16="http://schemas.microsoft.com/office/drawing/2014/main" id="{AB31F5E4-46EB-015B-A669-F6B462AE32E2}"/>
                  </a:ext>
                </a:extLst>
              </p:cNvPr>
              <p:cNvGrpSpPr/>
              <p:nvPr/>
            </p:nvGrpSpPr>
            <p:grpSpPr>
              <a:xfrm>
                <a:off x="7363051" y="838470"/>
                <a:ext cx="1349963" cy="276999"/>
                <a:chOff x="7363051" y="838470"/>
                <a:chExt cx="1349963" cy="276999"/>
              </a:xfrm>
            </p:grpSpPr>
            <p:cxnSp>
              <p:nvCxnSpPr>
                <p:cNvPr id="52" name="Straight Arrow Connector 51">
                  <a:extLst>
                    <a:ext uri="{FF2B5EF4-FFF2-40B4-BE49-F238E27FC236}">
                      <a16:creationId xmlns:a16="http://schemas.microsoft.com/office/drawing/2014/main" id="{229F4FE4-A835-5041-B6BB-F845E3DD8705}"/>
                    </a:ext>
                  </a:extLst>
                </p:cNvPr>
                <p:cNvCxnSpPr>
                  <a:cxnSpLocks/>
                  <a:stCxn id="59" idx="1"/>
                </p:cNvCxnSpPr>
                <p:nvPr/>
              </p:nvCxnSpPr>
              <p:spPr>
                <a:xfrm flipH="1" flipV="1">
                  <a:off x="7363051" y="965428"/>
                  <a:ext cx="525698" cy="11542"/>
                </a:xfrm>
                <a:prstGeom prst="straightConnector1">
                  <a:avLst/>
                </a:prstGeom>
                <a:ln w="38100">
                  <a:solidFill>
                    <a:srgbClr val="80808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E9AA16B6-7DDC-725B-638D-47206F784E1D}"/>
                    </a:ext>
                  </a:extLst>
                </p:cNvPr>
                <p:cNvSpPr txBox="1"/>
                <p:nvPr/>
              </p:nvSpPr>
              <p:spPr>
                <a:xfrm>
                  <a:off x="7888749" y="838470"/>
                  <a:ext cx="824265" cy="276999"/>
                </a:xfrm>
                <a:prstGeom prst="rect">
                  <a:avLst/>
                </a:prstGeom>
                <a:noFill/>
              </p:spPr>
              <p:txBody>
                <a:bodyPr wrap="none" rtlCol="0">
                  <a:spAutoFit/>
                </a:bodyPr>
                <a:lstStyle/>
                <a:p>
                  <a:pPr defTabSz="457189"/>
                  <a:r>
                    <a:rPr lang="en-US" sz="1200">
                      <a:solidFill>
                        <a:srgbClr val="000000"/>
                      </a:solidFill>
                      <a:latin typeface="Arial"/>
                    </a:rPr>
                    <a:t>Nav Data</a:t>
                  </a:r>
                </a:p>
              </p:txBody>
            </p:sp>
          </p:grpSp>
          <p:grpSp>
            <p:nvGrpSpPr>
              <p:cNvPr id="80" name="Group 79">
                <a:extLst>
                  <a:ext uri="{FF2B5EF4-FFF2-40B4-BE49-F238E27FC236}">
                    <a16:creationId xmlns:a16="http://schemas.microsoft.com/office/drawing/2014/main" id="{95B11832-8CBC-3CBC-64C6-4E9954B38D3E}"/>
                  </a:ext>
                </a:extLst>
              </p:cNvPr>
              <p:cNvGrpSpPr/>
              <p:nvPr/>
            </p:nvGrpSpPr>
            <p:grpSpPr>
              <a:xfrm>
                <a:off x="7363051" y="1016667"/>
                <a:ext cx="1753919" cy="276999"/>
                <a:chOff x="7363051" y="1073719"/>
                <a:chExt cx="1753919" cy="276999"/>
              </a:xfrm>
            </p:grpSpPr>
            <p:cxnSp>
              <p:nvCxnSpPr>
                <p:cNvPr id="53" name="Straight Arrow Connector 52">
                  <a:extLst>
                    <a:ext uri="{FF2B5EF4-FFF2-40B4-BE49-F238E27FC236}">
                      <a16:creationId xmlns:a16="http://schemas.microsoft.com/office/drawing/2014/main" id="{A1814466-69EF-D975-DD87-5C0A0FFD478B}"/>
                    </a:ext>
                  </a:extLst>
                </p:cNvPr>
                <p:cNvCxnSpPr>
                  <a:cxnSpLocks/>
                  <a:stCxn id="60" idx="1"/>
                </p:cNvCxnSpPr>
                <p:nvPr/>
              </p:nvCxnSpPr>
              <p:spPr>
                <a:xfrm flipH="1" flipV="1">
                  <a:off x="7363051" y="1200677"/>
                  <a:ext cx="525698" cy="11542"/>
                </a:xfrm>
                <a:prstGeom prst="straightConnector1">
                  <a:avLst/>
                </a:prstGeom>
                <a:ln w="38100">
                  <a:solidFill>
                    <a:srgbClr val="92D05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8E95AC9C-F20C-4331-FDAF-68DC33C55DCA}"/>
                    </a:ext>
                  </a:extLst>
                </p:cNvPr>
                <p:cNvSpPr txBox="1"/>
                <p:nvPr/>
              </p:nvSpPr>
              <p:spPr>
                <a:xfrm>
                  <a:off x="7888749" y="1073719"/>
                  <a:ext cx="1228221" cy="276999"/>
                </a:xfrm>
                <a:prstGeom prst="rect">
                  <a:avLst/>
                </a:prstGeom>
                <a:noFill/>
              </p:spPr>
              <p:txBody>
                <a:bodyPr wrap="none" rtlCol="0">
                  <a:spAutoFit/>
                </a:bodyPr>
                <a:lstStyle/>
                <a:p>
                  <a:pPr defTabSz="457189"/>
                  <a:r>
                    <a:rPr lang="en-US" sz="1200">
                      <a:solidFill>
                        <a:srgbClr val="000000"/>
                      </a:solidFill>
                      <a:latin typeface="Arial"/>
                    </a:rPr>
                    <a:t>GS/FC Comms</a:t>
                  </a:r>
                </a:p>
              </p:txBody>
            </p:sp>
          </p:grpSp>
          <p:grpSp>
            <p:nvGrpSpPr>
              <p:cNvPr id="79" name="Group 78">
                <a:extLst>
                  <a:ext uri="{FF2B5EF4-FFF2-40B4-BE49-F238E27FC236}">
                    <a16:creationId xmlns:a16="http://schemas.microsoft.com/office/drawing/2014/main" id="{5DF6E12A-0E06-86F9-F1D1-ADD52CE2035E}"/>
                  </a:ext>
                </a:extLst>
              </p:cNvPr>
              <p:cNvGrpSpPr/>
              <p:nvPr/>
            </p:nvGrpSpPr>
            <p:grpSpPr>
              <a:xfrm>
                <a:off x="7363051" y="1194864"/>
                <a:ext cx="1495835" cy="276999"/>
                <a:chOff x="7363051" y="1240214"/>
                <a:chExt cx="1495835" cy="276999"/>
              </a:xfrm>
            </p:grpSpPr>
            <p:cxnSp>
              <p:nvCxnSpPr>
                <p:cNvPr id="54" name="Straight Arrow Connector 53">
                  <a:extLst>
                    <a:ext uri="{FF2B5EF4-FFF2-40B4-BE49-F238E27FC236}">
                      <a16:creationId xmlns:a16="http://schemas.microsoft.com/office/drawing/2014/main" id="{DBFA64AF-0178-239F-EC82-5A82E1377F14}"/>
                    </a:ext>
                  </a:extLst>
                </p:cNvPr>
                <p:cNvCxnSpPr>
                  <a:cxnSpLocks/>
                  <a:stCxn id="61" idx="1"/>
                </p:cNvCxnSpPr>
                <p:nvPr/>
              </p:nvCxnSpPr>
              <p:spPr>
                <a:xfrm flipH="1" flipV="1">
                  <a:off x="7363051" y="1367172"/>
                  <a:ext cx="525698" cy="11542"/>
                </a:xfrm>
                <a:prstGeom prst="straightConnector1">
                  <a:avLst/>
                </a:prstGeom>
                <a:ln w="38100">
                  <a:solidFill>
                    <a:srgbClr val="00B05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CE93E879-7AC9-AF4A-B9D0-69731F434249}"/>
                    </a:ext>
                  </a:extLst>
                </p:cNvPr>
                <p:cNvSpPr txBox="1"/>
                <p:nvPr/>
              </p:nvSpPr>
              <p:spPr>
                <a:xfrm>
                  <a:off x="7888749" y="1240214"/>
                  <a:ext cx="970137" cy="276999"/>
                </a:xfrm>
                <a:prstGeom prst="rect">
                  <a:avLst/>
                </a:prstGeom>
                <a:noFill/>
              </p:spPr>
              <p:txBody>
                <a:bodyPr wrap="none" rtlCol="0">
                  <a:spAutoFit/>
                </a:bodyPr>
                <a:lstStyle/>
                <a:p>
                  <a:pPr defTabSz="457189"/>
                  <a:r>
                    <a:rPr lang="en-US" sz="1200">
                      <a:solidFill>
                        <a:srgbClr val="000000"/>
                      </a:solidFill>
                      <a:latin typeface="Arial"/>
                    </a:rPr>
                    <a:t>RB Comms</a:t>
                  </a:r>
                </a:p>
              </p:txBody>
            </p:sp>
          </p:grpSp>
          <p:grpSp>
            <p:nvGrpSpPr>
              <p:cNvPr id="81" name="Group 80">
                <a:extLst>
                  <a:ext uri="{FF2B5EF4-FFF2-40B4-BE49-F238E27FC236}">
                    <a16:creationId xmlns:a16="http://schemas.microsoft.com/office/drawing/2014/main" id="{137B1A2B-B261-F948-BD68-E511E534EB53}"/>
                  </a:ext>
                </a:extLst>
              </p:cNvPr>
              <p:cNvGrpSpPr/>
              <p:nvPr/>
            </p:nvGrpSpPr>
            <p:grpSpPr>
              <a:xfrm>
                <a:off x="7363052" y="1373061"/>
                <a:ext cx="1391640" cy="276999"/>
                <a:chOff x="7363052" y="1400210"/>
                <a:chExt cx="1391640" cy="276999"/>
              </a:xfrm>
            </p:grpSpPr>
            <p:cxnSp>
              <p:nvCxnSpPr>
                <p:cNvPr id="55" name="Straight Arrow Connector 54">
                  <a:extLst>
                    <a:ext uri="{FF2B5EF4-FFF2-40B4-BE49-F238E27FC236}">
                      <a16:creationId xmlns:a16="http://schemas.microsoft.com/office/drawing/2014/main" id="{9AF04272-0334-25C7-01EA-F6AA4DCA09CF}"/>
                    </a:ext>
                  </a:extLst>
                </p:cNvPr>
                <p:cNvCxnSpPr>
                  <a:cxnSpLocks/>
                  <a:stCxn id="62" idx="1"/>
                </p:cNvCxnSpPr>
                <p:nvPr/>
              </p:nvCxnSpPr>
              <p:spPr>
                <a:xfrm flipH="1" flipV="1">
                  <a:off x="7363052" y="1527168"/>
                  <a:ext cx="525697" cy="11542"/>
                </a:xfrm>
                <a:prstGeom prst="straightConnector1">
                  <a:avLst/>
                </a:prstGeom>
                <a:ln w="38100">
                  <a:solidFill>
                    <a:srgbClr val="00B0F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B9C781C8-7D2E-0E29-154F-078A7BFF1A33}"/>
                    </a:ext>
                  </a:extLst>
                </p:cNvPr>
                <p:cNvSpPr txBox="1"/>
                <p:nvPr/>
              </p:nvSpPr>
              <p:spPr>
                <a:xfrm>
                  <a:off x="7888749" y="1400210"/>
                  <a:ext cx="865943" cy="276999"/>
                </a:xfrm>
                <a:prstGeom prst="rect">
                  <a:avLst/>
                </a:prstGeom>
                <a:noFill/>
              </p:spPr>
              <p:txBody>
                <a:bodyPr wrap="none" rtlCol="0">
                  <a:spAutoFit/>
                </a:bodyPr>
                <a:lstStyle/>
                <a:p>
                  <a:pPr defTabSz="457189"/>
                  <a:r>
                    <a:rPr lang="en-US" sz="1200" err="1">
                      <a:solidFill>
                        <a:srgbClr val="000000"/>
                      </a:solidFill>
                      <a:latin typeface="Arial"/>
                    </a:rPr>
                    <a:t>Diag</a:t>
                  </a:r>
                  <a:r>
                    <a:rPr lang="en-US" sz="1200">
                      <a:solidFill>
                        <a:srgbClr val="000000"/>
                      </a:solidFill>
                      <a:latin typeface="Arial"/>
                    </a:rPr>
                    <a:t> Data</a:t>
                  </a:r>
                </a:p>
              </p:txBody>
            </p:sp>
          </p:grpSp>
          <p:grpSp>
            <p:nvGrpSpPr>
              <p:cNvPr id="82" name="Group 81">
                <a:extLst>
                  <a:ext uri="{FF2B5EF4-FFF2-40B4-BE49-F238E27FC236}">
                    <a16:creationId xmlns:a16="http://schemas.microsoft.com/office/drawing/2014/main" id="{0572AA55-46A9-87A0-F6DA-2C57666ECB5A}"/>
                  </a:ext>
                </a:extLst>
              </p:cNvPr>
              <p:cNvGrpSpPr/>
              <p:nvPr/>
            </p:nvGrpSpPr>
            <p:grpSpPr>
              <a:xfrm>
                <a:off x="7363051" y="1551258"/>
                <a:ext cx="1385229" cy="276999"/>
                <a:chOff x="7363051" y="1587716"/>
                <a:chExt cx="1385229" cy="276999"/>
              </a:xfrm>
            </p:grpSpPr>
            <p:cxnSp>
              <p:nvCxnSpPr>
                <p:cNvPr id="56" name="Straight Arrow Connector 55">
                  <a:extLst>
                    <a:ext uri="{FF2B5EF4-FFF2-40B4-BE49-F238E27FC236}">
                      <a16:creationId xmlns:a16="http://schemas.microsoft.com/office/drawing/2014/main" id="{88BF8EE5-9C6F-91BE-4E3B-1E9A56E8B6F9}"/>
                    </a:ext>
                  </a:extLst>
                </p:cNvPr>
                <p:cNvCxnSpPr>
                  <a:cxnSpLocks/>
                  <a:stCxn id="63" idx="1"/>
                </p:cNvCxnSpPr>
                <p:nvPr/>
              </p:nvCxnSpPr>
              <p:spPr>
                <a:xfrm flipH="1" flipV="1">
                  <a:off x="7363051" y="1714674"/>
                  <a:ext cx="525698" cy="11542"/>
                </a:xfrm>
                <a:prstGeom prst="straightConnector1">
                  <a:avLst/>
                </a:prstGeom>
                <a:ln w="38100">
                  <a:solidFill>
                    <a:srgbClr val="FFC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BA7E1FBA-FFD8-F005-D3D8-3D4AC6446DD1}"/>
                    </a:ext>
                  </a:extLst>
                </p:cNvPr>
                <p:cNvSpPr txBox="1"/>
                <p:nvPr/>
              </p:nvSpPr>
              <p:spPr>
                <a:xfrm>
                  <a:off x="7888749" y="1587716"/>
                  <a:ext cx="859531" cy="276999"/>
                </a:xfrm>
                <a:prstGeom prst="rect">
                  <a:avLst/>
                </a:prstGeom>
                <a:noFill/>
              </p:spPr>
              <p:txBody>
                <a:bodyPr wrap="none" rtlCol="0">
                  <a:spAutoFit/>
                </a:bodyPr>
                <a:lstStyle/>
                <a:p>
                  <a:pPr defTabSz="457189"/>
                  <a:r>
                    <a:rPr lang="en-US" sz="1200">
                      <a:solidFill>
                        <a:srgbClr val="000000"/>
                      </a:solidFill>
                      <a:latin typeface="Arial"/>
                    </a:rPr>
                    <a:t>TLM Data</a:t>
                  </a:r>
                </a:p>
              </p:txBody>
            </p:sp>
          </p:grpSp>
          <p:grpSp>
            <p:nvGrpSpPr>
              <p:cNvPr id="83" name="Group 82">
                <a:extLst>
                  <a:ext uri="{FF2B5EF4-FFF2-40B4-BE49-F238E27FC236}">
                    <a16:creationId xmlns:a16="http://schemas.microsoft.com/office/drawing/2014/main" id="{622BF9D9-D031-D982-D993-D36091E41640}"/>
                  </a:ext>
                </a:extLst>
              </p:cNvPr>
              <p:cNvGrpSpPr/>
              <p:nvPr/>
            </p:nvGrpSpPr>
            <p:grpSpPr>
              <a:xfrm>
                <a:off x="7363051" y="1729454"/>
                <a:ext cx="1950640" cy="276999"/>
                <a:chOff x="7363051" y="1729454"/>
                <a:chExt cx="1950640" cy="276999"/>
              </a:xfrm>
            </p:grpSpPr>
            <p:cxnSp>
              <p:nvCxnSpPr>
                <p:cNvPr id="57" name="Straight Arrow Connector 56">
                  <a:extLst>
                    <a:ext uri="{FF2B5EF4-FFF2-40B4-BE49-F238E27FC236}">
                      <a16:creationId xmlns:a16="http://schemas.microsoft.com/office/drawing/2014/main" id="{F022915D-6A4C-E285-F2C0-0FDCC0E456B4}"/>
                    </a:ext>
                  </a:extLst>
                </p:cNvPr>
                <p:cNvCxnSpPr>
                  <a:cxnSpLocks/>
                  <a:stCxn id="64" idx="1"/>
                </p:cNvCxnSpPr>
                <p:nvPr/>
              </p:nvCxnSpPr>
              <p:spPr>
                <a:xfrm flipH="1" flipV="1">
                  <a:off x="7363051" y="1856412"/>
                  <a:ext cx="525698" cy="11542"/>
                </a:xfrm>
                <a:prstGeom prst="straightConnector1">
                  <a:avLst/>
                </a:prstGeom>
                <a:ln w="38100">
                  <a:solidFill>
                    <a:srgbClr val="7030A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D8E406C6-FEDA-7233-0745-01C0D62811F1}"/>
                    </a:ext>
                  </a:extLst>
                </p:cNvPr>
                <p:cNvSpPr txBox="1"/>
                <p:nvPr/>
              </p:nvSpPr>
              <p:spPr>
                <a:xfrm>
                  <a:off x="7888749" y="1729454"/>
                  <a:ext cx="1424942" cy="276999"/>
                </a:xfrm>
                <a:prstGeom prst="rect">
                  <a:avLst/>
                </a:prstGeom>
                <a:noFill/>
              </p:spPr>
              <p:txBody>
                <a:bodyPr wrap="none" rtlCol="0">
                  <a:spAutoFit/>
                </a:bodyPr>
                <a:lstStyle/>
                <a:p>
                  <a:pPr defTabSz="457189"/>
                  <a:r>
                    <a:rPr lang="en-US" sz="1200">
                      <a:solidFill>
                        <a:srgbClr val="000000"/>
                      </a:solidFill>
                      <a:latin typeface="Arial"/>
                    </a:rPr>
                    <a:t>GS/FCEA Comms</a:t>
                  </a:r>
                </a:p>
              </p:txBody>
            </p:sp>
          </p:grpSp>
        </p:grpSp>
        <p:cxnSp>
          <p:nvCxnSpPr>
            <p:cNvPr id="88" name="Straight Arrow Connector 87">
              <a:extLst>
                <a:ext uri="{FF2B5EF4-FFF2-40B4-BE49-F238E27FC236}">
                  <a16:creationId xmlns:a16="http://schemas.microsoft.com/office/drawing/2014/main" id="{96806DFD-4D7C-1F4D-9AED-8A0C3B968AF5}"/>
                </a:ext>
              </a:extLst>
            </p:cNvPr>
            <p:cNvCxnSpPr>
              <a:cxnSpLocks/>
            </p:cNvCxnSpPr>
            <p:nvPr/>
          </p:nvCxnSpPr>
          <p:spPr>
            <a:xfrm>
              <a:off x="3481328" y="3157408"/>
              <a:ext cx="0" cy="536448"/>
            </a:xfrm>
            <a:prstGeom prst="straightConnector1">
              <a:avLst/>
            </a:prstGeom>
            <a:ln w="38100">
              <a:solidFill>
                <a:srgbClr val="80808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93065E97-91E1-609F-DE9B-E43C1639EE79}"/>
                </a:ext>
              </a:extLst>
            </p:cNvPr>
            <p:cNvCxnSpPr>
              <a:cxnSpLocks/>
            </p:cNvCxnSpPr>
            <p:nvPr/>
          </p:nvCxnSpPr>
          <p:spPr>
            <a:xfrm>
              <a:off x="4262273" y="4130440"/>
              <a:ext cx="0" cy="499872"/>
            </a:xfrm>
            <a:prstGeom prst="straightConnector1">
              <a:avLst/>
            </a:prstGeom>
            <a:ln w="38100">
              <a:solidFill>
                <a:srgbClr val="00B0F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AA3C9A1A-3C50-E9AB-2060-0EDC6E5AF28A}"/>
                </a:ext>
              </a:extLst>
            </p:cNvPr>
            <p:cNvCxnSpPr>
              <a:cxnSpLocks/>
            </p:cNvCxnSpPr>
            <p:nvPr/>
          </p:nvCxnSpPr>
          <p:spPr>
            <a:xfrm>
              <a:off x="4258948" y="3157408"/>
              <a:ext cx="0" cy="536448"/>
            </a:xfrm>
            <a:prstGeom prst="straightConnector1">
              <a:avLst/>
            </a:prstGeom>
            <a:ln w="381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CA9C6D5-D4EF-ABD6-8F0B-DBEC05D00953}"/>
                </a:ext>
              </a:extLst>
            </p:cNvPr>
            <p:cNvCxnSpPr>
              <a:cxnSpLocks/>
            </p:cNvCxnSpPr>
            <p:nvPr/>
          </p:nvCxnSpPr>
          <p:spPr>
            <a:xfrm>
              <a:off x="6009375" y="3143026"/>
              <a:ext cx="0" cy="536448"/>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3" name="TextBox 12">
            <a:extLst>
              <a:ext uri="{FF2B5EF4-FFF2-40B4-BE49-F238E27FC236}">
                <a16:creationId xmlns:a16="http://schemas.microsoft.com/office/drawing/2014/main" id="{E47D70C8-F283-75A6-5DA3-807007A9A744}"/>
              </a:ext>
            </a:extLst>
          </p:cNvPr>
          <p:cNvSpPr txBox="1"/>
          <p:nvPr/>
        </p:nvSpPr>
        <p:spPr>
          <a:xfrm>
            <a:off x="3942574" y="1762817"/>
            <a:ext cx="1205610" cy="646331"/>
          </a:xfrm>
          <a:prstGeom prst="rect">
            <a:avLst/>
          </a:prstGeom>
          <a:noFill/>
        </p:spPr>
        <p:txBody>
          <a:bodyPr wrap="square" rtlCol="0">
            <a:spAutoFit/>
          </a:bodyPr>
          <a:lstStyle/>
          <a:p>
            <a:r>
              <a:rPr lang="en-US"/>
              <a:t>Timing </a:t>
            </a:r>
            <a:r>
              <a:rPr lang="en-US" err="1"/>
              <a:t>Discretes</a:t>
            </a:r>
            <a:endParaRPr lang="en-US"/>
          </a:p>
        </p:txBody>
      </p:sp>
    </p:spTree>
    <p:extLst>
      <p:ext uri="{BB962C8B-B14F-4D97-AF65-F5344CB8AC3E}">
        <p14:creationId xmlns:p14="http://schemas.microsoft.com/office/powerpoint/2010/main" val="4246406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094D3-FE9A-ED80-D8EF-D9FDB9EDDAB2}"/>
              </a:ext>
            </a:extLst>
          </p:cNvPr>
          <p:cNvSpPr>
            <a:spLocks noGrp="1"/>
          </p:cNvSpPr>
          <p:nvPr>
            <p:ph type="title"/>
          </p:nvPr>
        </p:nvSpPr>
        <p:spPr/>
        <p:txBody>
          <a:bodyPr/>
          <a:lstStyle/>
          <a:p>
            <a:r>
              <a:rPr lang="en-US"/>
              <a:t>Data Logging/display</a:t>
            </a:r>
          </a:p>
        </p:txBody>
      </p:sp>
      <p:sp>
        <p:nvSpPr>
          <p:cNvPr id="4" name="Slide Number Placeholder 3">
            <a:extLst>
              <a:ext uri="{FF2B5EF4-FFF2-40B4-BE49-F238E27FC236}">
                <a16:creationId xmlns:a16="http://schemas.microsoft.com/office/drawing/2014/main" id="{02FFBFE1-B60B-78FB-D13D-89FFCBF865CA}"/>
              </a:ext>
            </a:extLst>
          </p:cNvPr>
          <p:cNvSpPr>
            <a:spLocks noGrp="1"/>
          </p:cNvSpPr>
          <p:nvPr>
            <p:ph type="sldNum" sz="quarter" idx="4"/>
          </p:nvPr>
        </p:nvSpPr>
        <p:spPr/>
        <p:txBody>
          <a:bodyPr/>
          <a:lstStyle/>
          <a:p>
            <a:fld id="{532E5815-A8B8-3248-99F0-470F41FB048B}" type="slidenum">
              <a:rPr lang="en-US" smtClean="0"/>
              <a:pPr/>
              <a:t>39</a:t>
            </a:fld>
            <a:endParaRPr lang="en-US"/>
          </a:p>
        </p:txBody>
      </p:sp>
      <p:sp>
        <p:nvSpPr>
          <p:cNvPr id="7" name="Text Placeholder 2">
            <a:extLst>
              <a:ext uri="{FF2B5EF4-FFF2-40B4-BE49-F238E27FC236}">
                <a16:creationId xmlns:a16="http://schemas.microsoft.com/office/drawing/2014/main" id="{E93E4F51-17A1-7AD9-3117-287A1ED4EE25}"/>
              </a:ext>
            </a:extLst>
          </p:cNvPr>
          <p:cNvSpPr>
            <a:spLocks noGrp="1"/>
          </p:cNvSpPr>
          <p:nvPr>
            <p:ph type="body" sz="quarter" idx="15"/>
          </p:nvPr>
        </p:nvSpPr>
        <p:spPr>
          <a:xfrm>
            <a:off x="103772" y="1016000"/>
            <a:ext cx="8341361" cy="3502026"/>
          </a:xfrm>
        </p:spPr>
        <p:txBody>
          <a:bodyPr/>
          <a:lstStyle/>
          <a:p>
            <a:r>
              <a:rPr lang="en-US" sz="1200"/>
              <a:t>Guidance system itself would become like a comm emulator giving you direct visibility into system over a user friendly ethernet interface.</a:t>
            </a:r>
          </a:p>
          <a:p>
            <a:r>
              <a:rPr lang="en-US" sz="1200"/>
              <a:t>A laptop could be connected for data logging or data display to test port or to avionics port.  Laptop could be used to drive testing.</a:t>
            </a:r>
          </a:p>
          <a:p>
            <a:r>
              <a:rPr lang="en-US" sz="1200"/>
              <a:t>Timestamping could be intrinsic to internal IMU data at the source</a:t>
            </a:r>
          </a:p>
          <a:p>
            <a:r>
              <a:rPr lang="en-US" sz="1200"/>
              <a:t>Data generated on the internal bus would be bundled and echoed out of the test port/avionics port</a:t>
            </a:r>
          </a:p>
          <a:p>
            <a:r>
              <a:rPr lang="en-US" sz="1200"/>
              <a:t>With middleware technology, simply subscribe to data stream for internal IMU comms, or become a publisher of test data destined for internal IMU</a:t>
            </a:r>
          </a:p>
          <a:p>
            <a:endParaRPr lang="en-US" sz="1200"/>
          </a:p>
        </p:txBody>
      </p:sp>
      <p:pic>
        <p:nvPicPr>
          <p:cNvPr id="3" name="Picture 2">
            <a:extLst>
              <a:ext uri="{FF2B5EF4-FFF2-40B4-BE49-F238E27FC236}">
                <a16:creationId xmlns:a16="http://schemas.microsoft.com/office/drawing/2014/main" id="{28A1D415-6511-A555-1E53-D499949EA24F}"/>
              </a:ext>
            </a:extLst>
          </p:cNvPr>
          <p:cNvPicPr>
            <a:picLocks noChangeAspect="1"/>
          </p:cNvPicPr>
          <p:nvPr/>
        </p:nvPicPr>
        <p:blipFill>
          <a:blip r:embed="rId2"/>
          <a:stretch>
            <a:fillRect/>
          </a:stretch>
        </p:blipFill>
        <p:spPr>
          <a:xfrm>
            <a:off x="1881051" y="2891399"/>
            <a:ext cx="5381897" cy="1932616"/>
          </a:xfrm>
          <a:prstGeom prst="rect">
            <a:avLst/>
          </a:prstGeom>
        </p:spPr>
      </p:pic>
    </p:spTree>
    <p:extLst>
      <p:ext uri="{BB962C8B-B14F-4D97-AF65-F5344CB8AC3E}">
        <p14:creationId xmlns:p14="http://schemas.microsoft.com/office/powerpoint/2010/main" val="4030616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73ABD-A1BB-DECD-A21D-F9BF20A4171C}"/>
              </a:ext>
            </a:extLst>
          </p:cNvPr>
          <p:cNvSpPr>
            <a:spLocks noGrp="1"/>
          </p:cNvSpPr>
          <p:nvPr>
            <p:ph type="title"/>
          </p:nvPr>
        </p:nvSpPr>
        <p:spPr/>
        <p:txBody>
          <a:bodyPr>
            <a:normAutofit fontScale="90000"/>
          </a:bodyPr>
          <a:lstStyle/>
          <a:p>
            <a:r>
              <a:rPr lang="en-US"/>
              <a:t>SSDN Mod1 Selection and LE2 Architectural Deltas</a:t>
            </a:r>
          </a:p>
        </p:txBody>
      </p:sp>
      <p:sp>
        <p:nvSpPr>
          <p:cNvPr id="3" name="Text Placeholder 2">
            <a:extLst>
              <a:ext uri="{FF2B5EF4-FFF2-40B4-BE49-F238E27FC236}">
                <a16:creationId xmlns:a16="http://schemas.microsoft.com/office/drawing/2014/main" id="{F4027F19-C8BD-E307-9A11-10A671BAFF10}"/>
              </a:ext>
            </a:extLst>
          </p:cNvPr>
          <p:cNvSpPr>
            <a:spLocks noGrp="1"/>
          </p:cNvSpPr>
          <p:nvPr>
            <p:ph type="body" sz="quarter" idx="15"/>
          </p:nvPr>
        </p:nvSpPr>
        <p:spPr>
          <a:xfrm>
            <a:off x="470263" y="936903"/>
            <a:ext cx="8569234" cy="3887111"/>
          </a:xfrm>
        </p:spPr>
        <p:txBody>
          <a:bodyPr/>
          <a:lstStyle/>
          <a:p>
            <a:r>
              <a:rPr lang="en-US"/>
              <a:t>What Drove the SSDN Selection on Mod1?</a:t>
            </a:r>
          </a:p>
          <a:p>
            <a:pPr lvl="1"/>
            <a:r>
              <a:rPr lang="en-US"/>
              <a:t>Started off with higher voltage logic levels in Mod0</a:t>
            </a:r>
          </a:p>
          <a:p>
            <a:pPr lvl="2"/>
            <a:r>
              <a:rPr lang="en-US"/>
              <a:t>Wanted a step change to lower voltage drivers/receivers</a:t>
            </a:r>
          </a:p>
          <a:p>
            <a:pPr lvl="2"/>
            <a:r>
              <a:rPr lang="en-US"/>
              <a:t>Ethernet wasn’t mature at the time.  Ethernet was a CSMA/CD design</a:t>
            </a:r>
          </a:p>
          <a:p>
            <a:pPr lvl="1"/>
            <a:r>
              <a:rPr lang="en-US"/>
              <a:t>Needed a rad hard solution that had fast recovery</a:t>
            </a:r>
          </a:p>
          <a:p>
            <a:pPr lvl="1"/>
            <a:r>
              <a:rPr lang="en-US"/>
              <a:t>Strict timing and determinism for the instrument control loops</a:t>
            </a:r>
          </a:p>
          <a:p>
            <a:pPr lvl="1"/>
            <a:r>
              <a:rPr lang="en-US"/>
              <a:t>Limited processing power with multiple distributed single processors </a:t>
            </a:r>
          </a:p>
          <a:p>
            <a:r>
              <a:rPr lang="en-US"/>
              <a:t>What are the architectural deltas associated LE2?</a:t>
            </a:r>
          </a:p>
          <a:p>
            <a:pPr lvl="1"/>
            <a:r>
              <a:rPr lang="en-US"/>
              <a:t>Processors with orders of magnitude more processing power</a:t>
            </a:r>
          </a:p>
          <a:p>
            <a:pPr lvl="1"/>
            <a:r>
              <a:rPr lang="en-US"/>
              <a:t>Processor chips with multiple cores eliminating the need for multiple distributed single processors</a:t>
            </a:r>
          </a:p>
          <a:p>
            <a:pPr lvl="1"/>
            <a:r>
              <a:rPr lang="en-US"/>
              <a:t>Improvements in high speed SERDES communications including Ethernet</a:t>
            </a:r>
          </a:p>
          <a:p>
            <a:pPr lvl="1"/>
            <a:r>
              <a:rPr lang="en-US"/>
              <a:t>Full duplex deterministic switching topologies with single microsecond latencies</a:t>
            </a:r>
          </a:p>
          <a:p>
            <a:pPr lvl="1"/>
            <a:r>
              <a:rPr lang="en-US"/>
              <a:t>Improvements in driver and receiver technology.  Lower SWAP components. Improved edge rates, latencies</a:t>
            </a:r>
          </a:p>
          <a:p>
            <a:pPr lvl="1"/>
            <a:endParaRPr lang="en-US"/>
          </a:p>
          <a:p>
            <a:pPr marL="0" indent="0">
              <a:buNone/>
            </a:pPr>
            <a:endParaRPr lang="en-US"/>
          </a:p>
          <a:p>
            <a:pPr marL="0" indent="0">
              <a:buNone/>
            </a:pPr>
            <a:endParaRPr lang="en-US"/>
          </a:p>
        </p:txBody>
      </p:sp>
      <p:sp>
        <p:nvSpPr>
          <p:cNvPr id="4" name="Slide Number Placeholder 3">
            <a:extLst>
              <a:ext uri="{FF2B5EF4-FFF2-40B4-BE49-F238E27FC236}">
                <a16:creationId xmlns:a16="http://schemas.microsoft.com/office/drawing/2014/main" id="{5D75322C-C78A-9B29-645D-D4B3DBBF3AE3}"/>
              </a:ext>
            </a:extLst>
          </p:cNvPr>
          <p:cNvSpPr>
            <a:spLocks noGrp="1"/>
          </p:cNvSpPr>
          <p:nvPr>
            <p:ph type="sldNum" sz="quarter" idx="4"/>
          </p:nvPr>
        </p:nvSpPr>
        <p:spPr/>
        <p:txBody>
          <a:bodyPr/>
          <a:lstStyle/>
          <a:p>
            <a:fld id="{532E5815-A8B8-3248-99F0-470F41FB048B}" type="slidenum">
              <a:rPr lang="en-US" smtClean="0"/>
              <a:pPr/>
              <a:t>4</a:t>
            </a:fld>
            <a:endParaRPr lang="en-US"/>
          </a:p>
        </p:txBody>
      </p:sp>
    </p:spTree>
    <p:extLst>
      <p:ext uri="{BB962C8B-B14F-4D97-AF65-F5344CB8AC3E}">
        <p14:creationId xmlns:p14="http://schemas.microsoft.com/office/powerpoint/2010/main" val="3368486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8B74-A74F-C642-4CD1-5302853C9B47}"/>
              </a:ext>
            </a:extLst>
          </p:cNvPr>
          <p:cNvSpPr>
            <a:spLocks noGrp="1"/>
          </p:cNvSpPr>
          <p:nvPr>
            <p:ph type="title"/>
          </p:nvPr>
        </p:nvSpPr>
        <p:spPr/>
        <p:txBody>
          <a:bodyPr/>
          <a:lstStyle/>
          <a:p>
            <a:r>
              <a:rPr lang="en-US"/>
              <a:t>Coordinated Interface and Data</a:t>
            </a:r>
          </a:p>
        </p:txBody>
      </p:sp>
      <p:sp>
        <p:nvSpPr>
          <p:cNvPr id="3" name="Text Placeholder 2">
            <a:extLst>
              <a:ext uri="{FF2B5EF4-FFF2-40B4-BE49-F238E27FC236}">
                <a16:creationId xmlns:a16="http://schemas.microsoft.com/office/drawing/2014/main" id="{30567D9E-3D64-80EE-7783-6863F8DA3DBB}"/>
              </a:ext>
            </a:extLst>
          </p:cNvPr>
          <p:cNvSpPr>
            <a:spLocks noGrp="1"/>
          </p:cNvSpPr>
          <p:nvPr>
            <p:ph type="body" sz="quarter" idx="15"/>
          </p:nvPr>
        </p:nvSpPr>
        <p:spPr>
          <a:xfrm>
            <a:off x="107950" y="1010346"/>
            <a:ext cx="8115118" cy="3524886"/>
          </a:xfrm>
        </p:spPr>
        <p:txBody>
          <a:bodyPr/>
          <a:lstStyle/>
          <a:p>
            <a:r>
              <a:rPr lang="en-US" sz="1800"/>
              <a:t>Application Layer</a:t>
            </a:r>
          </a:p>
          <a:p>
            <a:pPr lvl="1"/>
            <a:r>
              <a:rPr lang="en-US" sz="1600"/>
              <a:t>Common Coordinated API across Avionics Network and Shipboard</a:t>
            </a:r>
          </a:p>
          <a:p>
            <a:r>
              <a:rPr lang="en-US" sz="1800"/>
              <a:t>Middleware Layer</a:t>
            </a:r>
          </a:p>
          <a:p>
            <a:pPr lvl="1"/>
            <a:r>
              <a:rPr lang="en-US" sz="1600"/>
              <a:t>SWS Priority based traffic manager, data dictionaries</a:t>
            </a:r>
          </a:p>
          <a:p>
            <a:pPr lvl="1"/>
            <a:r>
              <a:rPr lang="en-US" sz="1600"/>
              <a:t>Timeline management, Data logging, Data Visibility, Test Hooks</a:t>
            </a:r>
          </a:p>
          <a:p>
            <a:r>
              <a:rPr lang="en-US" sz="1800"/>
              <a:t>Transport, Network, Link</a:t>
            </a:r>
          </a:p>
          <a:p>
            <a:pPr lvl="1"/>
            <a:r>
              <a:rPr lang="en-US" sz="1600"/>
              <a:t>Testing and profiling of MAC/PHY hardware layer</a:t>
            </a:r>
          </a:p>
          <a:p>
            <a:pPr lvl="1"/>
            <a:r>
              <a:rPr lang="en-US" sz="1600"/>
              <a:t>Testing and profiling software stack implementation of Network Layer</a:t>
            </a:r>
          </a:p>
          <a:p>
            <a:r>
              <a:rPr lang="en-US" sz="1800"/>
              <a:t>Physical Layer</a:t>
            </a:r>
          </a:p>
          <a:p>
            <a:pPr lvl="1"/>
            <a:r>
              <a:rPr lang="en-US" sz="1600"/>
              <a:t>Testing and characterization of physical layer </a:t>
            </a:r>
            <a:endParaRPr lang="en-US"/>
          </a:p>
          <a:p>
            <a:pPr lvl="1"/>
            <a:r>
              <a:rPr lang="en-US" sz="1600"/>
              <a:t>Bit Error Rate (BER) and SERDES link compliance</a:t>
            </a:r>
          </a:p>
        </p:txBody>
      </p:sp>
      <p:sp>
        <p:nvSpPr>
          <p:cNvPr id="4" name="Slide Number Placeholder 3">
            <a:extLst>
              <a:ext uri="{FF2B5EF4-FFF2-40B4-BE49-F238E27FC236}">
                <a16:creationId xmlns:a16="http://schemas.microsoft.com/office/drawing/2014/main" id="{3C741AA7-3B38-D246-E63A-791848312407}"/>
              </a:ext>
            </a:extLst>
          </p:cNvPr>
          <p:cNvSpPr>
            <a:spLocks noGrp="1"/>
          </p:cNvSpPr>
          <p:nvPr>
            <p:ph type="sldNum" sz="quarter" idx="4"/>
          </p:nvPr>
        </p:nvSpPr>
        <p:spPr/>
        <p:txBody>
          <a:bodyPr/>
          <a:lstStyle/>
          <a:p>
            <a:fld id="{532E5815-A8B8-3248-99F0-470F41FB048B}" type="slidenum">
              <a:rPr lang="en-US" smtClean="0"/>
              <a:pPr/>
              <a:t>40</a:t>
            </a:fld>
            <a:endParaRPr lang="en-US"/>
          </a:p>
        </p:txBody>
      </p:sp>
      <p:pic>
        <p:nvPicPr>
          <p:cNvPr id="7" name="Picture 6">
            <a:extLst>
              <a:ext uri="{FF2B5EF4-FFF2-40B4-BE49-F238E27FC236}">
                <a16:creationId xmlns:a16="http://schemas.microsoft.com/office/drawing/2014/main" id="{4B476E29-5F6B-4CDB-1CBA-180F63B20AF8}"/>
              </a:ext>
            </a:extLst>
          </p:cNvPr>
          <p:cNvPicPr>
            <a:picLocks noChangeAspect="1"/>
          </p:cNvPicPr>
          <p:nvPr/>
        </p:nvPicPr>
        <p:blipFill>
          <a:blip r:embed="rId2"/>
          <a:stretch>
            <a:fillRect/>
          </a:stretch>
        </p:blipFill>
        <p:spPr>
          <a:xfrm>
            <a:off x="7159931" y="274316"/>
            <a:ext cx="1964817" cy="4366260"/>
          </a:xfrm>
          <a:prstGeom prst="rect">
            <a:avLst/>
          </a:prstGeom>
        </p:spPr>
      </p:pic>
    </p:spTree>
    <p:extLst>
      <p:ext uri="{BB962C8B-B14F-4D97-AF65-F5344CB8AC3E}">
        <p14:creationId xmlns:p14="http://schemas.microsoft.com/office/powerpoint/2010/main" val="2326336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2417C-E1E6-E06C-B4FB-1D372CA57B90}"/>
              </a:ext>
            </a:extLst>
          </p:cNvPr>
          <p:cNvSpPr>
            <a:spLocks noGrp="1"/>
          </p:cNvSpPr>
          <p:nvPr>
            <p:ph type="title"/>
          </p:nvPr>
        </p:nvSpPr>
        <p:spPr/>
        <p:txBody>
          <a:bodyPr/>
          <a:lstStyle/>
          <a:p>
            <a:r>
              <a:rPr lang="en-US"/>
              <a:t>Test and Integration</a:t>
            </a:r>
          </a:p>
        </p:txBody>
      </p:sp>
      <p:sp>
        <p:nvSpPr>
          <p:cNvPr id="3" name="Text Placeholder 2">
            <a:extLst>
              <a:ext uri="{FF2B5EF4-FFF2-40B4-BE49-F238E27FC236}">
                <a16:creationId xmlns:a16="http://schemas.microsoft.com/office/drawing/2014/main" id="{69FBBCFD-A71A-556D-9AA1-4FAAC631E2DA}"/>
              </a:ext>
            </a:extLst>
          </p:cNvPr>
          <p:cNvSpPr>
            <a:spLocks noGrp="1"/>
          </p:cNvSpPr>
          <p:nvPr>
            <p:ph type="body" sz="quarter" idx="15"/>
          </p:nvPr>
        </p:nvSpPr>
        <p:spPr/>
        <p:txBody>
          <a:bodyPr/>
          <a:lstStyle/>
          <a:p>
            <a:r>
              <a:rPr lang="en-US" sz="1400"/>
              <a:t>Common middleware API to support tactical data as well as test data</a:t>
            </a:r>
          </a:p>
          <a:p>
            <a:r>
              <a:rPr lang="en-US" sz="1400"/>
              <a:t>Common network &amp; COTS interfaces greatly reduces cost of test equipment development</a:t>
            </a:r>
          </a:p>
          <a:p>
            <a:r>
              <a:rPr lang="en-US" sz="1400"/>
              <a:t>Increased bandwidth margins allow collection of all SWS data and future payloads</a:t>
            </a:r>
          </a:p>
          <a:p>
            <a:r>
              <a:rPr lang="en-US" sz="1400"/>
              <a:t>Support common data logging format and virtual environment playback</a:t>
            </a:r>
          </a:p>
          <a:p>
            <a:r>
              <a:rPr lang="en-US" sz="1400"/>
              <a:t>Real-Time Health monitoring of system for out of spec or trending out of spec</a:t>
            </a:r>
          </a:p>
          <a:p>
            <a:r>
              <a:rPr lang="en-US" sz="1400"/>
              <a:t>Support integration test problems/failures at SWS level</a:t>
            </a:r>
          </a:p>
          <a:p>
            <a:r>
              <a:rPr lang="en-US" sz="1400"/>
              <a:t>Potential cloud storage of all data collected for current and future investigations </a:t>
            </a:r>
          </a:p>
        </p:txBody>
      </p:sp>
      <p:sp>
        <p:nvSpPr>
          <p:cNvPr id="4" name="Slide Number Placeholder 3">
            <a:extLst>
              <a:ext uri="{FF2B5EF4-FFF2-40B4-BE49-F238E27FC236}">
                <a16:creationId xmlns:a16="http://schemas.microsoft.com/office/drawing/2014/main" id="{77C02AD5-D230-9CC0-61A5-8F959EC884AD}"/>
              </a:ext>
            </a:extLst>
          </p:cNvPr>
          <p:cNvSpPr>
            <a:spLocks noGrp="1"/>
          </p:cNvSpPr>
          <p:nvPr>
            <p:ph type="sldNum" sz="quarter" idx="4"/>
          </p:nvPr>
        </p:nvSpPr>
        <p:spPr/>
        <p:txBody>
          <a:bodyPr/>
          <a:lstStyle/>
          <a:p>
            <a:fld id="{532E5815-A8B8-3248-99F0-470F41FB048B}" type="slidenum">
              <a:rPr lang="en-US" smtClean="0"/>
              <a:pPr/>
              <a:t>41</a:t>
            </a:fld>
            <a:endParaRPr lang="en-US"/>
          </a:p>
        </p:txBody>
      </p:sp>
      <p:grpSp>
        <p:nvGrpSpPr>
          <p:cNvPr id="81" name="Group 80">
            <a:extLst>
              <a:ext uri="{FF2B5EF4-FFF2-40B4-BE49-F238E27FC236}">
                <a16:creationId xmlns:a16="http://schemas.microsoft.com/office/drawing/2014/main" id="{3F9B5ECF-E5C3-1807-737A-5C452B267F22}"/>
              </a:ext>
            </a:extLst>
          </p:cNvPr>
          <p:cNvGrpSpPr/>
          <p:nvPr/>
        </p:nvGrpSpPr>
        <p:grpSpPr>
          <a:xfrm>
            <a:off x="1928812" y="2927795"/>
            <a:ext cx="5286375" cy="1987993"/>
            <a:chOff x="0" y="2614569"/>
            <a:chExt cx="5530850" cy="2209446"/>
          </a:xfrm>
        </p:grpSpPr>
        <p:pic>
          <p:nvPicPr>
            <p:cNvPr id="58" name="Picture 57">
              <a:extLst>
                <a:ext uri="{FF2B5EF4-FFF2-40B4-BE49-F238E27FC236}">
                  <a16:creationId xmlns:a16="http://schemas.microsoft.com/office/drawing/2014/main" id="{F08FF0AA-2558-DA82-2013-477812DE60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614569"/>
              <a:ext cx="4800600" cy="2209446"/>
            </a:xfrm>
            <a:prstGeom prst="rect">
              <a:avLst/>
            </a:prstGeom>
          </p:spPr>
        </p:pic>
        <p:pic>
          <p:nvPicPr>
            <p:cNvPr id="80" name="Picture 79">
              <a:extLst>
                <a:ext uri="{FF2B5EF4-FFF2-40B4-BE49-F238E27FC236}">
                  <a16:creationId xmlns:a16="http://schemas.microsoft.com/office/drawing/2014/main" id="{C2998093-D65D-3442-17CB-7E08889CB19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48240" y="4037899"/>
              <a:ext cx="1282610" cy="786116"/>
            </a:xfrm>
            <a:prstGeom prst="rect">
              <a:avLst/>
            </a:prstGeom>
          </p:spPr>
        </p:pic>
      </p:grpSp>
    </p:spTree>
    <p:extLst>
      <p:ext uri="{BB962C8B-B14F-4D97-AF65-F5344CB8AC3E}">
        <p14:creationId xmlns:p14="http://schemas.microsoft.com/office/powerpoint/2010/main" val="1086136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43073-EAE9-0655-430A-6EEF8F99E534}"/>
              </a:ext>
            </a:extLst>
          </p:cNvPr>
          <p:cNvSpPr>
            <a:spLocks noGrp="1"/>
          </p:cNvSpPr>
          <p:nvPr>
            <p:ph type="title"/>
          </p:nvPr>
        </p:nvSpPr>
        <p:spPr/>
        <p:txBody>
          <a:bodyPr>
            <a:normAutofit/>
          </a:bodyPr>
          <a:lstStyle/>
          <a:p>
            <a:r>
              <a:rPr lang="en-US" sz="2800"/>
              <a:t>SWS MBE Virtual Environment Simulation</a:t>
            </a:r>
            <a:endParaRPr lang="en-US"/>
          </a:p>
        </p:txBody>
      </p:sp>
      <p:sp>
        <p:nvSpPr>
          <p:cNvPr id="3" name="Text Placeholder 2">
            <a:extLst>
              <a:ext uri="{FF2B5EF4-FFF2-40B4-BE49-F238E27FC236}">
                <a16:creationId xmlns:a16="http://schemas.microsoft.com/office/drawing/2014/main" id="{1AF59DCE-F8AB-0679-A270-8F22176D431A}"/>
              </a:ext>
            </a:extLst>
          </p:cNvPr>
          <p:cNvSpPr>
            <a:spLocks noGrp="1"/>
          </p:cNvSpPr>
          <p:nvPr>
            <p:ph type="body" sz="quarter" idx="15"/>
          </p:nvPr>
        </p:nvSpPr>
        <p:spPr/>
        <p:txBody>
          <a:bodyPr/>
          <a:lstStyle/>
          <a:p>
            <a:r>
              <a:rPr lang="en-US"/>
              <a:t>Expansion of current Guidance virtual environment to include avionics subsystems and shipboard:</a:t>
            </a:r>
          </a:p>
          <a:p>
            <a:pPr lvl="1"/>
            <a:r>
              <a:rPr lang="en-US"/>
              <a:t>SWS Avionics C&amp;R verification and test</a:t>
            </a:r>
          </a:p>
          <a:p>
            <a:pPr lvl="1"/>
            <a:r>
              <a:rPr lang="en-US"/>
              <a:t>Full Nav Data, RB alignment simulation and status, Flight Control simulation</a:t>
            </a:r>
          </a:p>
          <a:p>
            <a:pPr lvl="1"/>
            <a:r>
              <a:rPr lang="en-US"/>
              <a:t>Distributed development &amp; early integration between locations</a:t>
            </a:r>
          </a:p>
        </p:txBody>
      </p:sp>
      <p:sp>
        <p:nvSpPr>
          <p:cNvPr id="4" name="Slide Number Placeholder 3">
            <a:extLst>
              <a:ext uri="{FF2B5EF4-FFF2-40B4-BE49-F238E27FC236}">
                <a16:creationId xmlns:a16="http://schemas.microsoft.com/office/drawing/2014/main" id="{E960A039-B215-601B-398E-7D272A8A49FA}"/>
              </a:ext>
            </a:extLst>
          </p:cNvPr>
          <p:cNvSpPr>
            <a:spLocks noGrp="1"/>
          </p:cNvSpPr>
          <p:nvPr>
            <p:ph type="sldNum" sz="quarter" idx="4"/>
          </p:nvPr>
        </p:nvSpPr>
        <p:spPr/>
        <p:txBody>
          <a:bodyPr/>
          <a:lstStyle/>
          <a:p>
            <a:fld id="{532E5815-A8B8-3248-99F0-470F41FB048B}" type="slidenum">
              <a:rPr lang="en-US" smtClean="0"/>
              <a:pPr/>
              <a:t>42</a:t>
            </a:fld>
            <a:endParaRPr lang="en-US"/>
          </a:p>
        </p:txBody>
      </p:sp>
      <p:pic>
        <p:nvPicPr>
          <p:cNvPr id="1026" name="Picture 2">
            <a:extLst>
              <a:ext uri="{FF2B5EF4-FFF2-40B4-BE49-F238E27FC236}">
                <a16:creationId xmlns:a16="http://schemas.microsoft.com/office/drawing/2014/main" id="{D311ADE8-9283-FC99-189C-A36BEE502F3F}"/>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3626562" y="2374635"/>
            <a:ext cx="3714750" cy="24830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00D65E4-3F4F-89B8-96AC-449FD51053F9}"/>
              </a:ext>
            </a:extLst>
          </p:cNvPr>
          <p:cNvSpPr/>
          <p:nvPr/>
        </p:nvSpPr>
        <p:spPr>
          <a:xfrm>
            <a:off x="371825" y="3406598"/>
            <a:ext cx="1272994" cy="8059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Tactical</a:t>
            </a:r>
          </a:p>
          <a:p>
            <a:pPr algn="ctr"/>
            <a:r>
              <a:rPr lang="en-US"/>
              <a:t>Playback Data</a:t>
            </a:r>
          </a:p>
        </p:txBody>
      </p:sp>
      <p:sp>
        <p:nvSpPr>
          <p:cNvPr id="6" name="Rectangle 5">
            <a:extLst>
              <a:ext uri="{FF2B5EF4-FFF2-40B4-BE49-F238E27FC236}">
                <a16:creationId xmlns:a16="http://schemas.microsoft.com/office/drawing/2014/main" id="{6AF5A6C7-15A0-2192-6A06-F1D8C361EA3A}"/>
              </a:ext>
            </a:extLst>
          </p:cNvPr>
          <p:cNvSpPr/>
          <p:nvPr/>
        </p:nvSpPr>
        <p:spPr>
          <a:xfrm>
            <a:off x="2107415" y="2752042"/>
            <a:ext cx="1076144" cy="5582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Network Switch</a:t>
            </a:r>
          </a:p>
        </p:txBody>
      </p:sp>
      <p:sp>
        <p:nvSpPr>
          <p:cNvPr id="7" name="Rectangle 6">
            <a:extLst>
              <a:ext uri="{FF2B5EF4-FFF2-40B4-BE49-F238E27FC236}">
                <a16:creationId xmlns:a16="http://schemas.microsoft.com/office/drawing/2014/main" id="{E0BFA990-AAC9-D0AA-3FAB-4DF846708F2A}"/>
              </a:ext>
            </a:extLst>
          </p:cNvPr>
          <p:cNvSpPr/>
          <p:nvPr/>
        </p:nvSpPr>
        <p:spPr>
          <a:xfrm>
            <a:off x="2004318" y="4165513"/>
            <a:ext cx="1272994" cy="6921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RB</a:t>
            </a:r>
          </a:p>
          <a:p>
            <a:pPr algn="ctr"/>
            <a:r>
              <a:rPr lang="en-US"/>
              <a:t>Simulation</a:t>
            </a:r>
          </a:p>
        </p:txBody>
      </p:sp>
      <p:cxnSp>
        <p:nvCxnSpPr>
          <p:cNvPr id="9" name="Straight Arrow Connector 8">
            <a:extLst>
              <a:ext uri="{FF2B5EF4-FFF2-40B4-BE49-F238E27FC236}">
                <a16:creationId xmlns:a16="http://schemas.microsoft.com/office/drawing/2014/main" id="{F0B07235-BB5B-620D-CE7A-1335A5717859}"/>
              </a:ext>
            </a:extLst>
          </p:cNvPr>
          <p:cNvCxnSpPr>
            <a:cxnSpLocks/>
          </p:cNvCxnSpPr>
          <p:nvPr/>
        </p:nvCxnSpPr>
        <p:spPr>
          <a:xfrm>
            <a:off x="3112212" y="3322644"/>
            <a:ext cx="1187450" cy="6231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7183548-1E01-F8FB-F9AD-98F8960F9159}"/>
              </a:ext>
            </a:extLst>
          </p:cNvPr>
          <p:cNvCxnSpPr>
            <a:endCxn id="6" idx="1"/>
          </p:cNvCxnSpPr>
          <p:nvPr/>
        </p:nvCxnSpPr>
        <p:spPr>
          <a:xfrm flipV="1">
            <a:off x="1644818" y="3031189"/>
            <a:ext cx="462597" cy="5019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663D6E0-E86E-24D9-D2DA-74912F9E2356}"/>
              </a:ext>
            </a:extLst>
          </p:cNvPr>
          <p:cNvCxnSpPr>
            <a:stCxn id="6" idx="3"/>
          </p:cNvCxnSpPr>
          <p:nvPr/>
        </p:nvCxnSpPr>
        <p:spPr>
          <a:xfrm>
            <a:off x="3183559" y="3031189"/>
            <a:ext cx="2132103" cy="10675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FA4EED75-50E6-C9F9-0900-6FF5EA945EB9}"/>
              </a:ext>
            </a:extLst>
          </p:cNvPr>
          <p:cNvCxnSpPr>
            <a:stCxn id="6" idx="2"/>
            <a:endCxn id="7" idx="0"/>
          </p:cNvCxnSpPr>
          <p:nvPr/>
        </p:nvCxnSpPr>
        <p:spPr>
          <a:xfrm flipH="1">
            <a:off x="2640815" y="3310336"/>
            <a:ext cx="4672" cy="8551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05424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23EACD-CE47-A6DA-9A2B-2AAE189EDC22}"/>
              </a:ext>
            </a:extLst>
          </p:cNvPr>
          <p:cNvSpPr>
            <a:spLocks noGrp="1"/>
          </p:cNvSpPr>
          <p:nvPr>
            <p:ph type="title"/>
          </p:nvPr>
        </p:nvSpPr>
        <p:spPr/>
        <p:txBody>
          <a:bodyPr>
            <a:normAutofit fontScale="90000"/>
          </a:bodyPr>
          <a:lstStyle/>
          <a:p>
            <a:r>
              <a:rPr lang="en-US"/>
              <a:t>More Backup</a:t>
            </a:r>
          </a:p>
        </p:txBody>
      </p:sp>
      <p:sp>
        <p:nvSpPr>
          <p:cNvPr id="6" name="Text Placeholder 5">
            <a:extLst>
              <a:ext uri="{FF2B5EF4-FFF2-40B4-BE49-F238E27FC236}">
                <a16:creationId xmlns:a16="http://schemas.microsoft.com/office/drawing/2014/main" id="{C5F6F440-345B-DE95-812E-9C7460EAB7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791F96-97BA-C077-4DAF-90F99027BCD3}"/>
              </a:ext>
            </a:extLst>
          </p:cNvPr>
          <p:cNvSpPr>
            <a:spLocks noGrp="1"/>
          </p:cNvSpPr>
          <p:nvPr>
            <p:ph type="sldNum" sz="quarter" idx="4294967295"/>
          </p:nvPr>
        </p:nvSpPr>
        <p:spPr>
          <a:xfrm>
            <a:off x="8677275" y="4824413"/>
            <a:ext cx="466725" cy="273050"/>
          </a:xfrm>
        </p:spPr>
        <p:txBody>
          <a:bodyPr/>
          <a:lstStyle/>
          <a:p>
            <a:fld id="{532E5815-A8B8-3248-99F0-470F41FB048B}" type="slidenum">
              <a:rPr lang="en-US" smtClean="0"/>
              <a:pPr/>
              <a:t>43</a:t>
            </a:fld>
            <a:endParaRPr lang="en-US"/>
          </a:p>
        </p:txBody>
      </p:sp>
    </p:spTree>
    <p:extLst>
      <p:ext uri="{BB962C8B-B14F-4D97-AF65-F5344CB8AC3E}">
        <p14:creationId xmlns:p14="http://schemas.microsoft.com/office/powerpoint/2010/main" val="24407150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F8C23-266A-9D09-FAA9-0812D2EB7BF1}"/>
              </a:ext>
            </a:extLst>
          </p:cNvPr>
          <p:cNvSpPr>
            <a:spLocks noGrp="1"/>
          </p:cNvSpPr>
          <p:nvPr>
            <p:ph type="title"/>
          </p:nvPr>
        </p:nvSpPr>
        <p:spPr/>
        <p:txBody>
          <a:bodyPr/>
          <a:lstStyle/>
          <a:p>
            <a:r>
              <a:rPr lang="en-US"/>
              <a:t>Internal Comms Physical Layer Overview</a:t>
            </a:r>
          </a:p>
        </p:txBody>
      </p:sp>
      <p:sp>
        <p:nvSpPr>
          <p:cNvPr id="3" name="Text Placeholder 2">
            <a:extLst>
              <a:ext uri="{FF2B5EF4-FFF2-40B4-BE49-F238E27FC236}">
                <a16:creationId xmlns:a16="http://schemas.microsoft.com/office/drawing/2014/main" id="{C0B22C1F-CBDB-2730-C7F1-1001384A8ECB}"/>
              </a:ext>
            </a:extLst>
          </p:cNvPr>
          <p:cNvSpPr>
            <a:spLocks noGrp="1"/>
          </p:cNvSpPr>
          <p:nvPr>
            <p:ph type="body" sz="quarter" idx="15"/>
          </p:nvPr>
        </p:nvSpPr>
        <p:spPr>
          <a:xfrm>
            <a:off x="470263" y="950577"/>
            <a:ext cx="8223068" cy="3933015"/>
          </a:xfrm>
        </p:spPr>
        <p:txBody>
          <a:bodyPr/>
          <a:lstStyle/>
          <a:p>
            <a:pPr marL="285750" indent="-285750">
              <a:buFont typeface="Wingdings" panose="05000000000000000000" pitchFamily="2" charset="2"/>
              <a:buChar char="§"/>
            </a:pPr>
            <a:r>
              <a:rPr lang="en-US" sz="1200"/>
              <a:t>Took measurements of existing slip rings with VNA to use for modeling</a:t>
            </a:r>
          </a:p>
          <a:p>
            <a:pPr marL="285750" indent="-285750">
              <a:buFont typeface="Wingdings" panose="05000000000000000000" pitchFamily="2" charset="2"/>
              <a:buChar char="§"/>
            </a:pPr>
            <a:r>
              <a:rPr lang="en-US" sz="1200"/>
              <a:t>Simulated internal comms physical layers with LE slip rings and transformers.</a:t>
            </a:r>
          </a:p>
          <a:p>
            <a:pPr marL="285750" indent="-285750">
              <a:buFont typeface="Wingdings" panose="05000000000000000000" pitchFamily="2" charset="2"/>
              <a:buChar char="§"/>
            </a:pPr>
            <a:r>
              <a:rPr lang="en-US" sz="1200"/>
              <a:t>Created a test bench to test candidate physical technologies with existing LE slip rings</a:t>
            </a:r>
          </a:p>
          <a:p>
            <a:pPr marL="285750" indent="-285750">
              <a:buFont typeface="Wingdings" panose="05000000000000000000" pitchFamily="2" charset="2"/>
              <a:buChar char="§"/>
            </a:pPr>
            <a:r>
              <a:rPr lang="en-US" sz="1200"/>
              <a:t>Evaluated several physical layer technologies and will continue to evaluate</a:t>
            </a:r>
          </a:p>
          <a:p>
            <a:pPr marL="285750" indent="-285750">
              <a:buFont typeface="Wingdings" panose="05000000000000000000" pitchFamily="2" charset="2"/>
              <a:buChar char="§"/>
            </a:pPr>
            <a:r>
              <a:rPr lang="en-US" sz="1200"/>
              <a:t>Working on several FPGA Mezzanine Card (FMC) designs to stress test comms system for long periods of time and with additive noise</a:t>
            </a:r>
          </a:p>
          <a:p>
            <a:pPr marL="285750" indent="-285750">
              <a:buFont typeface="Wingdings" panose="05000000000000000000" pitchFamily="2" charset="2"/>
              <a:buChar char="§"/>
            </a:pPr>
            <a:r>
              <a:rPr lang="en-US" sz="1200"/>
              <a:t>Created Pseudo Random Bit Sequence (PRBS) -&gt; 8B10B HDL generation and checker for running above bulleted point.  Can then apply noise to this environment with current clamps.</a:t>
            </a:r>
          </a:p>
          <a:p>
            <a:pPr marL="285750" indent="-285750">
              <a:buFont typeface="Wingdings" panose="05000000000000000000" pitchFamily="2" charset="2"/>
              <a:buChar char="§"/>
            </a:pPr>
            <a:r>
              <a:rPr lang="en-US" sz="1200"/>
              <a:t>Added special control characters into the data stream to test extraction of SYNC from data</a:t>
            </a:r>
          </a:p>
          <a:p>
            <a:pPr marL="285750" indent="-285750">
              <a:buFont typeface="Wingdings" panose="05000000000000000000" pitchFamily="2" charset="2"/>
              <a:buChar char="§"/>
            </a:pPr>
            <a:r>
              <a:rPr lang="en-US" sz="1200"/>
              <a:t>Developing the HDL for a new comms system.  Currently working on block diagrams for concept.</a:t>
            </a:r>
          </a:p>
        </p:txBody>
      </p:sp>
      <p:sp>
        <p:nvSpPr>
          <p:cNvPr id="4" name="Slide Number Placeholder 3">
            <a:extLst>
              <a:ext uri="{FF2B5EF4-FFF2-40B4-BE49-F238E27FC236}">
                <a16:creationId xmlns:a16="http://schemas.microsoft.com/office/drawing/2014/main" id="{10784F59-6E72-E3AE-0C5A-B31A1C934113}"/>
              </a:ext>
            </a:extLst>
          </p:cNvPr>
          <p:cNvSpPr>
            <a:spLocks noGrp="1"/>
          </p:cNvSpPr>
          <p:nvPr>
            <p:ph type="sldNum" sz="quarter" idx="4"/>
          </p:nvPr>
        </p:nvSpPr>
        <p:spPr/>
        <p:txBody>
          <a:bodyPr/>
          <a:lstStyle/>
          <a:p>
            <a:fld id="{532E5815-A8B8-3248-99F0-470F41FB048B}" type="slidenum">
              <a:rPr lang="en-US" smtClean="0"/>
              <a:pPr/>
              <a:t>44</a:t>
            </a:fld>
            <a:endParaRPr lang="en-US"/>
          </a:p>
        </p:txBody>
      </p:sp>
    </p:spTree>
    <p:extLst>
      <p:ext uri="{BB962C8B-B14F-4D97-AF65-F5344CB8AC3E}">
        <p14:creationId xmlns:p14="http://schemas.microsoft.com/office/powerpoint/2010/main" val="1278665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46389-868F-7FFF-F89E-A8E4C4FC1A9A}"/>
              </a:ext>
            </a:extLst>
          </p:cNvPr>
          <p:cNvSpPr>
            <a:spLocks noGrp="1"/>
          </p:cNvSpPr>
          <p:nvPr>
            <p:ph type="title"/>
          </p:nvPr>
        </p:nvSpPr>
        <p:spPr>
          <a:xfrm>
            <a:off x="178594" y="259907"/>
            <a:ext cx="8908255" cy="664689"/>
          </a:xfrm>
        </p:spPr>
        <p:txBody>
          <a:bodyPr>
            <a:normAutofit fontScale="90000"/>
          </a:bodyPr>
          <a:lstStyle/>
          <a:p>
            <a:r>
              <a:rPr lang="en-US"/>
              <a:t>RS422 Modeling -  Mentor AMSVX2.8  using MOD_5672982</a:t>
            </a:r>
            <a:br>
              <a:rPr lang="en-US"/>
            </a:br>
            <a:r>
              <a:rPr lang="en-US"/>
              <a:t>and MOD_5672983</a:t>
            </a:r>
            <a:br>
              <a:rPr lang="en-US"/>
            </a:br>
            <a:r>
              <a:rPr lang="en-US"/>
              <a:t> </a:t>
            </a:r>
          </a:p>
        </p:txBody>
      </p:sp>
      <p:sp>
        <p:nvSpPr>
          <p:cNvPr id="4" name="Slide Number Placeholder 3">
            <a:extLst>
              <a:ext uri="{FF2B5EF4-FFF2-40B4-BE49-F238E27FC236}">
                <a16:creationId xmlns:a16="http://schemas.microsoft.com/office/drawing/2014/main" id="{9FFF68FF-F50A-AE80-A7BE-F249ACF26F6F}"/>
              </a:ext>
            </a:extLst>
          </p:cNvPr>
          <p:cNvSpPr>
            <a:spLocks noGrp="1"/>
          </p:cNvSpPr>
          <p:nvPr>
            <p:ph type="sldNum" sz="quarter" idx="4"/>
          </p:nvPr>
        </p:nvSpPr>
        <p:spPr/>
        <p:txBody>
          <a:bodyPr/>
          <a:lstStyle/>
          <a:p>
            <a:fld id="{532E5815-A8B8-3248-99F0-470F41FB048B}" type="slidenum">
              <a:rPr lang="en-US" smtClean="0"/>
              <a:pPr/>
              <a:t>45</a:t>
            </a:fld>
            <a:endParaRPr lang="en-US"/>
          </a:p>
        </p:txBody>
      </p:sp>
      <p:pic>
        <p:nvPicPr>
          <p:cNvPr id="5" name="Picture 4">
            <a:extLst>
              <a:ext uri="{FF2B5EF4-FFF2-40B4-BE49-F238E27FC236}">
                <a16:creationId xmlns:a16="http://schemas.microsoft.com/office/drawing/2014/main" id="{7B939DDD-AE75-DF70-3933-A0C49BFAA648}"/>
              </a:ext>
            </a:extLst>
          </p:cNvPr>
          <p:cNvPicPr>
            <a:picLocks noChangeAspect="1"/>
          </p:cNvPicPr>
          <p:nvPr/>
        </p:nvPicPr>
        <p:blipFill>
          <a:blip r:embed="rId2"/>
          <a:stretch>
            <a:fillRect/>
          </a:stretch>
        </p:blipFill>
        <p:spPr>
          <a:xfrm>
            <a:off x="516098" y="1395413"/>
            <a:ext cx="7760111" cy="3178072"/>
          </a:xfrm>
          <a:prstGeom prst="rect">
            <a:avLst/>
          </a:prstGeom>
        </p:spPr>
      </p:pic>
      <p:sp>
        <p:nvSpPr>
          <p:cNvPr id="7" name="TextBox 6">
            <a:extLst>
              <a:ext uri="{FF2B5EF4-FFF2-40B4-BE49-F238E27FC236}">
                <a16:creationId xmlns:a16="http://schemas.microsoft.com/office/drawing/2014/main" id="{DBFE21B6-1731-37FD-3429-744A937B00F5}"/>
              </a:ext>
            </a:extLst>
          </p:cNvPr>
          <p:cNvSpPr txBox="1"/>
          <p:nvPr/>
        </p:nvSpPr>
        <p:spPr>
          <a:xfrm>
            <a:off x="2658207" y="3622484"/>
            <a:ext cx="1737946" cy="369332"/>
          </a:xfrm>
          <a:prstGeom prst="rect">
            <a:avLst/>
          </a:prstGeom>
          <a:noFill/>
        </p:spPr>
        <p:txBody>
          <a:bodyPr wrap="square">
            <a:spAutoFit/>
          </a:bodyPr>
          <a:lstStyle/>
          <a:p>
            <a:r>
              <a:rPr lang="en-US"/>
              <a:t>MOD_5672983</a:t>
            </a:r>
          </a:p>
        </p:txBody>
      </p:sp>
      <p:sp>
        <p:nvSpPr>
          <p:cNvPr id="9" name="TextBox 8">
            <a:extLst>
              <a:ext uri="{FF2B5EF4-FFF2-40B4-BE49-F238E27FC236}">
                <a16:creationId xmlns:a16="http://schemas.microsoft.com/office/drawing/2014/main" id="{471E4E64-85D6-9915-B5A0-0657A6E16515}"/>
              </a:ext>
            </a:extLst>
          </p:cNvPr>
          <p:cNvSpPr txBox="1"/>
          <p:nvPr/>
        </p:nvSpPr>
        <p:spPr>
          <a:xfrm>
            <a:off x="6075489" y="3628619"/>
            <a:ext cx="1781132" cy="369332"/>
          </a:xfrm>
          <a:prstGeom prst="rect">
            <a:avLst/>
          </a:prstGeom>
          <a:noFill/>
        </p:spPr>
        <p:txBody>
          <a:bodyPr wrap="square">
            <a:spAutoFit/>
          </a:bodyPr>
          <a:lstStyle/>
          <a:p>
            <a:r>
              <a:rPr lang="en-US"/>
              <a:t>MOD_5672982</a:t>
            </a:r>
          </a:p>
        </p:txBody>
      </p:sp>
      <p:sp>
        <p:nvSpPr>
          <p:cNvPr id="11" name="Rectangle 10">
            <a:extLst>
              <a:ext uri="{FF2B5EF4-FFF2-40B4-BE49-F238E27FC236}">
                <a16:creationId xmlns:a16="http://schemas.microsoft.com/office/drawing/2014/main" id="{A07E2B74-6D84-55B7-0765-C3390A47A87A}"/>
              </a:ext>
            </a:extLst>
          </p:cNvPr>
          <p:cNvSpPr/>
          <p:nvPr/>
        </p:nvSpPr>
        <p:spPr>
          <a:xfrm>
            <a:off x="7713785" y="1494692"/>
            <a:ext cx="650634" cy="237647"/>
          </a:xfrm>
          <a:prstGeom prst="rect">
            <a:avLst/>
          </a:prstGeom>
          <a:solidFill>
            <a:schemeClr val="accent1">
              <a:alpha val="1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2217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DF1B-BED8-04C0-042E-AA6E06CDA226}"/>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F31BBEBA-F9C8-E82C-B9E3-8625E11C906F}"/>
              </a:ext>
            </a:extLst>
          </p:cNvPr>
          <p:cNvSpPr>
            <a:spLocks noGrp="1"/>
          </p:cNvSpPr>
          <p:nvPr>
            <p:ph type="sldNum" sz="quarter" idx="4"/>
          </p:nvPr>
        </p:nvSpPr>
        <p:spPr/>
        <p:txBody>
          <a:bodyPr/>
          <a:lstStyle/>
          <a:p>
            <a:fld id="{532E5815-A8B8-3248-99F0-470F41FB048B}" type="slidenum">
              <a:rPr lang="en-US" smtClean="0"/>
              <a:pPr/>
              <a:t>46</a:t>
            </a:fld>
            <a:endParaRPr lang="en-US"/>
          </a:p>
        </p:txBody>
      </p:sp>
      <p:pic>
        <p:nvPicPr>
          <p:cNvPr id="6" name="Picture 5">
            <a:extLst>
              <a:ext uri="{FF2B5EF4-FFF2-40B4-BE49-F238E27FC236}">
                <a16:creationId xmlns:a16="http://schemas.microsoft.com/office/drawing/2014/main" id="{355F922E-4AEE-B9E4-6956-5A3117F4A449}"/>
              </a:ext>
            </a:extLst>
          </p:cNvPr>
          <p:cNvPicPr>
            <a:picLocks noChangeAspect="1"/>
          </p:cNvPicPr>
          <p:nvPr/>
        </p:nvPicPr>
        <p:blipFill>
          <a:blip r:embed="rId2"/>
          <a:stretch>
            <a:fillRect/>
          </a:stretch>
        </p:blipFill>
        <p:spPr>
          <a:xfrm>
            <a:off x="1410516" y="865133"/>
            <a:ext cx="7164914" cy="3960132"/>
          </a:xfrm>
          <a:prstGeom prst="rect">
            <a:avLst/>
          </a:prstGeom>
        </p:spPr>
      </p:pic>
    </p:spTree>
    <p:extLst>
      <p:ext uri="{BB962C8B-B14F-4D97-AF65-F5344CB8AC3E}">
        <p14:creationId xmlns:p14="http://schemas.microsoft.com/office/powerpoint/2010/main" val="19843352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F8C23-266A-9D09-FAA9-0812D2EB7BF1}"/>
              </a:ext>
            </a:extLst>
          </p:cNvPr>
          <p:cNvSpPr>
            <a:spLocks noGrp="1"/>
          </p:cNvSpPr>
          <p:nvPr>
            <p:ph type="title"/>
          </p:nvPr>
        </p:nvSpPr>
        <p:spPr/>
        <p:txBody>
          <a:bodyPr>
            <a:normAutofit/>
          </a:bodyPr>
          <a:lstStyle/>
          <a:p>
            <a:r>
              <a:rPr lang="en-US" err="1"/>
              <a:t>Hyperlynx</a:t>
            </a:r>
            <a:r>
              <a:rPr lang="en-US"/>
              <a:t> Circuit LVDS TX and LVDS RX</a:t>
            </a:r>
          </a:p>
        </p:txBody>
      </p:sp>
      <p:sp>
        <p:nvSpPr>
          <p:cNvPr id="4" name="Slide Number Placeholder 3">
            <a:extLst>
              <a:ext uri="{FF2B5EF4-FFF2-40B4-BE49-F238E27FC236}">
                <a16:creationId xmlns:a16="http://schemas.microsoft.com/office/drawing/2014/main" id="{10784F59-6E72-E3AE-0C5A-B31A1C934113}"/>
              </a:ext>
            </a:extLst>
          </p:cNvPr>
          <p:cNvSpPr>
            <a:spLocks noGrp="1"/>
          </p:cNvSpPr>
          <p:nvPr>
            <p:ph type="sldNum" sz="quarter" idx="4"/>
          </p:nvPr>
        </p:nvSpPr>
        <p:spPr/>
        <p:txBody>
          <a:bodyPr/>
          <a:lstStyle/>
          <a:p>
            <a:fld id="{532E5815-A8B8-3248-99F0-470F41FB048B}" type="slidenum">
              <a:rPr lang="en-US" smtClean="0"/>
              <a:pPr/>
              <a:t>47</a:t>
            </a:fld>
            <a:endParaRPr lang="en-US"/>
          </a:p>
        </p:txBody>
      </p:sp>
      <p:pic>
        <p:nvPicPr>
          <p:cNvPr id="3" name="Picture 2">
            <a:extLst>
              <a:ext uri="{FF2B5EF4-FFF2-40B4-BE49-F238E27FC236}">
                <a16:creationId xmlns:a16="http://schemas.microsoft.com/office/drawing/2014/main" id="{6689735D-42D8-FE4B-6E82-1CA1600A4E3E}"/>
              </a:ext>
            </a:extLst>
          </p:cNvPr>
          <p:cNvPicPr>
            <a:picLocks noChangeAspect="1"/>
          </p:cNvPicPr>
          <p:nvPr/>
        </p:nvPicPr>
        <p:blipFill>
          <a:blip r:embed="rId2"/>
          <a:stretch>
            <a:fillRect/>
          </a:stretch>
        </p:blipFill>
        <p:spPr>
          <a:xfrm>
            <a:off x="470263" y="993319"/>
            <a:ext cx="4133918" cy="2008521"/>
          </a:xfrm>
          <a:prstGeom prst="rect">
            <a:avLst/>
          </a:prstGeom>
        </p:spPr>
      </p:pic>
      <p:pic>
        <p:nvPicPr>
          <p:cNvPr id="5" name="Picture 4">
            <a:extLst>
              <a:ext uri="{FF2B5EF4-FFF2-40B4-BE49-F238E27FC236}">
                <a16:creationId xmlns:a16="http://schemas.microsoft.com/office/drawing/2014/main" id="{3B6F3962-F3F9-232B-D63B-35A4282E8296}"/>
              </a:ext>
            </a:extLst>
          </p:cNvPr>
          <p:cNvPicPr>
            <a:picLocks noChangeAspect="1"/>
          </p:cNvPicPr>
          <p:nvPr/>
        </p:nvPicPr>
        <p:blipFill>
          <a:blip r:embed="rId3"/>
          <a:stretch>
            <a:fillRect/>
          </a:stretch>
        </p:blipFill>
        <p:spPr>
          <a:xfrm>
            <a:off x="470263" y="3034496"/>
            <a:ext cx="4129659" cy="1789519"/>
          </a:xfrm>
          <a:prstGeom prst="rect">
            <a:avLst/>
          </a:prstGeom>
        </p:spPr>
      </p:pic>
      <p:sp>
        <p:nvSpPr>
          <p:cNvPr id="6" name="Text Placeholder 2">
            <a:extLst>
              <a:ext uri="{FF2B5EF4-FFF2-40B4-BE49-F238E27FC236}">
                <a16:creationId xmlns:a16="http://schemas.microsoft.com/office/drawing/2014/main" id="{B47E261A-AD13-41C0-9C23-DF690905EEC0}"/>
              </a:ext>
            </a:extLst>
          </p:cNvPr>
          <p:cNvSpPr>
            <a:spLocks noGrp="1"/>
          </p:cNvSpPr>
          <p:nvPr>
            <p:ph type="body" sz="quarter" idx="15"/>
          </p:nvPr>
        </p:nvSpPr>
        <p:spPr>
          <a:xfrm>
            <a:off x="5068389" y="950577"/>
            <a:ext cx="3624942" cy="3933015"/>
          </a:xfrm>
        </p:spPr>
        <p:txBody>
          <a:bodyPr/>
          <a:lstStyle/>
          <a:p>
            <a:pPr marL="214313" indent="-214313" defTabSz="685800">
              <a:buFont typeface="Arial" panose="020B0604020202020204" pitchFamily="34" charset="0"/>
              <a:buChar char="•"/>
            </a:pPr>
            <a:r>
              <a:rPr lang="en-US" sz="1200">
                <a:solidFill>
                  <a:prstClr val="black"/>
                </a:solidFill>
                <a:latin typeface="Calibri" panose="020F0502020204030204"/>
              </a:rPr>
              <a:t>There are 4 slipring models used in this circuit that are modeled using touchstone files </a:t>
            </a:r>
            <a:r>
              <a:rPr lang="en-US" sz="1200" u="sng">
                <a:solidFill>
                  <a:prstClr val="black"/>
                </a:solidFill>
                <a:latin typeface="Calibri" panose="020F0502020204030204"/>
              </a:rPr>
              <a:t>created from measured sliprings</a:t>
            </a:r>
          </a:p>
          <a:p>
            <a:pPr marL="214313" indent="-214313" defTabSz="685800">
              <a:buFont typeface="Arial" panose="020B0604020202020204" pitchFamily="34" charset="0"/>
              <a:buChar char="•"/>
            </a:pPr>
            <a:r>
              <a:rPr lang="en-US" sz="1200">
                <a:solidFill>
                  <a:prstClr val="black"/>
                </a:solidFill>
                <a:latin typeface="Calibri" panose="020F0502020204030204"/>
              </a:rPr>
              <a:t>The signals are AC coupled using capacitors and biased using the voltage divider on the right</a:t>
            </a:r>
          </a:p>
          <a:p>
            <a:pPr marL="214313" indent="-214313" defTabSz="685800">
              <a:buFont typeface="Arial" panose="020B0604020202020204" pitchFamily="34" charset="0"/>
              <a:buChar char="•"/>
            </a:pPr>
            <a:r>
              <a:rPr lang="en-US" sz="1200">
                <a:solidFill>
                  <a:prstClr val="black"/>
                </a:solidFill>
                <a:latin typeface="Calibri" panose="020F0502020204030204"/>
              </a:rPr>
              <a:t>The driver is the ST-Micro RHLVDS315 and the receiver is the ST-Micro RHLVDS325 which are both tested to space radiation standards</a:t>
            </a:r>
          </a:p>
          <a:p>
            <a:pPr marL="214313" indent="-214313" defTabSz="685800">
              <a:buFont typeface="Arial" panose="020B0604020202020204" pitchFamily="34" charset="0"/>
              <a:buChar char="•"/>
            </a:pPr>
            <a:r>
              <a:rPr lang="en-US" sz="1200">
                <a:solidFill>
                  <a:prstClr val="black"/>
                </a:solidFill>
                <a:latin typeface="Calibri" panose="020F0502020204030204"/>
              </a:rPr>
              <a:t>The top circuit includes </a:t>
            </a:r>
            <a:r>
              <a:rPr lang="en-US" sz="1200" err="1">
                <a:solidFill>
                  <a:prstClr val="black"/>
                </a:solidFill>
                <a:latin typeface="Calibri" panose="020F0502020204030204"/>
              </a:rPr>
              <a:t>xfmr</a:t>
            </a:r>
            <a:r>
              <a:rPr lang="en-US" sz="1200">
                <a:solidFill>
                  <a:prstClr val="black"/>
                </a:solidFill>
                <a:latin typeface="Calibri" panose="020F0502020204030204"/>
              </a:rPr>
              <a:t> coupling while the bottom doesn’t</a:t>
            </a:r>
          </a:p>
        </p:txBody>
      </p:sp>
    </p:spTree>
    <p:extLst>
      <p:ext uri="{BB962C8B-B14F-4D97-AF65-F5344CB8AC3E}">
        <p14:creationId xmlns:p14="http://schemas.microsoft.com/office/powerpoint/2010/main" val="1358173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4861E-6FE3-9E9F-1497-A4616A706498}"/>
              </a:ext>
            </a:extLst>
          </p:cNvPr>
          <p:cNvSpPr>
            <a:spLocks noGrp="1"/>
          </p:cNvSpPr>
          <p:nvPr>
            <p:ph type="title"/>
          </p:nvPr>
        </p:nvSpPr>
        <p:spPr>
          <a:xfrm>
            <a:off x="439706" y="260772"/>
            <a:ext cx="7886700" cy="994172"/>
          </a:xfrm>
        </p:spPr>
        <p:txBody>
          <a:bodyPr/>
          <a:lstStyle/>
          <a:p>
            <a:r>
              <a:rPr lang="en-US" err="1"/>
              <a:t>Hyperlynx</a:t>
            </a:r>
            <a:r>
              <a:rPr lang="en-US"/>
              <a:t> Simulation</a:t>
            </a:r>
          </a:p>
        </p:txBody>
      </p:sp>
      <p:sp>
        <p:nvSpPr>
          <p:cNvPr id="3" name="Content Placeholder 2">
            <a:extLst>
              <a:ext uri="{FF2B5EF4-FFF2-40B4-BE49-F238E27FC236}">
                <a16:creationId xmlns:a16="http://schemas.microsoft.com/office/drawing/2014/main" id="{C89B21CA-E439-B6BF-D110-E010AB798A94}"/>
              </a:ext>
            </a:extLst>
          </p:cNvPr>
          <p:cNvSpPr>
            <a:spLocks noGrp="1"/>
          </p:cNvSpPr>
          <p:nvPr>
            <p:ph idx="1"/>
          </p:nvPr>
        </p:nvSpPr>
        <p:spPr>
          <a:xfrm>
            <a:off x="202696" y="1268016"/>
            <a:ext cx="3853322" cy="3875484"/>
          </a:xfrm>
        </p:spPr>
        <p:txBody>
          <a:bodyPr>
            <a:normAutofit lnSpcReduction="10000"/>
          </a:bodyPr>
          <a:lstStyle/>
          <a:p>
            <a:r>
              <a:rPr lang="en-US"/>
              <a:t>The eye diagram is run at 100Mbps using PRBS-7 with 8b10b encoding</a:t>
            </a:r>
          </a:p>
          <a:p>
            <a:r>
              <a:rPr lang="en-US"/>
              <a:t>Pink is with transformer coupling and green is without</a:t>
            </a:r>
          </a:p>
          <a:p>
            <a:r>
              <a:rPr lang="en-US"/>
              <a:t>The transformer coupling closes the eye slightly and adds some delay</a:t>
            </a:r>
          </a:p>
          <a:p>
            <a:r>
              <a:rPr lang="en-US"/>
              <a:t>Transformer used is lower BW model up to only 200MHz</a:t>
            </a:r>
          </a:p>
          <a:p>
            <a:r>
              <a:rPr lang="en-US"/>
              <a:t>Currently measuring new transformer model that goes to 375MHz</a:t>
            </a:r>
          </a:p>
        </p:txBody>
      </p:sp>
      <p:pic>
        <p:nvPicPr>
          <p:cNvPr id="11" name="Picture 10">
            <a:extLst>
              <a:ext uri="{FF2B5EF4-FFF2-40B4-BE49-F238E27FC236}">
                <a16:creationId xmlns:a16="http://schemas.microsoft.com/office/drawing/2014/main" id="{BF48897E-0B0A-139D-C2DE-BC417572EB2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171174" y="1058731"/>
            <a:ext cx="4770131" cy="3026039"/>
          </a:xfrm>
          <a:prstGeom prst="rect">
            <a:avLst/>
          </a:prstGeom>
        </p:spPr>
      </p:pic>
    </p:spTree>
    <p:extLst>
      <p:ext uri="{BB962C8B-B14F-4D97-AF65-F5344CB8AC3E}">
        <p14:creationId xmlns:p14="http://schemas.microsoft.com/office/powerpoint/2010/main" val="2641566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C47B4-05D2-2679-22FF-FCA8E6854AEF}"/>
              </a:ext>
            </a:extLst>
          </p:cNvPr>
          <p:cNvSpPr>
            <a:spLocks noGrp="1"/>
          </p:cNvSpPr>
          <p:nvPr>
            <p:ph type="title"/>
          </p:nvPr>
        </p:nvSpPr>
        <p:spPr>
          <a:xfrm>
            <a:off x="628650" y="273844"/>
            <a:ext cx="7886700" cy="558914"/>
          </a:xfrm>
        </p:spPr>
        <p:txBody>
          <a:bodyPr/>
          <a:lstStyle/>
          <a:p>
            <a:r>
              <a:rPr lang="en-US"/>
              <a:t>Physical Layer FMC Design</a:t>
            </a:r>
          </a:p>
        </p:txBody>
      </p:sp>
      <p:pic>
        <p:nvPicPr>
          <p:cNvPr id="5" name="Content Placeholder 4">
            <a:extLst>
              <a:ext uri="{FF2B5EF4-FFF2-40B4-BE49-F238E27FC236}">
                <a16:creationId xmlns:a16="http://schemas.microsoft.com/office/drawing/2014/main" id="{2F99D17B-D2AC-58FC-F3B7-2AF6BFFAF275}"/>
              </a:ext>
            </a:extLst>
          </p:cNvPr>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265923" y="755781"/>
            <a:ext cx="6228184" cy="3966919"/>
          </a:xfrm>
        </p:spPr>
      </p:pic>
      <p:sp>
        <p:nvSpPr>
          <p:cNvPr id="6" name="TextBox 5">
            <a:extLst>
              <a:ext uri="{FF2B5EF4-FFF2-40B4-BE49-F238E27FC236}">
                <a16:creationId xmlns:a16="http://schemas.microsoft.com/office/drawing/2014/main" id="{63D2D267-474A-D8A4-FE72-408344CC5C5F}"/>
              </a:ext>
            </a:extLst>
          </p:cNvPr>
          <p:cNvSpPr txBox="1"/>
          <p:nvPr/>
        </p:nvSpPr>
        <p:spPr>
          <a:xfrm>
            <a:off x="3736911" y="2739239"/>
            <a:ext cx="5206481" cy="1754326"/>
          </a:xfrm>
          <a:prstGeom prst="rect">
            <a:avLst/>
          </a:prstGeom>
          <a:noFill/>
        </p:spPr>
        <p:txBody>
          <a:bodyPr wrap="square" rtlCol="0">
            <a:spAutoFit/>
          </a:bodyPr>
          <a:lstStyle/>
          <a:p>
            <a:pPr marL="128588" indent="-128588" defTabSz="685800">
              <a:buFont typeface="Arial" panose="020B0604020202020204" pitchFamily="34" charset="0"/>
              <a:buChar char="•"/>
            </a:pPr>
            <a:r>
              <a:rPr lang="en-US" sz="900">
                <a:solidFill>
                  <a:prstClr val="black"/>
                </a:solidFill>
                <a:latin typeface="Calibri" panose="020F0502020204030204"/>
              </a:rPr>
              <a:t>Designed with the </a:t>
            </a:r>
            <a:r>
              <a:rPr lang="en-US" sz="900" b="1" u="sng">
                <a:solidFill>
                  <a:prstClr val="black"/>
                </a:solidFill>
                <a:latin typeface="Calibri" panose="020F0502020204030204"/>
              </a:rPr>
              <a:t>Internal Comms High Level Concept 1 </a:t>
            </a:r>
            <a:r>
              <a:rPr lang="en-US" sz="900">
                <a:solidFill>
                  <a:prstClr val="black"/>
                </a:solidFill>
                <a:latin typeface="Calibri" panose="020F0502020204030204"/>
              </a:rPr>
              <a:t>in mind</a:t>
            </a:r>
          </a:p>
          <a:p>
            <a:pPr marL="128588" indent="-128588" defTabSz="685800">
              <a:buFont typeface="Arial" panose="020B0604020202020204" pitchFamily="34" charset="0"/>
              <a:buChar char="•"/>
            </a:pPr>
            <a:r>
              <a:rPr lang="en-US" sz="900">
                <a:solidFill>
                  <a:prstClr val="black"/>
                </a:solidFill>
                <a:latin typeface="Calibri" panose="020F0502020204030204"/>
              </a:rPr>
              <a:t>Schematic complete.  Moving on to LRR.  Working on alternate design with LVPECL.   </a:t>
            </a:r>
          </a:p>
          <a:p>
            <a:pPr marL="128588" indent="-128588" defTabSz="685800">
              <a:buFont typeface="Arial" panose="020B0604020202020204" pitchFamily="34" charset="0"/>
              <a:buChar char="•"/>
            </a:pPr>
            <a:r>
              <a:rPr lang="en-US" sz="900">
                <a:solidFill>
                  <a:prstClr val="black"/>
                </a:solidFill>
                <a:latin typeface="Calibri" panose="020F0502020204030204"/>
              </a:rPr>
              <a:t>FMC will be used to test the limitations of LVDS through the existing slip rings as well as </a:t>
            </a:r>
            <a:r>
              <a:rPr lang="en-US" sz="900" err="1">
                <a:solidFill>
                  <a:prstClr val="black"/>
                </a:solidFill>
                <a:latin typeface="Calibri" panose="020F0502020204030204"/>
              </a:rPr>
              <a:t>xfmr</a:t>
            </a:r>
            <a:r>
              <a:rPr lang="en-US" sz="900">
                <a:solidFill>
                  <a:prstClr val="black"/>
                </a:solidFill>
                <a:latin typeface="Calibri" panose="020F0502020204030204"/>
              </a:rPr>
              <a:t> and capacitor AC coupling </a:t>
            </a:r>
          </a:p>
          <a:p>
            <a:pPr marL="128588" indent="-128588" defTabSz="685800">
              <a:buFont typeface="Arial" panose="020B0604020202020204" pitchFamily="34" charset="0"/>
              <a:buChar char="•"/>
            </a:pPr>
            <a:r>
              <a:rPr lang="en-US" sz="900">
                <a:solidFill>
                  <a:prstClr val="black"/>
                </a:solidFill>
                <a:latin typeface="Calibri" panose="020F0502020204030204"/>
              </a:rPr>
              <a:t>Three channels for passing data (PRBS with 8b10b) and one for passing the clock</a:t>
            </a:r>
          </a:p>
          <a:p>
            <a:pPr marL="128588" indent="-128588" defTabSz="685800">
              <a:buFont typeface="Arial" panose="020B0604020202020204" pitchFamily="34" charset="0"/>
              <a:buChar char="•"/>
            </a:pPr>
            <a:r>
              <a:rPr lang="en-US" sz="900">
                <a:solidFill>
                  <a:prstClr val="black"/>
                </a:solidFill>
                <a:latin typeface="Calibri" panose="020F0502020204030204"/>
              </a:rPr>
              <a:t>Uses a source synchronous 150Mhz clock which is divisible by 2400Hz (existing rate)</a:t>
            </a:r>
          </a:p>
          <a:p>
            <a:pPr marL="557213" lvl="1" indent="-214313" defTabSz="685800">
              <a:buFont typeface="Arial" panose="020B0604020202020204" pitchFamily="34" charset="0"/>
              <a:buChar char="•"/>
            </a:pPr>
            <a:r>
              <a:rPr lang="en-US" sz="900">
                <a:solidFill>
                  <a:prstClr val="black"/>
                </a:solidFill>
                <a:latin typeface="Calibri" panose="020F0502020204030204"/>
              </a:rPr>
              <a:t>Clock can be divided in FPGA</a:t>
            </a:r>
          </a:p>
          <a:p>
            <a:pPr marL="214313" indent="-214313" defTabSz="685800">
              <a:buFont typeface="Arial" panose="020B0604020202020204" pitchFamily="34" charset="0"/>
              <a:buChar char="•"/>
            </a:pPr>
            <a:r>
              <a:rPr lang="en-US" sz="900">
                <a:solidFill>
                  <a:prstClr val="black"/>
                </a:solidFill>
                <a:latin typeface="Calibri" panose="020F0502020204030204"/>
              </a:rPr>
              <a:t>Ability to bypass </a:t>
            </a:r>
            <a:r>
              <a:rPr lang="en-US" sz="900" err="1">
                <a:solidFill>
                  <a:prstClr val="black"/>
                </a:solidFill>
                <a:latin typeface="Calibri" panose="020F0502020204030204"/>
              </a:rPr>
              <a:t>xfmr</a:t>
            </a:r>
            <a:r>
              <a:rPr lang="en-US" sz="900">
                <a:solidFill>
                  <a:prstClr val="black"/>
                </a:solidFill>
                <a:latin typeface="Calibri" panose="020F0502020204030204"/>
              </a:rPr>
              <a:t> with jumpers evaluate the need for </a:t>
            </a:r>
            <a:r>
              <a:rPr lang="en-US" sz="900" err="1">
                <a:solidFill>
                  <a:prstClr val="black"/>
                </a:solidFill>
                <a:latin typeface="Calibri" panose="020F0502020204030204"/>
              </a:rPr>
              <a:t>xfmr</a:t>
            </a:r>
            <a:r>
              <a:rPr lang="en-US" sz="900">
                <a:solidFill>
                  <a:prstClr val="black"/>
                </a:solidFill>
                <a:latin typeface="Calibri" panose="020F0502020204030204"/>
              </a:rPr>
              <a:t> AC coupling</a:t>
            </a:r>
          </a:p>
          <a:p>
            <a:pPr marL="214313" indent="-214313" defTabSz="685800">
              <a:buFont typeface="Arial" panose="020B0604020202020204" pitchFamily="34" charset="0"/>
              <a:buChar char="•"/>
            </a:pPr>
            <a:r>
              <a:rPr lang="en-US" sz="900">
                <a:solidFill>
                  <a:prstClr val="black"/>
                </a:solidFill>
                <a:latin typeface="Calibri" panose="020F0502020204030204"/>
              </a:rPr>
              <a:t>LVDS Chips use a common pinout/footprint so many parts can be tested on the same board</a:t>
            </a:r>
          </a:p>
          <a:p>
            <a:pPr marL="214313" indent="-214313" defTabSz="685800">
              <a:buFont typeface="Arial" panose="020B0604020202020204" pitchFamily="34" charset="0"/>
              <a:buChar char="•"/>
            </a:pPr>
            <a:r>
              <a:rPr lang="en-US" sz="900">
                <a:solidFill>
                  <a:prstClr val="black"/>
                </a:solidFill>
                <a:latin typeface="Calibri" panose="020F0502020204030204"/>
              </a:rPr>
              <a:t>Ability to bypass the FPGA with jumpers to simulate data moving through multiple regions with a redrive</a:t>
            </a:r>
          </a:p>
          <a:p>
            <a:pPr marL="214313" indent="-214313" defTabSz="685800">
              <a:buFont typeface="Arial" panose="020B0604020202020204" pitchFamily="34" charset="0"/>
              <a:buChar char="•"/>
            </a:pPr>
            <a:r>
              <a:rPr lang="en-US" sz="900">
                <a:solidFill>
                  <a:prstClr val="black"/>
                </a:solidFill>
                <a:latin typeface="Calibri" panose="020F0502020204030204"/>
              </a:rPr>
              <a:t>LVDS chips can be powered at voltage minimums for margin analysis</a:t>
            </a:r>
          </a:p>
        </p:txBody>
      </p:sp>
      <p:sp>
        <p:nvSpPr>
          <p:cNvPr id="7" name="TextBox 6">
            <a:extLst>
              <a:ext uri="{FF2B5EF4-FFF2-40B4-BE49-F238E27FC236}">
                <a16:creationId xmlns:a16="http://schemas.microsoft.com/office/drawing/2014/main" id="{1CD52335-5EA6-07F7-0E33-0BAB5C497A79}"/>
              </a:ext>
            </a:extLst>
          </p:cNvPr>
          <p:cNvSpPr txBox="1"/>
          <p:nvPr/>
        </p:nvSpPr>
        <p:spPr>
          <a:xfrm>
            <a:off x="3736911" y="4583352"/>
            <a:ext cx="5206481" cy="507831"/>
          </a:xfrm>
          <a:prstGeom prst="rect">
            <a:avLst/>
          </a:prstGeom>
          <a:noFill/>
        </p:spPr>
        <p:txBody>
          <a:bodyPr wrap="square" rtlCol="0">
            <a:spAutoFit/>
          </a:bodyPr>
          <a:lstStyle/>
          <a:p>
            <a:pPr defTabSz="685800"/>
            <a:r>
              <a:rPr lang="en-US" sz="900">
                <a:solidFill>
                  <a:prstClr val="black"/>
                </a:solidFill>
                <a:latin typeface="Calibri" panose="020F0502020204030204"/>
              </a:rPr>
              <a:t>Alternate transmission protocol being evaluated : </a:t>
            </a:r>
          </a:p>
          <a:p>
            <a:pPr marL="128588" indent="-128588" defTabSz="685800">
              <a:buFont typeface="Arial" panose="020B0604020202020204" pitchFamily="34" charset="0"/>
              <a:buChar char="•"/>
            </a:pPr>
            <a:r>
              <a:rPr lang="en-US" sz="900">
                <a:solidFill>
                  <a:prstClr val="black"/>
                </a:solidFill>
                <a:latin typeface="Calibri" panose="020F0502020204030204"/>
              </a:rPr>
              <a:t>LVPECL – has a larger differential amplitude swing than LVDS increasing the slew rate at the receiver and lowering the jitter</a:t>
            </a:r>
          </a:p>
        </p:txBody>
      </p:sp>
    </p:spTree>
    <p:extLst>
      <p:ext uri="{BB962C8B-B14F-4D97-AF65-F5344CB8AC3E}">
        <p14:creationId xmlns:p14="http://schemas.microsoft.com/office/powerpoint/2010/main" val="374885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E043E-A167-7E28-6A63-5D94FFB9CA59}"/>
              </a:ext>
            </a:extLst>
          </p:cNvPr>
          <p:cNvSpPr>
            <a:spLocks noGrp="1"/>
          </p:cNvSpPr>
          <p:nvPr>
            <p:ph type="title"/>
          </p:nvPr>
        </p:nvSpPr>
        <p:spPr/>
        <p:txBody>
          <a:bodyPr/>
          <a:lstStyle/>
          <a:p>
            <a:r>
              <a:rPr lang="en-US"/>
              <a:t>Internal Comms Approach</a:t>
            </a:r>
          </a:p>
        </p:txBody>
      </p:sp>
      <p:sp>
        <p:nvSpPr>
          <p:cNvPr id="3" name="Text Placeholder 2">
            <a:extLst>
              <a:ext uri="{FF2B5EF4-FFF2-40B4-BE49-F238E27FC236}">
                <a16:creationId xmlns:a16="http://schemas.microsoft.com/office/drawing/2014/main" id="{05524D34-1BBC-8786-62A3-152560FAC210}"/>
              </a:ext>
            </a:extLst>
          </p:cNvPr>
          <p:cNvSpPr>
            <a:spLocks noGrp="1"/>
          </p:cNvSpPr>
          <p:nvPr>
            <p:ph type="body" sz="quarter" idx="15"/>
          </p:nvPr>
        </p:nvSpPr>
        <p:spPr>
          <a:xfrm>
            <a:off x="470263" y="936904"/>
            <a:ext cx="8489588" cy="3593822"/>
          </a:xfrm>
        </p:spPr>
        <p:txBody>
          <a:bodyPr/>
          <a:lstStyle/>
          <a:p>
            <a:pPr>
              <a:spcAft>
                <a:spcPts val="0"/>
              </a:spcAft>
            </a:pPr>
            <a:r>
              <a:rPr lang="en-US" sz="1200"/>
              <a:t>Analyzed existing SSDN for improvements</a:t>
            </a:r>
          </a:p>
          <a:p>
            <a:pPr lvl="1">
              <a:spcAft>
                <a:spcPts val="0"/>
              </a:spcAft>
            </a:pPr>
            <a:r>
              <a:rPr lang="en-US" sz="1100"/>
              <a:t>Greater data flexibility to mitigate SSDN slot rigidity</a:t>
            </a:r>
          </a:p>
          <a:p>
            <a:pPr lvl="1">
              <a:spcAft>
                <a:spcPts val="0"/>
              </a:spcAft>
            </a:pPr>
            <a:r>
              <a:rPr lang="en-US" sz="1100"/>
              <a:t>Reduce software and hardware timing dependencies for data scheduling and computations</a:t>
            </a:r>
          </a:p>
          <a:p>
            <a:pPr lvl="1">
              <a:spcAft>
                <a:spcPts val="0"/>
              </a:spcAft>
            </a:pPr>
            <a:r>
              <a:rPr lang="en-US" sz="1100"/>
              <a:t>Adding full duplex communication</a:t>
            </a:r>
          </a:p>
          <a:p>
            <a:pPr lvl="1">
              <a:spcAft>
                <a:spcPts val="0"/>
              </a:spcAft>
            </a:pPr>
            <a:r>
              <a:rPr lang="en-US" sz="1100"/>
              <a:t>Improving overall bandwidth.</a:t>
            </a:r>
          </a:p>
          <a:p>
            <a:pPr lvl="1">
              <a:spcAft>
                <a:spcPts val="0"/>
              </a:spcAft>
            </a:pPr>
            <a:r>
              <a:rPr lang="en-US" sz="1100"/>
              <a:t>Reduce IO count for slip rings and for cabling</a:t>
            </a:r>
          </a:p>
          <a:p>
            <a:pPr lvl="1">
              <a:spcAft>
                <a:spcPts val="0"/>
              </a:spcAft>
            </a:pPr>
            <a:r>
              <a:rPr lang="en-US" sz="1100"/>
              <a:t>Improve built-in-test</a:t>
            </a:r>
          </a:p>
          <a:p>
            <a:pPr lvl="1">
              <a:spcAft>
                <a:spcPts val="0"/>
              </a:spcAft>
            </a:pPr>
            <a:r>
              <a:rPr lang="en-US" sz="1100"/>
              <a:t>Simplify HWIL and VSSIM slot rigidity and long simulation time due to 2 microseconds slot time </a:t>
            </a:r>
          </a:p>
          <a:p>
            <a:pPr lvl="1">
              <a:spcAft>
                <a:spcPts val="0"/>
              </a:spcAft>
            </a:pPr>
            <a:r>
              <a:rPr lang="en-US" sz="1100"/>
              <a:t>Reduce size, weight and power.  </a:t>
            </a:r>
          </a:p>
          <a:p>
            <a:pPr lvl="1">
              <a:spcAft>
                <a:spcPts val="0"/>
              </a:spcAft>
            </a:pPr>
            <a:r>
              <a:rPr lang="en-US" sz="1100"/>
              <a:t>Remove need to preplan slot assignments</a:t>
            </a:r>
          </a:p>
          <a:p>
            <a:pPr>
              <a:spcAft>
                <a:spcPts val="0"/>
              </a:spcAft>
            </a:pPr>
            <a:r>
              <a:rPr lang="en-US" sz="1200"/>
              <a:t>Investigated:</a:t>
            </a:r>
          </a:p>
          <a:p>
            <a:pPr lvl="1">
              <a:spcAft>
                <a:spcPts val="0"/>
              </a:spcAft>
            </a:pPr>
            <a:r>
              <a:rPr lang="en-US" sz="1100"/>
              <a:t>Increased need for stellar bandwidth.  Interleave stellar with data or provide a separate channel</a:t>
            </a:r>
          </a:p>
          <a:p>
            <a:pPr lvl="1">
              <a:spcAft>
                <a:spcPts val="0"/>
              </a:spcAft>
            </a:pPr>
            <a:r>
              <a:rPr lang="en-US" sz="1100"/>
              <a:t>Timestamp intrinsic to IMU data at point of generation</a:t>
            </a:r>
          </a:p>
          <a:p>
            <a:pPr lvl="1">
              <a:spcAft>
                <a:spcPts val="0"/>
              </a:spcAft>
            </a:pPr>
            <a:r>
              <a:rPr lang="en-US" sz="1100"/>
              <a:t>Fiber vs copper internal – Fiber had larger SWAP footprint</a:t>
            </a:r>
          </a:p>
          <a:p>
            <a:pPr lvl="1">
              <a:spcAft>
                <a:spcPts val="0"/>
              </a:spcAft>
            </a:pPr>
            <a:r>
              <a:rPr lang="en-US" sz="1100"/>
              <a:t>MAC-level switched topology</a:t>
            </a:r>
          </a:p>
          <a:p>
            <a:pPr lvl="1">
              <a:spcAft>
                <a:spcPts val="0"/>
              </a:spcAft>
            </a:pPr>
            <a:r>
              <a:rPr lang="en-US" sz="1100"/>
              <a:t>Possible internal topologies: 	</a:t>
            </a:r>
          </a:p>
          <a:p>
            <a:pPr lvl="2">
              <a:spcAft>
                <a:spcPts val="0"/>
              </a:spcAft>
            </a:pPr>
            <a:r>
              <a:rPr lang="en-US" sz="1100"/>
              <a:t>Multiple point-to-point internal links</a:t>
            </a:r>
            <a:endParaRPr lang="en-US" sz="1100" i="1"/>
          </a:p>
          <a:p>
            <a:pPr lvl="2">
              <a:spcAft>
                <a:spcPts val="0"/>
              </a:spcAft>
            </a:pPr>
            <a:r>
              <a:rPr lang="en-US" sz="1100" i="1"/>
              <a:t>Like LE1 with Middle Gimbal Electronics</a:t>
            </a:r>
          </a:p>
          <a:p>
            <a:pPr lvl="2">
              <a:spcAft>
                <a:spcPts val="0"/>
              </a:spcAft>
            </a:pPr>
            <a:r>
              <a:rPr lang="en-US" sz="1100" i="1"/>
              <a:t>Electronics on all Gimbals</a:t>
            </a:r>
          </a:p>
          <a:p>
            <a:pPr lvl="2">
              <a:spcAft>
                <a:spcPts val="0"/>
              </a:spcAft>
            </a:pPr>
            <a:r>
              <a:rPr lang="en-US" sz="1100" i="1"/>
              <a:t>Processor in Case Mounted Electronics (CME)</a:t>
            </a:r>
          </a:p>
          <a:p>
            <a:pPr lvl="2">
              <a:spcAft>
                <a:spcPts val="0"/>
              </a:spcAft>
            </a:pPr>
            <a:r>
              <a:rPr lang="en-US" sz="1100" i="1"/>
              <a:t>Multiple processors.  Processor in CME, processor in MAP/EA</a:t>
            </a:r>
          </a:p>
          <a:p>
            <a:r>
              <a:rPr lang="en-US" sz="1300"/>
              <a:t>The Details Following will examine a Full Duplex Hybrid Approach that attempts to improve upon the previous design</a:t>
            </a:r>
          </a:p>
          <a:p>
            <a:pPr lvl="1"/>
            <a:endParaRPr lang="en-US" sz="1100"/>
          </a:p>
        </p:txBody>
      </p:sp>
      <p:sp>
        <p:nvSpPr>
          <p:cNvPr id="4" name="Slide Number Placeholder 3">
            <a:extLst>
              <a:ext uri="{FF2B5EF4-FFF2-40B4-BE49-F238E27FC236}">
                <a16:creationId xmlns:a16="http://schemas.microsoft.com/office/drawing/2014/main" id="{40B7E33A-F017-3EC0-4D21-9D20ECF6AA3D}"/>
              </a:ext>
            </a:extLst>
          </p:cNvPr>
          <p:cNvSpPr>
            <a:spLocks noGrp="1"/>
          </p:cNvSpPr>
          <p:nvPr>
            <p:ph type="sldNum" sz="quarter" idx="4"/>
          </p:nvPr>
        </p:nvSpPr>
        <p:spPr/>
        <p:txBody>
          <a:bodyPr/>
          <a:lstStyle/>
          <a:p>
            <a:fld id="{532E5815-A8B8-3248-99F0-470F41FB048B}" type="slidenum">
              <a:rPr lang="en-US" smtClean="0"/>
              <a:pPr/>
              <a:t>5</a:t>
            </a:fld>
            <a:endParaRPr lang="en-US"/>
          </a:p>
        </p:txBody>
      </p:sp>
    </p:spTree>
    <p:extLst>
      <p:ext uri="{BB962C8B-B14F-4D97-AF65-F5344CB8AC3E}">
        <p14:creationId xmlns:p14="http://schemas.microsoft.com/office/powerpoint/2010/main" val="3418781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EB86-54F6-9D9B-6C76-8FCF9781FEC1}"/>
              </a:ext>
            </a:extLst>
          </p:cNvPr>
          <p:cNvSpPr>
            <a:spLocks noGrp="1"/>
          </p:cNvSpPr>
          <p:nvPr>
            <p:ph type="title"/>
          </p:nvPr>
        </p:nvSpPr>
        <p:spPr/>
        <p:txBody>
          <a:bodyPr/>
          <a:lstStyle/>
          <a:p>
            <a:r>
              <a:rPr lang="en-US"/>
              <a:t>Using Control Symbols to Create Sync</a:t>
            </a:r>
          </a:p>
        </p:txBody>
      </p:sp>
      <p:sp>
        <p:nvSpPr>
          <p:cNvPr id="3" name="Text Placeholder 2">
            <a:extLst>
              <a:ext uri="{FF2B5EF4-FFF2-40B4-BE49-F238E27FC236}">
                <a16:creationId xmlns:a16="http://schemas.microsoft.com/office/drawing/2014/main" id="{FEB21592-F568-033A-92D9-DEB2C9761C98}"/>
              </a:ext>
            </a:extLst>
          </p:cNvPr>
          <p:cNvSpPr>
            <a:spLocks noGrp="1"/>
          </p:cNvSpPr>
          <p:nvPr>
            <p:ph type="body" sz="quarter" idx="15"/>
          </p:nvPr>
        </p:nvSpPr>
        <p:spPr>
          <a:xfrm>
            <a:off x="470263" y="936904"/>
            <a:ext cx="4949392" cy="1292363"/>
          </a:xfrm>
        </p:spPr>
        <p:txBody>
          <a:bodyPr/>
          <a:lstStyle/>
          <a:p>
            <a:pPr marL="285750" indent="-285750">
              <a:buFont typeface="Arial" panose="020B0604020202020204" pitchFamily="34" charset="0"/>
              <a:buChar char="•"/>
            </a:pPr>
            <a:r>
              <a:rPr lang="en-US"/>
              <a:t>Control Symbols are 10-bit special characters that do not have a corresponding 8-bit character. </a:t>
            </a:r>
          </a:p>
          <a:p>
            <a:pPr marL="285750" indent="-285750">
              <a:buFont typeface="Arial" panose="020B0604020202020204" pitchFamily="34" charset="0"/>
              <a:buChar char="•"/>
            </a:pPr>
            <a:r>
              <a:rPr lang="en-US"/>
              <a:t>They are unique and can be used for low level control functions as shown below.  </a:t>
            </a:r>
          </a:p>
          <a:p>
            <a:endParaRPr lang="en-US"/>
          </a:p>
        </p:txBody>
      </p:sp>
      <p:sp>
        <p:nvSpPr>
          <p:cNvPr id="4" name="Slide Number Placeholder 3">
            <a:extLst>
              <a:ext uri="{FF2B5EF4-FFF2-40B4-BE49-F238E27FC236}">
                <a16:creationId xmlns:a16="http://schemas.microsoft.com/office/drawing/2014/main" id="{7AA9EDEE-062F-0A4B-7ED2-0770162966D4}"/>
              </a:ext>
            </a:extLst>
          </p:cNvPr>
          <p:cNvSpPr>
            <a:spLocks noGrp="1"/>
          </p:cNvSpPr>
          <p:nvPr>
            <p:ph type="sldNum" sz="quarter" idx="4"/>
          </p:nvPr>
        </p:nvSpPr>
        <p:spPr/>
        <p:txBody>
          <a:bodyPr/>
          <a:lstStyle/>
          <a:p>
            <a:fld id="{532E5815-A8B8-3248-99F0-470F41FB048B}" type="slidenum">
              <a:rPr lang="en-US" smtClean="0"/>
              <a:pPr/>
              <a:t>50</a:t>
            </a:fld>
            <a:endParaRPr lang="en-US"/>
          </a:p>
        </p:txBody>
      </p:sp>
      <p:pic>
        <p:nvPicPr>
          <p:cNvPr id="5" name="Content Placeholder 4">
            <a:extLst>
              <a:ext uri="{FF2B5EF4-FFF2-40B4-BE49-F238E27FC236}">
                <a16:creationId xmlns:a16="http://schemas.microsoft.com/office/drawing/2014/main" id="{61900914-F93E-979C-49E2-A4C4A0DED6E5}"/>
              </a:ext>
            </a:extLst>
          </p:cNvPr>
          <p:cNvPicPr>
            <a:picLocks noChangeAspect="1"/>
          </p:cNvPicPr>
          <p:nvPr/>
        </p:nvPicPr>
        <p:blipFill>
          <a:blip r:embed="rId2"/>
          <a:stretch>
            <a:fillRect/>
          </a:stretch>
        </p:blipFill>
        <p:spPr>
          <a:xfrm>
            <a:off x="5544922" y="1024836"/>
            <a:ext cx="3532912" cy="3417958"/>
          </a:xfrm>
          <a:prstGeom prst="rect">
            <a:avLst/>
          </a:prstGeom>
        </p:spPr>
      </p:pic>
      <p:pic>
        <p:nvPicPr>
          <p:cNvPr id="6" name="Picture 5">
            <a:extLst>
              <a:ext uri="{FF2B5EF4-FFF2-40B4-BE49-F238E27FC236}">
                <a16:creationId xmlns:a16="http://schemas.microsoft.com/office/drawing/2014/main" id="{9CE3CB7F-0B66-4B5B-6406-5A411208410E}"/>
              </a:ext>
            </a:extLst>
          </p:cNvPr>
          <p:cNvPicPr>
            <a:picLocks noChangeAspect="1"/>
          </p:cNvPicPr>
          <p:nvPr/>
        </p:nvPicPr>
        <p:blipFill>
          <a:blip r:embed="rId3"/>
          <a:stretch>
            <a:fillRect/>
          </a:stretch>
        </p:blipFill>
        <p:spPr>
          <a:xfrm>
            <a:off x="747518" y="2114135"/>
            <a:ext cx="2983502" cy="2710621"/>
          </a:xfrm>
          <a:prstGeom prst="rect">
            <a:avLst/>
          </a:prstGeom>
        </p:spPr>
      </p:pic>
    </p:spTree>
    <p:extLst>
      <p:ext uri="{BB962C8B-B14F-4D97-AF65-F5344CB8AC3E}">
        <p14:creationId xmlns:p14="http://schemas.microsoft.com/office/powerpoint/2010/main" val="4037673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7B6048-2A88-5B38-AF8C-B3DA3A6FCE17}"/>
              </a:ext>
            </a:extLst>
          </p:cNvPr>
          <p:cNvSpPr>
            <a:spLocks noGrp="1"/>
          </p:cNvSpPr>
          <p:nvPr>
            <p:ph type="body" sz="quarter" idx="15"/>
          </p:nvPr>
        </p:nvSpPr>
        <p:spPr>
          <a:xfrm>
            <a:off x="470263" y="989132"/>
            <a:ext cx="4285216" cy="3541594"/>
          </a:xfrm>
        </p:spPr>
        <p:txBody>
          <a:bodyPr/>
          <a:lstStyle/>
          <a:p>
            <a:pPr marL="214313" indent="-214313">
              <a:buFont typeface="Arial" panose="020B0604020202020204" pitchFamily="34" charset="0"/>
              <a:buChar char="•"/>
            </a:pPr>
            <a:r>
              <a:rPr lang="en-US" sz="1200"/>
              <a:t>PRBS provides large dataset to stress system and test all data points</a:t>
            </a:r>
          </a:p>
          <a:p>
            <a:pPr marL="214313" indent="-214313">
              <a:buFont typeface="Arial" panose="020B0604020202020204" pitchFamily="34" charset="0"/>
              <a:buChar char="•"/>
            </a:pPr>
            <a:r>
              <a:rPr lang="en-US" sz="1200"/>
              <a:t>Control Symbols (K.XX.Z) sent at rising/falling edge of 2400 clock</a:t>
            </a:r>
          </a:p>
          <a:p>
            <a:pPr marL="214313" indent="-214313">
              <a:buFont typeface="Arial" panose="020B0604020202020204" pitchFamily="34" charset="0"/>
              <a:buChar char="•"/>
            </a:pPr>
            <a:r>
              <a:rPr lang="en-US" sz="1200"/>
              <a:t>PRBS data and special characters are sent through the same wire</a:t>
            </a:r>
          </a:p>
          <a:p>
            <a:pPr marL="214313" indent="-214313">
              <a:buFont typeface="Arial" panose="020B0604020202020204" pitchFamily="34" charset="0"/>
              <a:buChar char="•"/>
            </a:pPr>
            <a:r>
              <a:rPr lang="en-US" sz="1200"/>
              <a:t>Sync Pulse Detector, detects control symbols and removes it from data stream while triggering clock edge switch  </a:t>
            </a:r>
          </a:p>
          <a:p>
            <a:pPr marL="214313" indent="-214313">
              <a:buFont typeface="Arial" panose="020B0604020202020204" pitchFamily="34" charset="0"/>
              <a:buChar char="•"/>
            </a:pPr>
            <a:r>
              <a:rPr lang="en-US" sz="1200"/>
              <a:t>PRBS Checker ensures the data was received correctly </a:t>
            </a:r>
          </a:p>
          <a:p>
            <a:endParaRPr lang="en-US" sz="1200"/>
          </a:p>
        </p:txBody>
      </p:sp>
      <p:sp>
        <p:nvSpPr>
          <p:cNvPr id="4" name="Slide Number Placeholder 3">
            <a:extLst>
              <a:ext uri="{FF2B5EF4-FFF2-40B4-BE49-F238E27FC236}">
                <a16:creationId xmlns:a16="http://schemas.microsoft.com/office/drawing/2014/main" id="{5CC5E31D-6E44-ACDA-E88C-304E5A9ABF91}"/>
              </a:ext>
            </a:extLst>
          </p:cNvPr>
          <p:cNvSpPr>
            <a:spLocks noGrp="1"/>
          </p:cNvSpPr>
          <p:nvPr>
            <p:ph type="sldNum" sz="quarter" idx="4"/>
          </p:nvPr>
        </p:nvSpPr>
        <p:spPr/>
        <p:txBody>
          <a:bodyPr/>
          <a:lstStyle/>
          <a:p>
            <a:fld id="{532E5815-A8B8-3248-99F0-470F41FB048B}" type="slidenum">
              <a:rPr lang="en-US" smtClean="0"/>
              <a:pPr/>
              <a:t>51</a:t>
            </a:fld>
            <a:endParaRPr lang="en-US"/>
          </a:p>
        </p:txBody>
      </p:sp>
      <p:pic>
        <p:nvPicPr>
          <p:cNvPr id="5" name="Picture 4">
            <a:extLst>
              <a:ext uri="{FF2B5EF4-FFF2-40B4-BE49-F238E27FC236}">
                <a16:creationId xmlns:a16="http://schemas.microsoft.com/office/drawing/2014/main" id="{5ABE7346-0485-6D8F-AE4C-0F1C08466BB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858784" y="612774"/>
            <a:ext cx="4285216" cy="3541594"/>
          </a:xfrm>
          <a:prstGeom prst="rect">
            <a:avLst/>
          </a:prstGeom>
        </p:spPr>
      </p:pic>
      <p:sp>
        <p:nvSpPr>
          <p:cNvPr id="2" name="Title 1">
            <a:extLst>
              <a:ext uri="{FF2B5EF4-FFF2-40B4-BE49-F238E27FC236}">
                <a16:creationId xmlns:a16="http://schemas.microsoft.com/office/drawing/2014/main" id="{26A1DA2E-AE69-890D-60EE-E9E5BB14BE29}"/>
              </a:ext>
            </a:extLst>
          </p:cNvPr>
          <p:cNvSpPr>
            <a:spLocks noGrp="1"/>
          </p:cNvSpPr>
          <p:nvPr>
            <p:ph type="title"/>
          </p:nvPr>
        </p:nvSpPr>
        <p:spPr/>
        <p:txBody>
          <a:bodyPr/>
          <a:lstStyle/>
          <a:p>
            <a:r>
              <a:rPr lang="en-US" sz="2800" b="1">
                <a:latin typeface="Arial"/>
              </a:rPr>
              <a:t>PRBS Sync Insertion and PRBS Checker</a:t>
            </a:r>
            <a:endParaRPr lang="en-US"/>
          </a:p>
        </p:txBody>
      </p:sp>
    </p:spTree>
    <p:extLst>
      <p:ext uri="{BB962C8B-B14F-4D97-AF65-F5344CB8AC3E}">
        <p14:creationId xmlns:p14="http://schemas.microsoft.com/office/powerpoint/2010/main" val="11274632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F8C23-266A-9D09-FAA9-0812D2EB7BF1}"/>
              </a:ext>
            </a:extLst>
          </p:cNvPr>
          <p:cNvSpPr>
            <a:spLocks noGrp="1"/>
          </p:cNvSpPr>
          <p:nvPr>
            <p:ph type="title"/>
          </p:nvPr>
        </p:nvSpPr>
        <p:spPr>
          <a:xfrm>
            <a:off x="300930" y="293773"/>
            <a:ext cx="8223068" cy="664689"/>
          </a:xfrm>
        </p:spPr>
        <p:txBody>
          <a:bodyPr/>
          <a:lstStyle/>
          <a:p>
            <a:r>
              <a:rPr lang="en-US"/>
              <a:t>Rotary Joint assembly - 2 Slipring in the Loop </a:t>
            </a:r>
          </a:p>
        </p:txBody>
      </p:sp>
      <p:sp>
        <p:nvSpPr>
          <p:cNvPr id="4" name="Slide Number Placeholder 3">
            <a:extLst>
              <a:ext uri="{FF2B5EF4-FFF2-40B4-BE49-F238E27FC236}">
                <a16:creationId xmlns:a16="http://schemas.microsoft.com/office/drawing/2014/main" id="{10784F59-6E72-E3AE-0C5A-B31A1C934113}"/>
              </a:ext>
            </a:extLst>
          </p:cNvPr>
          <p:cNvSpPr>
            <a:spLocks noGrp="1"/>
          </p:cNvSpPr>
          <p:nvPr>
            <p:ph type="sldNum" sz="quarter" idx="4"/>
          </p:nvPr>
        </p:nvSpPr>
        <p:spPr/>
        <p:txBody>
          <a:bodyPr/>
          <a:lstStyle/>
          <a:p>
            <a:fld id="{532E5815-A8B8-3248-99F0-470F41FB048B}" type="slidenum">
              <a:rPr lang="en-US" smtClean="0"/>
              <a:pPr/>
              <a:t>52</a:t>
            </a:fld>
            <a:endParaRPr lang="en-US"/>
          </a:p>
        </p:txBody>
      </p:sp>
      <p:pic>
        <p:nvPicPr>
          <p:cNvPr id="7" name="Picture 6">
            <a:extLst>
              <a:ext uri="{FF2B5EF4-FFF2-40B4-BE49-F238E27FC236}">
                <a16:creationId xmlns:a16="http://schemas.microsoft.com/office/drawing/2014/main" id="{D531248E-C05A-412D-EB35-14028278C21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86224" y="2630642"/>
            <a:ext cx="3867574" cy="1997602"/>
          </a:xfrm>
          <a:prstGeom prst="rect">
            <a:avLst/>
          </a:prstGeom>
        </p:spPr>
      </p:pic>
      <p:pic>
        <p:nvPicPr>
          <p:cNvPr id="8" name="Picture 7">
            <a:extLst>
              <a:ext uri="{FF2B5EF4-FFF2-40B4-BE49-F238E27FC236}">
                <a16:creationId xmlns:a16="http://schemas.microsoft.com/office/drawing/2014/main" id="{3E486E15-114C-D70C-EAB6-95054F6EDDC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413" y="958462"/>
            <a:ext cx="5926667" cy="1792709"/>
          </a:xfrm>
          <a:prstGeom prst="rect">
            <a:avLst/>
          </a:prstGeom>
        </p:spPr>
      </p:pic>
      <p:sp>
        <p:nvSpPr>
          <p:cNvPr id="3" name="Text Placeholder 2">
            <a:extLst>
              <a:ext uri="{FF2B5EF4-FFF2-40B4-BE49-F238E27FC236}">
                <a16:creationId xmlns:a16="http://schemas.microsoft.com/office/drawing/2014/main" id="{C19061E3-86D1-D795-5C20-C7E52762AA99}"/>
              </a:ext>
            </a:extLst>
          </p:cNvPr>
          <p:cNvSpPr>
            <a:spLocks noGrp="1"/>
          </p:cNvSpPr>
          <p:nvPr>
            <p:ph type="body" sz="quarter" idx="15"/>
          </p:nvPr>
        </p:nvSpPr>
        <p:spPr>
          <a:xfrm>
            <a:off x="90202" y="3216983"/>
            <a:ext cx="4638552" cy="616966"/>
          </a:xfrm>
        </p:spPr>
        <p:txBody>
          <a:bodyPr/>
          <a:lstStyle/>
          <a:p>
            <a:pPr marL="285750" indent="-285750">
              <a:buFont typeface="Wingdings" panose="05000000000000000000" pitchFamily="2" charset="2"/>
              <a:buChar char="§"/>
            </a:pPr>
            <a:r>
              <a:rPr lang="en-US" sz="1200"/>
              <a:t>Equivalent of 4 slip rings made from 2</a:t>
            </a:r>
          </a:p>
        </p:txBody>
      </p:sp>
    </p:spTree>
    <p:extLst>
      <p:ext uri="{BB962C8B-B14F-4D97-AF65-F5344CB8AC3E}">
        <p14:creationId xmlns:p14="http://schemas.microsoft.com/office/powerpoint/2010/main" val="19164955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45B29-72E7-8B39-2F90-423853134B30}"/>
              </a:ext>
            </a:extLst>
          </p:cNvPr>
          <p:cNvSpPr>
            <a:spLocks noGrp="1"/>
          </p:cNvSpPr>
          <p:nvPr>
            <p:ph type="title"/>
          </p:nvPr>
        </p:nvSpPr>
        <p:spPr/>
        <p:txBody>
          <a:bodyPr/>
          <a:lstStyle/>
          <a:p>
            <a:r>
              <a:rPr lang="en-US"/>
              <a:t>Experimental Set up to evaluate LVDS receiver</a:t>
            </a:r>
          </a:p>
        </p:txBody>
      </p:sp>
      <p:sp>
        <p:nvSpPr>
          <p:cNvPr id="4" name="Slide Number Placeholder 3">
            <a:extLst>
              <a:ext uri="{FF2B5EF4-FFF2-40B4-BE49-F238E27FC236}">
                <a16:creationId xmlns:a16="http://schemas.microsoft.com/office/drawing/2014/main" id="{0217D08A-9202-3809-7CFA-8DF3B2987353}"/>
              </a:ext>
            </a:extLst>
          </p:cNvPr>
          <p:cNvSpPr>
            <a:spLocks noGrp="1"/>
          </p:cNvSpPr>
          <p:nvPr>
            <p:ph type="sldNum" sz="quarter" idx="4"/>
          </p:nvPr>
        </p:nvSpPr>
        <p:spPr/>
        <p:txBody>
          <a:bodyPr/>
          <a:lstStyle/>
          <a:p>
            <a:fld id="{532E5815-A8B8-3248-99F0-470F41FB048B}" type="slidenum">
              <a:rPr lang="en-US" smtClean="0"/>
              <a:pPr/>
              <a:t>53</a:t>
            </a:fld>
            <a:endParaRPr lang="en-US"/>
          </a:p>
        </p:txBody>
      </p:sp>
      <p:pic>
        <p:nvPicPr>
          <p:cNvPr id="5" name="Picture 4">
            <a:extLst>
              <a:ext uri="{FF2B5EF4-FFF2-40B4-BE49-F238E27FC236}">
                <a16:creationId xmlns:a16="http://schemas.microsoft.com/office/drawing/2014/main" id="{1CDD553D-9433-105F-CFBC-F745A9243E7D}"/>
              </a:ext>
            </a:extLst>
          </p:cNvPr>
          <p:cNvPicPr>
            <a:picLocks noChangeAspect="1"/>
          </p:cNvPicPr>
          <p:nvPr/>
        </p:nvPicPr>
        <p:blipFill>
          <a:blip r:embed="rId2"/>
          <a:stretch>
            <a:fillRect/>
          </a:stretch>
        </p:blipFill>
        <p:spPr>
          <a:xfrm>
            <a:off x="135466" y="1453643"/>
            <a:ext cx="8641555" cy="3499549"/>
          </a:xfrm>
          <a:prstGeom prst="rect">
            <a:avLst/>
          </a:prstGeom>
        </p:spPr>
      </p:pic>
      <p:sp>
        <p:nvSpPr>
          <p:cNvPr id="3" name="Text Placeholder 2">
            <a:extLst>
              <a:ext uri="{FF2B5EF4-FFF2-40B4-BE49-F238E27FC236}">
                <a16:creationId xmlns:a16="http://schemas.microsoft.com/office/drawing/2014/main" id="{A6916E54-98A9-AC3F-D01C-7652B60CC343}"/>
              </a:ext>
            </a:extLst>
          </p:cNvPr>
          <p:cNvSpPr>
            <a:spLocks noGrp="1"/>
          </p:cNvSpPr>
          <p:nvPr>
            <p:ph type="body" sz="quarter" idx="15"/>
          </p:nvPr>
        </p:nvSpPr>
        <p:spPr>
          <a:xfrm>
            <a:off x="470263" y="950578"/>
            <a:ext cx="8223068" cy="616966"/>
          </a:xfrm>
        </p:spPr>
        <p:txBody>
          <a:bodyPr/>
          <a:lstStyle/>
          <a:p>
            <a:pPr marL="285750" indent="-285750">
              <a:buFont typeface="Wingdings" panose="05000000000000000000" pitchFamily="2" charset="2"/>
              <a:buChar char="§"/>
            </a:pPr>
            <a:r>
              <a:rPr lang="en-US" sz="1200"/>
              <a:t>Initial evaluation, will use FMC board once completed</a:t>
            </a:r>
          </a:p>
        </p:txBody>
      </p:sp>
    </p:spTree>
    <p:extLst>
      <p:ext uri="{BB962C8B-B14F-4D97-AF65-F5344CB8AC3E}">
        <p14:creationId xmlns:p14="http://schemas.microsoft.com/office/powerpoint/2010/main" val="1230162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F8C23-266A-9D09-FAA9-0812D2EB7BF1}"/>
              </a:ext>
            </a:extLst>
          </p:cNvPr>
          <p:cNvSpPr>
            <a:spLocks noGrp="1"/>
          </p:cNvSpPr>
          <p:nvPr>
            <p:ph type="title"/>
          </p:nvPr>
        </p:nvSpPr>
        <p:spPr>
          <a:xfrm>
            <a:off x="24761" y="152728"/>
            <a:ext cx="9325173" cy="664689"/>
          </a:xfrm>
        </p:spPr>
        <p:txBody>
          <a:bodyPr>
            <a:normAutofit fontScale="90000"/>
          </a:bodyPr>
          <a:lstStyle/>
          <a:p>
            <a:r>
              <a:rPr lang="en-US"/>
              <a:t>Typical results obtained with a 100 Mb/s 8b/10b PRBS7 encoded pattern on without  slipring assembly</a:t>
            </a:r>
          </a:p>
        </p:txBody>
      </p:sp>
      <p:sp>
        <p:nvSpPr>
          <p:cNvPr id="4" name="Slide Number Placeholder 3">
            <a:extLst>
              <a:ext uri="{FF2B5EF4-FFF2-40B4-BE49-F238E27FC236}">
                <a16:creationId xmlns:a16="http://schemas.microsoft.com/office/drawing/2014/main" id="{10784F59-6E72-E3AE-0C5A-B31A1C934113}"/>
              </a:ext>
            </a:extLst>
          </p:cNvPr>
          <p:cNvSpPr>
            <a:spLocks noGrp="1"/>
          </p:cNvSpPr>
          <p:nvPr>
            <p:ph type="sldNum" sz="quarter" idx="4"/>
          </p:nvPr>
        </p:nvSpPr>
        <p:spPr/>
        <p:txBody>
          <a:bodyPr/>
          <a:lstStyle/>
          <a:p>
            <a:fld id="{532E5815-A8B8-3248-99F0-470F41FB048B}" type="slidenum">
              <a:rPr lang="en-US" smtClean="0"/>
              <a:pPr/>
              <a:t>54</a:t>
            </a:fld>
            <a:endParaRPr lang="en-US"/>
          </a:p>
        </p:txBody>
      </p:sp>
      <p:pic>
        <p:nvPicPr>
          <p:cNvPr id="7" name="Picture 6" descr="A screenshot of a computer&#10;&#10;Description automatically generated with medium confidence">
            <a:extLst>
              <a:ext uri="{FF2B5EF4-FFF2-40B4-BE49-F238E27FC236}">
                <a16:creationId xmlns:a16="http://schemas.microsoft.com/office/drawing/2014/main" id="{9D21DCC9-179D-324E-6137-5D9B3A3055AA}"/>
              </a:ext>
            </a:extLst>
          </p:cNvPr>
          <p:cNvPicPr>
            <a:picLocks noChangeAspect="1"/>
          </p:cNvPicPr>
          <p:nvPr/>
        </p:nvPicPr>
        <p:blipFill>
          <a:blip r:embed="rId2"/>
          <a:stretch>
            <a:fillRect/>
          </a:stretch>
        </p:blipFill>
        <p:spPr>
          <a:xfrm>
            <a:off x="2126517" y="893482"/>
            <a:ext cx="4806189" cy="3644151"/>
          </a:xfrm>
          <a:prstGeom prst="rect">
            <a:avLst/>
          </a:prstGeom>
        </p:spPr>
      </p:pic>
      <p:sp>
        <p:nvSpPr>
          <p:cNvPr id="8" name="TextBox 7">
            <a:extLst>
              <a:ext uri="{FF2B5EF4-FFF2-40B4-BE49-F238E27FC236}">
                <a16:creationId xmlns:a16="http://schemas.microsoft.com/office/drawing/2014/main" id="{F04C14BB-8C35-1D75-060E-FFFF516839A5}"/>
              </a:ext>
            </a:extLst>
          </p:cNvPr>
          <p:cNvSpPr txBox="1"/>
          <p:nvPr/>
        </p:nvSpPr>
        <p:spPr>
          <a:xfrm>
            <a:off x="2916517" y="4561556"/>
            <a:ext cx="2826415" cy="369332"/>
          </a:xfrm>
          <a:prstGeom prst="rect">
            <a:avLst/>
          </a:prstGeom>
          <a:solidFill>
            <a:srgbClr val="0072BD"/>
          </a:solidFill>
        </p:spPr>
        <p:txBody>
          <a:bodyPr wrap="none" rtlCol="0">
            <a:spAutoFit/>
          </a:bodyPr>
          <a:lstStyle/>
          <a:p>
            <a:r>
              <a:rPr lang="en-US">
                <a:solidFill>
                  <a:schemeClr val="bg1"/>
                </a:solidFill>
              </a:rPr>
              <a:t>Eye Jitter (RMS):12.84 </a:t>
            </a:r>
            <a:r>
              <a:rPr lang="en-US" err="1">
                <a:solidFill>
                  <a:schemeClr val="bg1"/>
                </a:solidFill>
              </a:rPr>
              <a:t>ps</a:t>
            </a:r>
            <a:endParaRPr lang="en-US">
              <a:solidFill>
                <a:schemeClr val="bg1"/>
              </a:solidFill>
            </a:endParaRPr>
          </a:p>
        </p:txBody>
      </p:sp>
    </p:spTree>
    <p:extLst>
      <p:ext uri="{BB962C8B-B14F-4D97-AF65-F5344CB8AC3E}">
        <p14:creationId xmlns:p14="http://schemas.microsoft.com/office/powerpoint/2010/main" val="1141333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F8C23-266A-9D09-FAA9-0812D2EB7BF1}"/>
              </a:ext>
            </a:extLst>
          </p:cNvPr>
          <p:cNvSpPr>
            <a:spLocks noGrp="1"/>
          </p:cNvSpPr>
          <p:nvPr>
            <p:ph type="title"/>
          </p:nvPr>
        </p:nvSpPr>
        <p:spPr>
          <a:xfrm>
            <a:off x="24761" y="152728"/>
            <a:ext cx="9325173" cy="664689"/>
          </a:xfrm>
        </p:spPr>
        <p:txBody>
          <a:bodyPr>
            <a:normAutofit fontScale="90000"/>
          </a:bodyPr>
          <a:lstStyle/>
          <a:p>
            <a:r>
              <a:rPr lang="en-US"/>
              <a:t>Typical results obtained with a 100 Mb/s 8b/10b PRBS7 encoded pattern through 4 slip rings</a:t>
            </a:r>
          </a:p>
        </p:txBody>
      </p:sp>
      <p:sp>
        <p:nvSpPr>
          <p:cNvPr id="4" name="Slide Number Placeholder 3">
            <a:extLst>
              <a:ext uri="{FF2B5EF4-FFF2-40B4-BE49-F238E27FC236}">
                <a16:creationId xmlns:a16="http://schemas.microsoft.com/office/drawing/2014/main" id="{10784F59-6E72-E3AE-0C5A-B31A1C934113}"/>
              </a:ext>
            </a:extLst>
          </p:cNvPr>
          <p:cNvSpPr>
            <a:spLocks noGrp="1"/>
          </p:cNvSpPr>
          <p:nvPr>
            <p:ph type="sldNum" sz="quarter" idx="4"/>
          </p:nvPr>
        </p:nvSpPr>
        <p:spPr/>
        <p:txBody>
          <a:bodyPr/>
          <a:lstStyle/>
          <a:p>
            <a:fld id="{532E5815-A8B8-3248-99F0-470F41FB048B}" type="slidenum">
              <a:rPr lang="en-US" smtClean="0"/>
              <a:pPr/>
              <a:t>55</a:t>
            </a:fld>
            <a:endParaRPr lang="en-US"/>
          </a:p>
        </p:txBody>
      </p:sp>
      <p:pic>
        <p:nvPicPr>
          <p:cNvPr id="9" name="Picture 8" descr="A screenshot of a computer&#10;&#10;Description automatically generated with medium confidence">
            <a:extLst>
              <a:ext uri="{FF2B5EF4-FFF2-40B4-BE49-F238E27FC236}">
                <a16:creationId xmlns:a16="http://schemas.microsoft.com/office/drawing/2014/main" id="{CE3EC3A2-46BF-E7F7-919F-F6082A44C585}"/>
              </a:ext>
            </a:extLst>
          </p:cNvPr>
          <p:cNvPicPr>
            <a:picLocks noChangeAspect="1"/>
          </p:cNvPicPr>
          <p:nvPr/>
        </p:nvPicPr>
        <p:blipFill>
          <a:blip r:embed="rId2"/>
          <a:stretch>
            <a:fillRect/>
          </a:stretch>
        </p:blipFill>
        <p:spPr>
          <a:xfrm>
            <a:off x="2008094" y="931839"/>
            <a:ext cx="4787154" cy="3629717"/>
          </a:xfrm>
          <a:prstGeom prst="rect">
            <a:avLst/>
          </a:prstGeom>
        </p:spPr>
      </p:pic>
      <p:sp>
        <p:nvSpPr>
          <p:cNvPr id="10" name="TextBox 9">
            <a:extLst>
              <a:ext uri="{FF2B5EF4-FFF2-40B4-BE49-F238E27FC236}">
                <a16:creationId xmlns:a16="http://schemas.microsoft.com/office/drawing/2014/main" id="{3AACA557-C04B-9CDB-8F1D-919A40C1D9D1}"/>
              </a:ext>
            </a:extLst>
          </p:cNvPr>
          <p:cNvSpPr txBox="1"/>
          <p:nvPr/>
        </p:nvSpPr>
        <p:spPr>
          <a:xfrm>
            <a:off x="2916517" y="4561556"/>
            <a:ext cx="2826415" cy="369332"/>
          </a:xfrm>
          <a:prstGeom prst="rect">
            <a:avLst/>
          </a:prstGeom>
          <a:solidFill>
            <a:srgbClr val="0072BD"/>
          </a:solidFill>
        </p:spPr>
        <p:txBody>
          <a:bodyPr wrap="none" rtlCol="0">
            <a:spAutoFit/>
          </a:bodyPr>
          <a:lstStyle/>
          <a:p>
            <a:r>
              <a:rPr lang="en-US">
                <a:solidFill>
                  <a:schemeClr val="bg1"/>
                </a:solidFill>
              </a:rPr>
              <a:t>Eye Jitter (RMS):16.81 </a:t>
            </a:r>
            <a:r>
              <a:rPr lang="en-US" err="1">
                <a:solidFill>
                  <a:schemeClr val="bg1"/>
                </a:solidFill>
              </a:rPr>
              <a:t>ps</a:t>
            </a:r>
            <a:endParaRPr lang="en-US">
              <a:solidFill>
                <a:schemeClr val="bg1"/>
              </a:solidFill>
            </a:endParaRPr>
          </a:p>
        </p:txBody>
      </p:sp>
    </p:spTree>
    <p:extLst>
      <p:ext uri="{BB962C8B-B14F-4D97-AF65-F5344CB8AC3E}">
        <p14:creationId xmlns:p14="http://schemas.microsoft.com/office/powerpoint/2010/main" val="1528909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F8C23-266A-9D09-FAA9-0812D2EB7BF1}"/>
              </a:ext>
            </a:extLst>
          </p:cNvPr>
          <p:cNvSpPr>
            <a:spLocks noGrp="1"/>
          </p:cNvSpPr>
          <p:nvPr>
            <p:ph type="title"/>
          </p:nvPr>
        </p:nvSpPr>
        <p:spPr>
          <a:xfrm>
            <a:off x="24761" y="152728"/>
            <a:ext cx="9325173" cy="664689"/>
          </a:xfrm>
        </p:spPr>
        <p:txBody>
          <a:bodyPr>
            <a:normAutofit fontScale="90000"/>
          </a:bodyPr>
          <a:lstStyle/>
          <a:p>
            <a:r>
              <a:rPr lang="en-US"/>
              <a:t>Results obtained with an 100 Mb/s with 4 slip rings with added jitter 0.05RJ pp</a:t>
            </a:r>
          </a:p>
        </p:txBody>
      </p:sp>
      <p:sp>
        <p:nvSpPr>
          <p:cNvPr id="4" name="Slide Number Placeholder 3">
            <a:extLst>
              <a:ext uri="{FF2B5EF4-FFF2-40B4-BE49-F238E27FC236}">
                <a16:creationId xmlns:a16="http://schemas.microsoft.com/office/drawing/2014/main" id="{10784F59-6E72-E3AE-0C5A-B31A1C934113}"/>
              </a:ext>
            </a:extLst>
          </p:cNvPr>
          <p:cNvSpPr>
            <a:spLocks noGrp="1"/>
          </p:cNvSpPr>
          <p:nvPr>
            <p:ph type="sldNum" sz="quarter" idx="4"/>
          </p:nvPr>
        </p:nvSpPr>
        <p:spPr/>
        <p:txBody>
          <a:bodyPr/>
          <a:lstStyle/>
          <a:p>
            <a:fld id="{532E5815-A8B8-3248-99F0-470F41FB048B}" type="slidenum">
              <a:rPr lang="en-US" smtClean="0"/>
              <a:pPr/>
              <a:t>56</a:t>
            </a:fld>
            <a:endParaRPr lang="en-US"/>
          </a:p>
        </p:txBody>
      </p:sp>
      <p:sp>
        <p:nvSpPr>
          <p:cNvPr id="10" name="TextBox 9">
            <a:extLst>
              <a:ext uri="{FF2B5EF4-FFF2-40B4-BE49-F238E27FC236}">
                <a16:creationId xmlns:a16="http://schemas.microsoft.com/office/drawing/2014/main" id="{3AACA557-C04B-9CDB-8F1D-919A40C1D9D1}"/>
              </a:ext>
            </a:extLst>
          </p:cNvPr>
          <p:cNvSpPr txBox="1"/>
          <p:nvPr/>
        </p:nvSpPr>
        <p:spPr>
          <a:xfrm>
            <a:off x="2978863" y="4688149"/>
            <a:ext cx="2826415" cy="369332"/>
          </a:xfrm>
          <a:prstGeom prst="rect">
            <a:avLst/>
          </a:prstGeom>
          <a:solidFill>
            <a:srgbClr val="0072BD"/>
          </a:solidFill>
        </p:spPr>
        <p:txBody>
          <a:bodyPr wrap="none" rtlCol="0">
            <a:spAutoFit/>
          </a:bodyPr>
          <a:lstStyle/>
          <a:p>
            <a:r>
              <a:rPr lang="en-US">
                <a:solidFill>
                  <a:schemeClr val="bg1"/>
                </a:solidFill>
              </a:rPr>
              <a:t>Eye Jitter (RMS):43.51 </a:t>
            </a:r>
            <a:r>
              <a:rPr lang="en-US" err="1">
                <a:solidFill>
                  <a:schemeClr val="bg1"/>
                </a:solidFill>
              </a:rPr>
              <a:t>ps</a:t>
            </a:r>
            <a:endParaRPr lang="en-US">
              <a:solidFill>
                <a:schemeClr val="bg1"/>
              </a:solidFill>
            </a:endParaRPr>
          </a:p>
        </p:txBody>
      </p:sp>
      <p:pic>
        <p:nvPicPr>
          <p:cNvPr id="7" name="Picture 6" descr="A screenshot of a computer&#10;&#10;Description automatically generated with medium confidence">
            <a:extLst>
              <a:ext uri="{FF2B5EF4-FFF2-40B4-BE49-F238E27FC236}">
                <a16:creationId xmlns:a16="http://schemas.microsoft.com/office/drawing/2014/main" id="{8B97CB7F-FDE5-0E5B-3017-7AC98D32AB47}"/>
              </a:ext>
            </a:extLst>
          </p:cNvPr>
          <p:cNvPicPr>
            <a:picLocks noChangeAspect="1"/>
          </p:cNvPicPr>
          <p:nvPr/>
        </p:nvPicPr>
        <p:blipFill>
          <a:blip r:embed="rId2"/>
          <a:stretch>
            <a:fillRect/>
          </a:stretch>
        </p:blipFill>
        <p:spPr>
          <a:xfrm>
            <a:off x="1649505" y="865421"/>
            <a:ext cx="4978400" cy="3774724"/>
          </a:xfrm>
          <a:prstGeom prst="rect">
            <a:avLst/>
          </a:prstGeom>
        </p:spPr>
      </p:pic>
    </p:spTree>
    <p:extLst>
      <p:ext uri="{BB962C8B-B14F-4D97-AF65-F5344CB8AC3E}">
        <p14:creationId xmlns:p14="http://schemas.microsoft.com/office/powerpoint/2010/main" val="1583646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F8C23-266A-9D09-FAA9-0812D2EB7BF1}"/>
              </a:ext>
            </a:extLst>
          </p:cNvPr>
          <p:cNvSpPr>
            <a:spLocks noGrp="1"/>
          </p:cNvSpPr>
          <p:nvPr>
            <p:ph type="title"/>
          </p:nvPr>
        </p:nvSpPr>
        <p:spPr>
          <a:xfrm>
            <a:off x="24761" y="152728"/>
            <a:ext cx="9325173" cy="664689"/>
          </a:xfrm>
        </p:spPr>
        <p:txBody>
          <a:bodyPr>
            <a:normAutofit fontScale="90000"/>
          </a:bodyPr>
          <a:lstStyle/>
          <a:p>
            <a:r>
              <a:rPr lang="en-US"/>
              <a:t>Typical results obtained with  100 Mb/s 8b/10b PRBS7 encoded pattern on without  slipring assembly</a:t>
            </a:r>
          </a:p>
        </p:txBody>
      </p:sp>
      <p:sp>
        <p:nvSpPr>
          <p:cNvPr id="4" name="Slide Number Placeholder 3">
            <a:extLst>
              <a:ext uri="{FF2B5EF4-FFF2-40B4-BE49-F238E27FC236}">
                <a16:creationId xmlns:a16="http://schemas.microsoft.com/office/drawing/2014/main" id="{10784F59-6E72-E3AE-0C5A-B31A1C934113}"/>
              </a:ext>
            </a:extLst>
          </p:cNvPr>
          <p:cNvSpPr>
            <a:spLocks noGrp="1"/>
          </p:cNvSpPr>
          <p:nvPr>
            <p:ph type="sldNum" sz="quarter" idx="4"/>
          </p:nvPr>
        </p:nvSpPr>
        <p:spPr/>
        <p:txBody>
          <a:bodyPr/>
          <a:lstStyle/>
          <a:p>
            <a:fld id="{532E5815-A8B8-3248-99F0-470F41FB048B}" type="slidenum">
              <a:rPr lang="en-US" smtClean="0"/>
              <a:pPr/>
              <a:t>57</a:t>
            </a:fld>
            <a:endParaRPr lang="en-US"/>
          </a:p>
        </p:txBody>
      </p:sp>
      <p:pic>
        <p:nvPicPr>
          <p:cNvPr id="7" name="Picture 6" descr="A screenshot of a computer&#10;&#10;Description automatically generated with medium confidence">
            <a:extLst>
              <a:ext uri="{FF2B5EF4-FFF2-40B4-BE49-F238E27FC236}">
                <a16:creationId xmlns:a16="http://schemas.microsoft.com/office/drawing/2014/main" id="{9D21DCC9-179D-324E-6137-5D9B3A3055AA}"/>
              </a:ext>
            </a:extLst>
          </p:cNvPr>
          <p:cNvPicPr>
            <a:picLocks noChangeAspect="1"/>
          </p:cNvPicPr>
          <p:nvPr/>
        </p:nvPicPr>
        <p:blipFill>
          <a:blip r:embed="rId2"/>
          <a:stretch>
            <a:fillRect/>
          </a:stretch>
        </p:blipFill>
        <p:spPr>
          <a:xfrm>
            <a:off x="222414" y="1268068"/>
            <a:ext cx="4137095" cy="3136830"/>
          </a:xfrm>
          <a:prstGeom prst="rect">
            <a:avLst/>
          </a:prstGeom>
        </p:spPr>
      </p:pic>
      <p:sp>
        <p:nvSpPr>
          <p:cNvPr id="8" name="TextBox 7">
            <a:extLst>
              <a:ext uri="{FF2B5EF4-FFF2-40B4-BE49-F238E27FC236}">
                <a16:creationId xmlns:a16="http://schemas.microsoft.com/office/drawing/2014/main" id="{F04C14BB-8C35-1D75-060E-FFFF516839A5}"/>
              </a:ext>
            </a:extLst>
          </p:cNvPr>
          <p:cNvSpPr txBox="1"/>
          <p:nvPr/>
        </p:nvSpPr>
        <p:spPr>
          <a:xfrm>
            <a:off x="659091" y="4465874"/>
            <a:ext cx="2826415" cy="369332"/>
          </a:xfrm>
          <a:prstGeom prst="rect">
            <a:avLst/>
          </a:prstGeom>
          <a:solidFill>
            <a:srgbClr val="0072BD"/>
          </a:solidFill>
        </p:spPr>
        <p:txBody>
          <a:bodyPr wrap="none" rtlCol="0">
            <a:spAutoFit/>
          </a:bodyPr>
          <a:lstStyle/>
          <a:p>
            <a:r>
              <a:rPr lang="en-US">
                <a:solidFill>
                  <a:schemeClr val="bg1"/>
                </a:solidFill>
              </a:rPr>
              <a:t>Eye Jitter (RMS):12.84 </a:t>
            </a:r>
            <a:r>
              <a:rPr lang="en-US" err="1">
                <a:solidFill>
                  <a:schemeClr val="bg1"/>
                </a:solidFill>
              </a:rPr>
              <a:t>ps</a:t>
            </a:r>
            <a:endParaRPr lang="en-US">
              <a:solidFill>
                <a:schemeClr val="bg1"/>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50638918-5DDF-1AD5-96B4-9E057C5EF6EE}"/>
              </a:ext>
            </a:extLst>
          </p:cNvPr>
          <p:cNvPicPr>
            <a:picLocks noChangeAspect="1"/>
          </p:cNvPicPr>
          <p:nvPr/>
        </p:nvPicPr>
        <p:blipFill>
          <a:blip r:embed="rId3"/>
          <a:stretch>
            <a:fillRect/>
          </a:stretch>
        </p:blipFill>
        <p:spPr>
          <a:xfrm>
            <a:off x="4784491" y="1329044"/>
            <a:ext cx="4137095" cy="3136830"/>
          </a:xfrm>
          <a:prstGeom prst="rect">
            <a:avLst/>
          </a:prstGeom>
        </p:spPr>
      </p:pic>
      <p:sp>
        <p:nvSpPr>
          <p:cNvPr id="6" name="TextBox 5">
            <a:extLst>
              <a:ext uri="{FF2B5EF4-FFF2-40B4-BE49-F238E27FC236}">
                <a16:creationId xmlns:a16="http://schemas.microsoft.com/office/drawing/2014/main" id="{CA2814D0-16D7-84E7-B971-DD3124903232}"/>
              </a:ext>
            </a:extLst>
          </p:cNvPr>
          <p:cNvSpPr txBox="1"/>
          <p:nvPr/>
        </p:nvSpPr>
        <p:spPr>
          <a:xfrm>
            <a:off x="5162035" y="4536446"/>
            <a:ext cx="2826415" cy="369332"/>
          </a:xfrm>
          <a:prstGeom prst="rect">
            <a:avLst/>
          </a:prstGeom>
          <a:solidFill>
            <a:srgbClr val="0072BD"/>
          </a:solidFill>
        </p:spPr>
        <p:txBody>
          <a:bodyPr wrap="none" rtlCol="0">
            <a:spAutoFit/>
          </a:bodyPr>
          <a:lstStyle/>
          <a:p>
            <a:r>
              <a:rPr lang="en-US">
                <a:solidFill>
                  <a:schemeClr val="bg1"/>
                </a:solidFill>
              </a:rPr>
              <a:t>Eye Jitter (RMS):29.31 </a:t>
            </a:r>
            <a:r>
              <a:rPr lang="en-US" err="1">
                <a:solidFill>
                  <a:schemeClr val="bg1"/>
                </a:solidFill>
              </a:rPr>
              <a:t>ps</a:t>
            </a:r>
            <a:endParaRPr lang="en-US">
              <a:solidFill>
                <a:schemeClr val="bg1"/>
              </a:solidFill>
            </a:endParaRPr>
          </a:p>
        </p:txBody>
      </p:sp>
      <p:sp>
        <p:nvSpPr>
          <p:cNvPr id="10" name="TextBox 9">
            <a:extLst>
              <a:ext uri="{FF2B5EF4-FFF2-40B4-BE49-F238E27FC236}">
                <a16:creationId xmlns:a16="http://schemas.microsoft.com/office/drawing/2014/main" id="{8BE9E965-72A1-7B50-B42A-66497C750388}"/>
              </a:ext>
            </a:extLst>
          </p:cNvPr>
          <p:cNvSpPr txBox="1"/>
          <p:nvPr/>
        </p:nvSpPr>
        <p:spPr>
          <a:xfrm>
            <a:off x="5969204" y="993276"/>
            <a:ext cx="2093458" cy="369332"/>
          </a:xfrm>
          <a:prstGeom prst="rect">
            <a:avLst/>
          </a:prstGeom>
          <a:noFill/>
        </p:spPr>
        <p:txBody>
          <a:bodyPr wrap="none" rtlCol="0">
            <a:spAutoFit/>
          </a:bodyPr>
          <a:lstStyle/>
          <a:p>
            <a:r>
              <a:rPr lang="en-US" b="1"/>
              <a:t>With Transformer</a:t>
            </a:r>
          </a:p>
        </p:txBody>
      </p:sp>
      <p:sp>
        <p:nvSpPr>
          <p:cNvPr id="11" name="TextBox 10">
            <a:extLst>
              <a:ext uri="{FF2B5EF4-FFF2-40B4-BE49-F238E27FC236}">
                <a16:creationId xmlns:a16="http://schemas.microsoft.com/office/drawing/2014/main" id="{8F34738B-ECEF-A9C8-5231-3BC30DB634A9}"/>
              </a:ext>
            </a:extLst>
          </p:cNvPr>
          <p:cNvSpPr txBox="1"/>
          <p:nvPr/>
        </p:nvSpPr>
        <p:spPr>
          <a:xfrm>
            <a:off x="1215235" y="993276"/>
            <a:ext cx="1903150" cy="369332"/>
          </a:xfrm>
          <a:prstGeom prst="rect">
            <a:avLst/>
          </a:prstGeom>
          <a:noFill/>
        </p:spPr>
        <p:txBody>
          <a:bodyPr wrap="none" rtlCol="0">
            <a:spAutoFit/>
          </a:bodyPr>
          <a:lstStyle/>
          <a:p>
            <a:r>
              <a:rPr lang="en-US" b="1"/>
              <a:t>No Transformer</a:t>
            </a:r>
          </a:p>
        </p:txBody>
      </p:sp>
    </p:spTree>
    <p:extLst>
      <p:ext uri="{BB962C8B-B14F-4D97-AF65-F5344CB8AC3E}">
        <p14:creationId xmlns:p14="http://schemas.microsoft.com/office/powerpoint/2010/main" val="16643425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F8C23-266A-9D09-FAA9-0812D2EB7BF1}"/>
              </a:ext>
            </a:extLst>
          </p:cNvPr>
          <p:cNvSpPr>
            <a:spLocks noGrp="1"/>
          </p:cNvSpPr>
          <p:nvPr>
            <p:ph type="title"/>
          </p:nvPr>
        </p:nvSpPr>
        <p:spPr>
          <a:xfrm>
            <a:off x="24761" y="152728"/>
            <a:ext cx="9325173" cy="664689"/>
          </a:xfrm>
        </p:spPr>
        <p:txBody>
          <a:bodyPr>
            <a:normAutofit fontScale="90000"/>
          </a:bodyPr>
          <a:lstStyle/>
          <a:p>
            <a:r>
              <a:rPr lang="en-US"/>
              <a:t>Typical results obtained with an 100 Mb/s 8b/10b PRBS7 encoded pattern with 4 slip rings</a:t>
            </a:r>
          </a:p>
        </p:txBody>
      </p:sp>
      <p:sp>
        <p:nvSpPr>
          <p:cNvPr id="4" name="Slide Number Placeholder 3">
            <a:extLst>
              <a:ext uri="{FF2B5EF4-FFF2-40B4-BE49-F238E27FC236}">
                <a16:creationId xmlns:a16="http://schemas.microsoft.com/office/drawing/2014/main" id="{10784F59-6E72-E3AE-0C5A-B31A1C934113}"/>
              </a:ext>
            </a:extLst>
          </p:cNvPr>
          <p:cNvSpPr>
            <a:spLocks noGrp="1"/>
          </p:cNvSpPr>
          <p:nvPr>
            <p:ph type="sldNum" sz="quarter" idx="4"/>
          </p:nvPr>
        </p:nvSpPr>
        <p:spPr/>
        <p:txBody>
          <a:bodyPr/>
          <a:lstStyle/>
          <a:p>
            <a:fld id="{532E5815-A8B8-3248-99F0-470F41FB048B}" type="slidenum">
              <a:rPr lang="en-US" smtClean="0"/>
              <a:pPr/>
              <a:t>58</a:t>
            </a:fld>
            <a:endParaRPr lang="en-US"/>
          </a:p>
        </p:txBody>
      </p:sp>
      <p:pic>
        <p:nvPicPr>
          <p:cNvPr id="9" name="Picture 8" descr="A screenshot of a computer&#10;&#10;Description automatically generated with medium confidence">
            <a:extLst>
              <a:ext uri="{FF2B5EF4-FFF2-40B4-BE49-F238E27FC236}">
                <a16:creationId xmlns:a16="http://schemas.microsoft.com/office/drawing/2014/main" id="{CE3EC3A2-46BF-E7F7-919F-F6082A44C585}"/>
              </a:ext>
            </a:extLst>
          </p:cNvPr>
          <p:cNvPicPr>
            <a:picLocks noChangeAspect="1"/>
          </p:cNvPicPr>
          <p:nvPr/>
        </p:nvPicPr>
        <p:blipFill>
          <a:blip r:embed="rId2"/>
          <a:stretch>
            <a:fillRect/>
          </a:stretch>
        </p:blipFill>
        <p:spPr>
          <a:xfrm>
            <a:off x="434905" y="1424726"/>
            <a:ext cx="4137095" cy="3136830"/>
          </a:xfrm>
          <a:prstGeom prst="rect">
            <a:avLst/>
          </a:prstGeom>
        </p:spPr>
      </p:pic>
      <p:sp>
        <p:nvSpPr>
          <p:cNvPr id="10" name="TextBox 9">
            <a:extLst>
              <a:ext uri="{FF2B5EF4-FFF2-40B4-BE49-F238E27FC236}">
                <a16:creationId xmlns:a16="http://schemas.microsoft.com/office/drawing/2014/main" id="{3AACA557-C04B-9CDB-8F1D-919A40C1D9D1}"/>
              </a:ext>
            </a:extLst>
          </p:cNvPr>
          <p:cNvSpPr txBox="1"/>
          <p:nvPr/>
        </p:nvSpPr>
        <p:spPr>
          <a:xfrm>
            <a:off x="812799" y="4561556"/>
            <a:ext cx="2826415" cy="369332"/>
          </a:xfrm>
          <a:prstGeom prst="rect">
            <a:avLst/>
          </a:prstGeom>
          <a:solidFill>
            <a:srgbClr val="0072BD"/>
          </a:solidFill>
        </p:spPr>
        <p:txBody>
          <a:bodyPr wrap="none" rtlCol="0">
            <a:spAutoFit/>
          </a:bodyPr>
          <a:lstStyle/>
          <a:p>
            <a:r>
              <a:rPr lang="en-US">
                <a:solidFill>
                  <a:schemeClr val="bg1"/>
                </a:solidFill>
              </a:rPr>
              <a:t>Eye Jitter (RMS):16.81 </a:t>
            </a:r>
            <a:r>
              <a:rPr lang="en-US" err="1">
                <a:solidFill>
                  <a:schemeClr val="bg1"/>
                </a:solidFill>
              </a:rPr>
              <a:t>ps</a:t>
            </a:r>
            <a:endParaRPr lang="en-US">
              <a:solidFill>
                <a:schemeClr val="bg1"/>
              </a:solidFill>
            </a:endParaRPr>
          </a:p>
        </p:txBody>
      </p:sp>
      <p:sp>
        <p:nvSpPr>
          <p:cNvPr id="3" name="TextBox 2">
            <a:extLst>
              <a:ext uri="{FF2B5EF4-FFF2-40B4-BE49-F238E27FC236}">
                <a16:creationId xmlns:a16="http://schemas.microsoft.com/office/drawing/2014/main" id="{3273E47F-5E03-8212-FC8F-32EB2812B9EF}"/>
              </a:ext>
            </a:extLst>
          </p:cNvPr>
          <p:cNvSpPr txBox="1"/>
          <p:nvPr/>
        </p:nvSpPr>
        <p:spPr>
          <a:xfrm>
            <a:off x="1373635" y="1000476"/>
            <a:ext cx="1903150" cy="369332"/>
          </a:xfrm>
          <a:prstGeom prst="rect">
            <a:avLst/>
          </a:prstGeom>
          <a:noFill/>
        </p:spPr>
        <p:txBody>
          <a:bodyPr wrap="none" rtlCol="0">
            <a:spAutoFit/>
          </a:bodyPr>
          <a:lstStyle/>
          <a:p>
            <a:r>
              <a:rPr lang="en-US" b="1"/>
              <a:t>No Transformer</a:t>
            </a:r>
          </a:p>
        </p:txBody>
      </p:sp>
      <p:pic>
        <p:nvPicPr>
          <p:cNvPr id="6" name="Picture 5" descr="A screenshot of a computer&#10;&#10;Description automatically generated with medium confidence">
            <a:extLst>
              <a:ext uri="{FF2B5EF4-FFF2-40B4-BE49-F238E27FC236}">
                <a16:creationId xmlns:a16="http://schemas.microsoft.com/office/drawing/2014/main" id="{B558EEC3-F45C-E639-AABB-B6BAEA63FAE3}"/>
              </a:ext>
            </a:extLst>
          </p:cNvPr>
          <p:cNvPicPr>
            <a:picLocks noChangeAspect="1"/>
          </p:cNvPicPr>
          <p:nvPr/>
        </p:nvPicPr>
        <p:blipFill>
          <a:blip r:embed="rId3"/>
          <a:stretch>
            <a:fillRect/>
          </a:stretch>
        </p:blipFill>
        <p:spPr>
          <a:xfrm>
            <a:off x="4823376" y="1424726"/>
            <a:ext cx="4137095" cy="3136830"/>
          </a:xfrm>
          <a:prstGeom prst="rect">
            <a:avLst/>
          </a:prstGeom>
        </p:spPr>
      </p:pic>
      <p:sp>
        <p:nvSpPr>
          <p:cNvPr id="7" name="TextBox 6">
            <a:extLst>
              <a:ext uri="{FF2B5EF4-FFF2-40B4-BE49-F238E27FC236}">
                <a16:creationId xmlns:a16="http://schemas.microsoft.com/office/drawing/2014/main" id="{96E4B6FF-719B-43D4-040C-FE64EB82D248}"/>
              </a:ext>
            </a:extLst>
          </p:cNvPr>
          <p:cNvSpPr txBox="1"/>
          <p:nvPr/>
        </p:nvSpPr>
        <p:spPr>
          <a:xfrm>
            <a:off x="5969204" y="993276"/>
            <a:ext cx="2093458" cy="369332"/>
          </a:xfrm>
          <a:prstGeom prst="rect">
            <a:avLst/>
          </a:prstGeom>
          <a:noFill/>
        </p:spPr>
        <p:txBody>
          <a:bodyPr wrap="none" rtlCol="0">
            <a:spAutoFit/>
          </a:bodyPr>
          <a:lstStyle/>
          <a:p>
            <a:r>
              <a:rPr lang="en-US" b="1"/>
              <a:t>With Transformer</a:t>
            </a:r>
          </a:p>
        </p:txBody>
      </p:sp>
      <p:sp>
        <p:nvSpPr>
          <p:cNvPr id="8" name="TextBox 7">
            <a:extLst>
              <a:ext uri="{FF2B5EF4-FFF2-40B4-BE49-F238E27FC236}">
                <a16:creationId xmlns:a16="http://schemas.microsoft.com/office/drawing/2014/main" id="{F0A84DED-08F1-196B-085D-052F5A91ADCD}"/>
              </a:ext>
            </a:extLst>
          </p:cNvPr>
          <p:cNvSpPr txBox="1"/>
          <p:nvPr/>
        </p:nvSpPr>
        <p:spPr>
          <a:xfrm>
            <a:off x="5236247" y="4561556"/>
            <a:ext cx="2698175" cy="369332"/>
          </a:xfrm>
          <a:prstGeom prst="rect">
            <a:avLst/>
          </a:prstGeom>
          <a:solidFill>
            <a:srgbClr val="0072BD"/>
          </a:solidFill>
        </p:spPr>
        <p:txBody>
          <a:bodyPr wrap="none" rtlCol="0">
            <a:spAutoFit/>
          </a:bodyPr>
          <a:lstStyle/>
          <a:p>
            <a:r>
              <a:rPr lang="en-US">
                <a:solidFill>
                  <a:schemeClr val="bg1"/>
                </a:solidFill>
              </a:rPr>
              <a:t>Eye Jitter (RMS):34.4 </a:t>
            </a:r>
            <a:r>
              <a:rPr lang="en-US" err="1">
                <a:solidFill>
                  <a:schemeClr val="bg1"/>
                </a:solidFill>
              </a:rPr>
              <a:t>ps</a:t>
            </a:r>
            <a:endParaRPr lang="en-US">
              <a:solidFill>
                <a:schemeClr val="bg1"/>
              </a:solidFill>
            </a:endParaRPr>
          </a:p>
        </p:txBody>
      </p:sp>
    </p:spTree>
    <p:extLst>
      <p:ext uri="{BB962C8B-B14F-4D97-AF65-F5344CB8AC3E}">
        <p14:creationId xmlns:p14="http://schemas.microsoft.com/office/powerpoint/2010/main" val="20987785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FF68FF-F50A-AE80-A7BE-F249ACF26F6F}"/>
              </a:ext>
            </a:extLst>
          </p:cNvPr>
          <p:cNvSpPr>
            <a:spLocks noGrp="1"/>
          </p:cNvSpPr>
          <p:nvPr>
            <p:ph type="sldNum" sz="quarter" idx="4"/>
          </p:nvPr>
        </p:nvSpPr>
        <p:spPr/>
        <p:txBody>
          <a:bodyPr/>
          <a:lstStyle/>
          <a:p>
            <a:fld id="{532E5815-A8B8-3248-99F0-470F41FB048B}" type="slidenum">
              <a:rPr lang="en-US" smtClean="0"/>
              <a:pPr/>
              <a:t>59</a:t>
            </a:fld>
            <a:endParaRPr lang="en-US"/>
          </a:p>
        </p:txBody>
      </p:sp>
      <p:sp>
        <p:nvSpPr>
          <p:cNvPr id="3" name="Title 1">
            <a:extLst>
              <a:ext uri="{FF2B5EF4-FFF2-40B4-BE49-F238E27FC236}">
                <a16:creationId xmlns:a16="http://schemas.microsoft.com/office/drawing/2014/main" id="{8D1CC176-4AF0-7DB3-2D34-9D95B3C6AC2F}"/>
              </a:ext>
            </a:extLst>
          </p:cNvPr>
          <p:cNvSpPr>
            <a:spLocks noGrp="1"/>
          </p:cNvSpPr>
          <p:nvPr>
            <p:ph type="title"/>
          </p:nvPr>
        </p:nvSpPr>
        <p:spPr>
          <a:xfrm>
            <a:off x="469900" y="260350"/>
            <a:ext cx="8223250" cy="663575"/>
          </a:xfrm>
        </p:spPr>
        <p:txBody>
          <a:bodyPr>
            <a:normAutofit fontScale="90000"/>
          </a:bodyPr>
          <a:lstStyle/>
          <a:p>
            <a:r>
              <a:rPr lang="en-US"/>
              <a:t>Results obtained with a 130 Mb/s 8b/10b PRBS7 encoded pattern with and without  4 slip rings</a:t>
            </a:r>
          </a:p>
        </p:txBody>
      </p:sp>
      <p:pic>
        <p:nvPicPr>
          <p:cNvPr id="6" name="Picture 5" descr="A screenshot of a computer&#10;&#10;Description automatically generated with medium confidence">
            <a:extLst>
              <a:ext uri="{FF2B5EF4-FFF2-40B4-BE49-F238E27FC236}">
                <a16:creationId xmlns:a16="http://schemas.microsoft.com/office/drawing/2014/main" id="{C72E8387-E8E1-268D-5B84-438B3EA78051}"/>
              </a:ext>
            </a:extLst>
          </p:cNvPr>
          <p:cNvPicPr>
            <a:picLocks noChangeAspect="1"/>
          </p:cNvPicPr>
          <p:nvPr/>
        </p:nvPicPr>
        <p:blipFill>
          <a:blip r:embed="rId2"/>
          <a:stretch>
            <a:fillRect/>
          </a:stretch>
        </p:blipFill>
        <p:spPr>
          <a:xfrm>
            <a:off x="64962" y="1459508"/>
            <a:ext cx="4334099" cy="3286202"/>
          </a:xfrm>
          <a:prstGeom prst="rect">
            <a:avLst/>
          </a:prstGeom>
        </p:spPr>
      </p:pic>
      <p:sp>
        <p:nvSpPr>
          <p:cNvPr id="7" name="TextBox 6">
            <a:extLst>
              <a:ext uri="{FF2B5EF4-FFF2-40B4-BE49-F238E27FC236}">
                <a16:creationId xmlns:a16="http://schemas.microsoft.com/office/drawing/2014/main" id="{4575D3F6-92D3-B85D-E925-2F592330645F}"/>
              </a:ext>
            </a:extLst>
          </p:cNvPr>
          <p:cNvSpPr txBox="1"/>
          <p:nvPr/>
        </p:nvSpPr>
        <p:spPr>
          <a:xfrm>
            <a:off x="1329694" y="1090176"/>
            <a:ext cx="2287806" cy="369332"/>
          </a:xfrm>
          <a:prstGeom prst="rect">
            <a:avLst/>
          </a:prstGeom>
          <a:noFill/>
        </p:spPr>
        <p:txBody>
          <a:bodyPr wrap="none" rtlCol="0">
            <a:spAutoFit/>
          </a:bodyPr>
          <a:lstStyle/>
          <a:p>
            <a:r>
              <a:rPr lang="en-US"/>
              <a:t>WITH RJ assembly  </a:t>
            </a:r>
          </a:p>
        </p:txBody>
      </p:sp>
      <p:pic>
        <p:nvPicPr>
          <p:cNvPr id="9" name="Picture 8" descr="A screenshot of a computer&#10;&#10;Description automatically generated with medium confidence">
            <a:extLst>
              <a:ext uri="{FF2B5EF4-FFF2-40B4-BE49-F238E27FC236}">
                <a16:creationId xmlns:a16="http://schemas.microsoft.com/office/drawing/2014/main" id="{11030A64-26A6-CE28-567A-89139B55103B}"/>
              </a:ext>
            </a:extLst>
          </p:cNvPr>
          <p:cNvPicPr>
            <a:picLocks noChangeAspect="1"/>
          </p:cNvPicPr>
          <p:nvPr/>
        </p:nvPicPr>
        <p:blipFill>
          <a:blip r:embed="rId3"/>
          <a:stretch>
            <a:fillRect/>
          </a:stretch>
        </p:blipFill>
        <p:spPr>
          <a:xfrm>
            <a:off x="4640623" y="1459508"/>
            <a:ext cx="4333604" cy="3285827"/>
          </a:xfrm>
          <a:prstGeom prst="rect">
            <a:avLst/>
          </a:prstGeom>
        </p:spPr>
      </p:pic>
      <p:sp>
        <p:nvSpPr>
          <p:cNvPr id="10" name="TextBox 9">
            <a:extLst>
              <a:ext uri="{FF2B5EF4-FFF2-40B4-BE49-F238E27FC236}">
                <a16:creationId xmlns:a16="http://schemas.microsoft.com/office/drawing/2014/main" id="{57AAB844-A7AF-B8E1-32AD-47100EDD46FD}"/>
              </a:ext>
            </a:extLst>
          </p:cNvPr>
          <p:cNvSpPr txBox="1"/>
          <p:nvPr/>
        </p:nvSpPr>
        <p:spPr>
          <a:xfrm>
            <a:off x="5843251" y="1090176"/>
            <a:ext cx="2044149" cy="369332"/>
          </a:xfrm>
          <a:prstGeom prst="rect">
            <a:avLst/>
          </a:prstGeom>
          <a:noFill/>
        </p:spPr>
        <p:txBody>
          <a:bodyPr wrap="none" rtlCol="0">
            <a:spAutoFit/>
          </a:bodyPr>
          <a:lstStyle/>
          <a:p>
            <a:r>
              <a:rPr lang="en-US"/>
              <a:t>NO RJ assembly  </a:t>
            </a:r>
          </a:p>
        </p:txBody>
      </p:sp>
    </p:spTree>
    <p:extLst>
      <p:ext uri="{BB962C8B-B14F-4D97-AF65-F5344CB8AC3E}">
        <p14:creationId xmlns:p14="http://schemas.microsoft.com/office/powerpoint/2010/main" val="2867006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A8C08-15A9-AF44-1738-2CC5032637E1}"/>
              </a:ext>
            </a:extLst>
          </p:cNvPr>
          <p:cNvSpPr>
            <a:spLocks noGrp="1"/>
          </p:cNvSpPr>
          <p:nvPr>
            <p:ph type="title"/>
          </p:nvPr>
        </p:nvSpPr>
        <p:spPr/>
        <p:txBody>
          <a:bodyPr/>
          <a:lstStyle/>
          <a:p>
            <a:r>
              <a:rPr lang="en-US"/>
              <a:t>Lessons Learned from LE</a:t>
            </a:r>
          </a:p>
        </p:txBody>
      </p:sp>
      <p:sp>
        <p:nvSpPr>
          <p:cNvPr id="3" name="Text Placeholder 2">
            <a:extLst>
              <a:ext uri="{FF2B5EF4-FFF2-40B4-BE49-F238E27FC236}">
                <a16:creationId xmlns:a16="http://schemas.microsoft.com/office/drawing/2014/main" id="{20169C41-4405-B34E-DC48-FC5FE334DF66}"/>
              </a:ext>
            </a:extLst>
          </p:cNvPr>
          <p:cNvSpPr>
            <a:spLocks noGrp="1"/>
          </p:cNvSpPr>
          <p:nvPr>
            <p:ph type="body" sz="quarter" idx="15"/>
          </p:nvPr>
        </p:nvSpPr>
        <p:spPr>
          <a:xfrm>
            <a:off x="470262" y="936904"/>
            <a:ext cx="8582297" cy="3801784"/>
          </a:xfrm>
        </p:spPr>
        <p:txBody>
          <a:bodyPr/>
          <a:lstStyle/>
          <a:p>
            <a:r>
              <a:rPr lang="en-US"/>
              <a:t>Continued tactical focus with increased focus on test</a:t>
            </a:r>
          </a:p>
          <a:p>
            <a:pPr lvl="1"/>
            <a:r>
              <a:rPr lang="en-US"/>
              <a:t>Allow real-time system feedback and visibility (continuous monitoring and triggering)</a:t>
            </a:r>
          </a:p>
          <a:p>
            <a:pPr lvl="1"/>
            <a:r>
              <a:rPr lang="en-US"/>
              <a:t>Continued and improved focus on HWIL and VSSIM modeling and simulation</a:t>
            </a:r>
          </a:p>
          <a:p>
            <a:r>
              <a:rPr lang="en-US"/>
              <a:t>Requirement to use general guidance bandwidth for Stellar creates bandwidth restrictions.</a:t>
            </a:r>
          </a:p>
          <a:p>
            <a:r>
              <a:rPr lang="en-US"/>
              <a:t>Multiple pt2pt interfaces (SSDN, Fire Control, Missile/Flight Control/AMP/TLM/</a:t>
            </a:r>
            <a:r>
              <a:rPr lang="en-US" err="1"/>
              <a:t>etc</a:t>
            </a:r>
            <a:r>
              <a:rPr lang="en-US"/>
              <a:t>) makes test equipment development timely and costly</a:t>
            </a:r>
          </a:p>
          <a:p>
            <a:r>
              <a:rPr lang="en-US"/>
              <a:t>Reducing custom interfaces to reduce test equipment cost and development time</a:t>
            </a:r>
          </a:p>
          <a:p>
            <a:pPr lvl="1"/>
            <a:r>
              <a:rPr lang="en-US"/>
              <a:t>More emphasis on open standards vs custom hardware</a:t>
            </a:r>
          </a:p>
          <a:p>
            <a:r>
              <a:rPr lang="en-US"/>
              <a:t>Existence of incompatible data input and logging formats for test tools duplicates effort and complicates development of test tools</a:t>
            </a:r>
          </a:p>
          <a:p>
            <a:r>
              <a:rPr lang="en-US"/>
              <a:t>Provide capability going forward for capturing all data from any external port (</a:t>
            </a:r>
            <a:r>
              <a:rPr lang="en-US" err="1"/>
              <a:t>testport</a:t>
            </a:r>
            <a:r>
              <a:rPr lang="en-US"/>
              <a:t> and avionics (FC) port)</a:t>
            </a:r>
          </a:p>
          <a:p>
            <a:r>
              <a:rPr lang="en-US"/>
              <a:t>Reduce complexity of re-configuration of SSDN data for future enhancements</a:t>
            </a:r>
          </a:p>
        </p:txBody>
      </p:sp>
      <p:sp>
        <p:nvSpPr>
          <p:cNvPr id="4" name="Slide Number Placeholder 3">
            <a:extLst>
              <a:ext uri="{FF2B5EF4-FFF2-40B4-BE49-F238E27FC236}">
                <a16:creationId xmlns:a16="http://schemas.microsoft.com/office/drawing/2014/main" id="{F31BB19A-FF53-BD7E-C87F-922526C1025E}"/>
              </a:ext>
            </a:extLst>
          </p:cNvPr>
          <p:cNvSpPr>
            <a:spLocks noGrp="1"/>
          </p:cNvSpPr>
          <p:nvPr>
            <p:ph type="sldNum" sz="quarter" idx="4"/>
          </p:nvPr>
        </p:nvSpPr>
        <p:spPr/>
        <p:txBody>
          <a:bodyPr/>
          <a:lstStyle/>
          <a:p>
            <a:fld id="{532E5815-A8B8-3248-99F0-470F41FB048B}" type="slidenum">
              <a:rPr lang="en-US" smtClean="0"/>
              <a:pPr/>
              <a:t>6</a:t>
            </a:fld>
            <a:endParaRPr lang="en-US"/>
          </a:p>
        </p:txBody>
      </p:sp>
    </p:spTree>
    <p:extLst>
      <p:ext uri="{BB962C8B-B14F-4D97-AF65-F5344CB8AC3E}">
        <p14:creationId xmlns:p14="http://schemas.microsoft.com/office/powerpoint/2010/main" val="19237917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2128D-8A57-D1EB-7CC4-394616A94EAA}"/>
              </a:ext>
            </a:extLst>
          </p:cNvPr>
          <p:cNvSpPr>
            <a:spLocks noGrp="1"/>
          </p:cNvSpPr>
          <p:nvPr>
            <p:ph type="title"/>
          </p:nvPr>
        </p:nvSpPr>
        <p:spPr/>
        <p:txBody>
          <a:bodyPr/>
          <a:lstStyle/>
          <a:p>
            <a:r>
              <a:rPr lang="en-US"/>
              <a:t>HDL Communications Block Diagram</a:t>
            </a:r>
          </a:p>
        </p:txBody>
      </p:sp>
      <p:sp>
        <p:nvSpPr>
          <p:cNvPr id="3" name="Slide Number Placeholder 2">
            <a:extLst>
              <a:ext uri="{FF2B5EF4-FFF2-40B4-BE49-F238E27FC236}">
                <a16:creationId xmlns:a16="http://schemas.microsoft.com/office/drawing/2014/main" id="{9117900D-12B8-6AAE-E59C-9562760E6577}"/>
              </a:ext>
            </a:extLst>
          </p:cNvPr>
          <p:cNvSpPr>
            <a:spLocks noGrp="1"/>
          </p:cNvSpPr>
          <p:nvPr>
            <p:ph type="sldNum" sz="quarter" idx="4"/>
          </p:nvPr>
        </p:nvSpPr>
        <p:spPr/>
        <p:txBody>
          <a:bodyPr/>
          <a:lstStyle/>
          <a:p>
            <a:pPr defTabSz="457189"/>
            <a:fld id="{532E5815-A8B8-3248-99F0-470F41FB048B}" type="slidenum">
              <a:rPr lang="en-US">
                <a:solidFill>
                  <a:srgbClr val="000000"/>
                </a:solidFill>
                <a:latin typeface="Arial"/>
              </a:rPr>
              <a:pPr defTabSz="457189"/>
              <a:t>60</a:t>
            </a:fld>
            <a:endParaRPr lang="en-US">
              <a:solidFill>
                <a:srgbClr val="000000"/>
              </a:solidFill>
              <a:latin typeface="Arial"/>
            </a:endParaRPr>
          </a:p>
        </p:txBody>
      </p:sp>
      <p:pic>
        <p:nvPicPr>
          <p:cNvPr id="7" name="Picture 6">
            <a:extLst>
              <a:ext uri="{FF2B5EF4-FFF2-40B4-BE49-F238E27FC236}">
                <a16:creationId xmlns:a16="http://schemas.microsoft.com/office/drawing/2014/main" id="{077CF63F-D3EC-DB60-F4B6-46D29D5D174D}"/>
              </a:ext>
            </a:extLst>
          </p:cNvPr>
          <p:cNvPicPr>
            <a:picLocks noChangeAspect="1"/>
          </p:cNvPicPr>
          <p:nvPr/>
        </p:nvPicPr>
        <p:blipFill>
          <a:blip r:embed="rId2"/>
          <a:stretch>
            <a:fillRect/>
          </a:stretch>
        </p:blipFill>
        <p:spPr>
          <a:xfrm>
            <a:off x="499654" y="992718"/>
            <a:ext cx="8144691" cy="3584837"/>
          </a:xfrm>
          <a:prstGeom prst="rect">
            <a:avLst/>
          </a:prstGeom>
        </p:spPr>
      </p:pic>
    </p:spTree>
    <p:extLst>
      <p:ext uri="{BB962C8B-B14F-4D97-AF65-F5344CB8AC3E}">
        <p14:creationId xmlns:p14="http://schemas.microsoft.com/office/powerpoint/2010/main" val="24263188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2128D-8A57-D1EB-7CC4-394616A94EAA}"/>
              </a:ext>
            </a:extLst>
          </p:cNvPr>
          <p:cNvSpPr>
            <a:spLocks noGrp="1"/>
          </p:cNvSpPr>
          <p:nvPr>
            <p:ph type="title"/>
          </p:nvPr>
        </p:nvSpPr>
        <p:spPr/>
        <p:txBody>
          <a:bodyPr/>
          <a:lstStyle/>
          <a:p>
            <a:r>
              <a:rPr lang="en-US"/>
              <a:t>HDL Comms Block Detail Diagram</a:t>
            </a:r>
          </a:p>
        </p:txBody>
      </p:sp>
      <p:sp>
        <p:nvSpPr>
          <p:cNvPr id="3" name="Slide Number Placeholder 2">
            <a:extLst>
              <a:ext uri="{FF2B5EF4-FFF2-40B4-BE49-F238E27FC236}">
                <a16:creationId xmlns:a16="http://schemas.microsoft.com/office/drawing/2014/main" id="{9117900D-12B8-6AAE-E59C-9562760E6577}"/>
              </a:ext>
            </a:extLst>
          </p:cNvPr>
          <p:cNvSpPr>
            <a:spLocks noGrp="1"/>
          </p:cNvSpPr>
          <p:nvPr>
            <p:ph type="sldNum" sz="quarter" idx="4"/>
          </p:nvPr>
        </p:nvSpPr>
        <p:spPr/>
        <p:txBody>
          <a:bodyPr/>
          <a:lstStyle/>
          <a:p>
            <a:pPr defTabSz="457189"/>
            <a:fld id="{532E5815-A8B8-3248-99F0-470F41FB048B}" type="slidenum">
              <a:rPr lang="en-US">
                <a:solidFill>
                  <a:srgbClr val="000000"/>
                </a:solidFill>
                <a:latin typeface="Arial"/>
              </a:rPr>
              <a:pPr defTabSz="457189"/>
              <a:t>61</a:t>
            </a:fld>
            <a:endParaRPr lang="en-US">
              <a:solidFill>
                <a:srgbClr val="000000"/>
              </a:solidFill>
              <a:latin typeface="Arial"/>
            </a:endParaRPr>
          </a:p>
        </p:txBody>
      </p:sp>
      <p:pic>
        <p:nvPicPr>
          <p:cNvPr id="8" name="Picture 7">
            <a:extLst>
              <a:ext uri="{FF2B5EF4-FFF2-40B4-BE49-F238E27FC236}">
                <a16:creationId xmlns:a16="http://schemas.microsoft.com/office/drawing/2014/main" id="{88256029-06FA-8219-8D1A-AD68B54E3C47}"/>
              </a:ext>
            </a:extLst>
          </p:cNvPr>
          <p:cNvPicPr>
            <a:picLocks noChangeAspect="1"/>
          </p:cNvPicPr>
          <p:nvPr/>
        </p:nvPicPr>
        <p:blipFill>
          <a:blip r:embed="rId2"/>
          <a:stretch>
            <a:fillRect/>
          </a:stretch>
        </p:blipFill>
        <p:spPr>
          <a:xfrm>
            <a:off x="2422490" y="980865"/>
            <a:ext cx="4264492" cy="3843150"/>
          </a:xfrm>
          <a:prstGeom prst="rect">
            <a:avLst/>
          </a:prstGeom>
        </p:spPr>
      </p:pic>
    </p:spTree>
    <p:extLst>
      <p:ext uri="{BB962C8B-B14F-4D97-AF65-F5344CB8AC3E}">
        <p14:creationId xmlns:p14="http://schemas.microsoft.com/office/powerpoint/2010/main" val="142787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61B5D-0D5A-0D45-CD77-40262A7753D7}"/>
              </a:ext>
            </a:extLst>
          </p:cNvPr>
          <p:cNvSpPr>
            <a:spLocks noGrp="1"/>
          </p:cNvSpPr>
          <p:nvPr>
            <p:ph type="title"/>
          </p:nvPr>
        </p:nvSpPr>
        <p:spPr/>
        <p:txBody>
          <a:bodyPr/>
          <a:lstStyle/>
          <a:p>
            <a:r>
              <a:rPr lang="en-US"/>
              <a:t>Avionics Protocol Summary 1</a:t>
            </a:r>
          </a:p>
        </p:txBody>
      </p:sp>
      <p:sp>
        <p:nvSpPr>
          <p:cNvPr id="3" name="Text Placeholder 2">
            <a:extLst>
              <a:ext uri="{FF2B5EF4-FFF2-40B4-BE49-F238E27FC236}">
                <a16:creationId xmlns:a16="http://schemas.microsoft.com/office/drawing/2014/main" id="{51C1AA03-8DC5-99CF-7626-240AEFECB7C6}"/>
              </a:ext>
            </a:extLst>
          </p:cNvPr>
          <p:cNvSpPr>
            <a:spLocks noGrp="1"/>
          </p:cNvSpPr>
          <p:nvPr>
            <p:ph type="body" sz="quarter" idx="15"/>
          </p:nvPr>
        </p:nvSpPr>
        <p:spPr/>
        <p:txBody>
          <a:bodyPr/>
          <a:lstStyle/>
          <a:p>
            <a:pPr>
              <a:spcAft>
                <a:spcPts val="0"/>
              </a:spcAft>
            </a:pPr>
            <a:r>
              <a:rPr lang="en-US" sz="1400"/>
              <a:t>Point to point protocols:</a:t>
            </a:r>
          </a:p>
          <a:p>
            <a:pPr lvl="1">
              <a:spcAft>
                <a:spcPts val="0"/>
              </a:spcAft>
            </a:pPr>
            <a:r>
              <a:rPr lang="en-US"/>
              <a:t>Aurora8B10B – open standard developed by Xilinx available for implementation by anyone.  We have used extensively and is a very robust point-to-point interface with fast recovery.  Can be run over copper or fiber.</a:t>
            </a:r>
          </a:p>
          <a:p>
            <a:pPr lvl="1">
              <a:spcAft>
                <a:spcPts val="0"/>
              </a:spcAft>
            </a:pPr>
            <a:r>
              <a:rPr lang="en-US"/>
              <a:t>Interlaken – open specification implemented in some Xilinx FPGAs.  Channelized chip-to-chip.</a:t>
            </a:r>
          </a:p>
          <a:p>
            <a:pPr>
              <a:spcAft>
                <a:spcPts val="0"/>
              </a:spcAft>
            </a:pPr>
            <a:r>
              <a:rPr lang="en-US" sz="1400"/>
              <a:t>Bus protocols:</a:t>
            </a:r>
          </a:p>
          <a:p>
            <a:pPr lvl="1">
              <a:spcAft>
                <a:spcPts val="0"/>
              </a:spcAft>
            </a:pPr>
            <a:r>
              <a:rPr lang="en-US"/>
              <a:t>CAN – not suitable for strategic rad hard environments and lacks necessary bandwidth.  Special physical layer transceiver.  </a:t>
            </a:r>
          </a:p>
          <a:p>
            <a:pPr lvl="1">
              <a:spcAft>
                <a:spcPts val="0"/>
              </a:spcAft>
            </a:pPr>
            <a:r>
              <a:rPr lang="en-US"/>
              <a:t>1553 – low bandwidth with high protocol overhead.  Bulky transformers.  Greater number of nodes = less bandwidth for everyone.</a:t>
            </a:r>
          </a:p>
          <a:p>
            <a:pPr lvl="1">
              <a:spcAft>
                <a:spcPts val="0"/>
              </a:spcAft>
            </a:pPr>
            <a:r>
              <a:rPr lang="en-US" err="1"/>
              <a:t>EtherCat</a:t>
            </a:r>
            <a:r>
              <a:rPr lang="en-US"/>
              <a:t> – uses Ethernet physical layer with ethernet MAC.  MAC has customization.  Messages pass through each system daisy chained.</a:t>
            </a:r>
          </a:p>
          <a:p>
            <a:pPr>
              <a:spcAft>
                <a:spcPts val="0"/>
              </a:spcAft>
            </a:pPr>
            <a:r>
              <a:rPr lang="en-US" sz="1400"/>
              <a:t>Other</a:t>
            </a:r>
          </a:p>
          <a:p>
            <a:pPr lvl="1">
              <a:spcAft>
                <a:spcPts val="0"/>
              </a:spcAft>
            </a:pPr>
            <a:r>
              <a:rPr lang="en-US" err="1"/>
              <a:t>SpaceFibre</a:t>
            </a:r>
            <a:r>
              <a:rPr lang="en-US"/>
              <a:t> – Builds on </a:t>
            </a:r>
            <a:r>
              <a:rPr lang="en-US" err="1"/>
              <a:t>SpaceWire</a:t>
            </a:r>
            <a:r>
              <a:rPr lang="en-US"/>
              <a:t> and physical layer is fiber.  IP available for licensing.  </a:t>
            </a:r>
          </a:p>
          <a:p>
            <a:pPr lvl="1">
              <a:spcAft>
                <a:spcPts val="0"/>
              </a:spcAft>
            </a:pPr>
            <a:endParaRPr lang="en-US"/>
          </a:p>
        </p:txBody>
      </p:sp>
      <p:sp>
        <p:nvSpPr>
          <p:cNvPr id="4" name="Slide Number Placeholder 3">
            <a:extLst>
              <a:ext uri="{FF2B5EF4-FFF2-40B4-BE49-F238E27FC236}">
                <a16:creationId xmlns:a16="http://schemas.microsoft.com/office/drawing/2014/main" id="{7C0C24E2-7AED-EA5C-C8E6-D7A7E0A3499D}"/>
              </a:ext>
            </a:extLst>
          </p:cNvPr>
          <p:cNvSpPr>
            <a:spLocks noGrp="1"/>
          </p:cNvSpPr>
          <p:nvPr>
            <p:ph type="sldNum" sz="quarter" idx="4"/>
          </p:nvPr>
        </p:nvSpPr>
        <p:spPr/>
        <p:txBody>
          <a:bodyPr/>
          <a:lstStyle/>
          <a:p>
            <a:fld id="{532E5815-A8B8-3248-99F0-470F41FB048B}" type="slidenum">
              <a:rPr lang="en-US" smtClean="0"/>
              <a:pPr/>
              <a:t>62</a:t>
            </a:fld>
            <a:endParaRPr lang="en-US"/>
          </a:p>
        </p:txBody>
      </p:sp>
    </p:spTree>
    <p:extLst>
      <p:ext uri="{BB962C8B-B14F-4D97-AF65-F5344CB8AC3E}">
        <p14:creationId xmlns:p14="http://schemas.microsoft.com/office/powerpoint/2010/main" val="27922078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61B5D-0D5A-0D45-CD77-40262A7753D7}"/>
              </a:ext>
            </a:extLst>
          </p:cNvPr>
          <p:cNvSpPr>
            <a:spLocks noGrp="1"/>
          </p:cNvSpPr>
          <p:nvPr>
            <p:ph type="title"/>
          </p:nvPr>
        </p:nvSpPr>
        <p:spPr/>
        <p:txBody>
          <a:bodyPr/>
          <a:lstStyle/>
          <a:p>
            <a:r>
              <a:rPr lang="en-US"/>
              <a:t>Avionics Protocol Summary 2</a:t>
            </a:r>
          </a:p>
        </p:txBody>
      </p:sp>
      <p:sp>
        <p:nvSpPr>
          <p:cNvPr id="3" name="Text Placeholder 2">
            <a:extLst>
              <a:ext uri="{FF2B5EF4-FFF2-40B4-BE49-F238E27FC236}">
                <a16:creationId xmlns:a16="http://schemas.microsoft.com/office/drawing/2014/main" id="{51C1AA03-8DC5-99CF-7626-240AEFECB7C6}"/>
              </a:ext>
            </a:extLst>
          </p:cNvPr>
          <p:cNvSpPr>
            <a:spLocks noGrp="1"/>
          </p:cNvSpPr>
          <p:nvPr>
            <p:ph type="body" sz="quarter" idx="15"/>
          </p:nvPr>
        </p:nvSpPr>
        <p:spPr/>
        <p:txBody>
          <a:bodyPr/>
          <a:lstStyle/>
          <a:p>
            <a:pPr>
              <a:spcAft>
                <a:spcPts val="0"/>
              </a:spcAft>
            </a:pPr>
            <a:r>
              <a:rPr lang="en-US" sz="1400"/>
              <a:t>Ethernet Technologies:</a:t>
            </a:r>
          </a:p>
          <a:p>
            <a:pPr lvl="1">
              <a:spcAft>
                <a:spcPts val="0"/>
              </a:spcAft>
            </a:pPr>
            <a:r>
              <a:rPr lang="en-US"/>
              <a:t>Vanilla switched Ethernet at 1,10 gigabit.  Present in every computer.  Hardware is inexpensive. Can be run over Fiber or Copper</a:t>
            </a:r>
          </a:p>
          <a:p>
            <a:pPr lvl="1">
              <a:spcAft>
                <a:spcPts val="0"/>
              </a:spcAft>
            </a:pPr>
            <a:r>
              <a:rPr lang="en-US"/>
              <a:t>TTE – Proprietary protocol that uses Ethernet.  Company will not share source code.  Used on Dream Chaser</a:t>
            </a:r>
          </a:p>
          <a:p>
            <a:pPr lvl="1">
              <a:spcAft>
                <a:spcPts val="0"/>
              </a:spcAft>
            </a:pPr>
            <a:r>
              <a:rPr lang="en-US"/>
              <a:t>Time Sensitive Networking (TSN) – New IEEE standard that combines VLANS, QoS and PTP for deterministic Ethernet.  Requires specialized switches and hardware </a:t>
            </a:r>
          </a:p>
          <a:p>
            <a:pPr lvl="1">
              <a:spcAft>
                <a:spcPts val="0"/>
              </a:spcAft>
            </a:pPr>
            <a:r>
              <a:rPr lang="en-US"/>
              <a:t>ARINC 664 – Customization used for aircraft Ethernet Fly-by-wire.  Requires specialized hardware and firmware</a:t>
            </a:r>
          </a:p>
          <a:p>
            <a:pPr>
              <a:spcAft>
                <a:spcPts val="0"/>
              </a:spcAft>
            </a:pPr>
            <a:r>
              <a:rPr lang="en-US" sz="1400"/>
              <a:t>Ethernet Support Protocols: </a:t>
            </a:r>
          </a:p>
          <a:p>
            <a:pPr lvl="1">
              <a:spcAft>
                <a:spcPts val="0"/>
              </a:spcAft>
            </a:pPr>
            <a:r>
              <a:rPr lang="en-US"/>
              <a:t>DDS – Publish/Subscribe. DDS Cert has undergone DO-178C, IEC 61508, IEC 60601/IEC 62304, and ISO 26262 certification.  All code provided.  </a:t>
            </a:r>
          </a:p>
          <a:p>
            <a:pPr lvl="1">
              <a:spcAft>
                <a:spcPts val="0"/>
              </a:spcAft>
            </a:pPr>
            <a:r>
              <a:rPr lang="en-US"/>
              <a:t>LCM – Lightweight Control and Marshalling Protocol.  Developed by MIT for low latency, high bandwidth systems</a:t>
            </a:r>
          </a:p>
          <a:p>
            <a:pPr lvl="1">
              <a:spcAft>
                <a:spcPts val="0"/>
              </a:spcAft>
            </a:pPr>
            <a:r>
              <a:rPr lang="en-US"/>
              <a:t>SNMP – Simple Network Management Protocol – Could be used for asynchronous messages indicating a problem/degradation of the system</a:t>
            </a:r>
          </a:p>
          <a:p>
            <a:pPr lvl="1">
              <a:spcAft>
                <a:spcPts val="0"/>
              </a:spcAft>
            </a:pPr>
            <a:endParaRPr lang="en-US"/>
          </a:p>
          <a:p>
            <a:pPr marL="0" indent="0">
              <a:spcAft>
                <a:spcPts val="0"/>
              </a:spcAft>
              <a:buNone/>
            </a:pPr>
            <a:r>
              <a:rPr lang="en-US"/>
              <a:t>“Something like DDS or LCM is a super good idea for Guidance” – John Lupien</a:t>
            </a:r>
          </a:p>
          <a:p>
            <a:pPr lvl="1">
              <a:spcAft>
                <a:spcPts val="0"/>
              </a:spcAft>
            </a:pPr>
            <a:endParaRPr lang="en-US"/>
          </a:p>
        </p:txBody>
      </p:sp>
      <p:sp>
        <p:nvSpPr>
          <p:cNvPr id="4" name="Slide Number Placeholder 3">
            <a:extLst>
              <a:ext uri="{FF2B5EF4-FFF2-40B4-BE49-F238E27FC236}">
                <a16:creationId xmlns:a16="http://schemas.microsoft.com/office/drawing/2014/main" id="{7C0C24E2-7AED-EA5C-C8E6-D7A7E0A3499D}"/>
              </a:ext>
            </a:extLst>
          </p:cNvPr>
          <p:cNvSpPr>
            <a:spLocks noGrp="1"/>
          </p:cNvSpPr>
          <p:nvPr>
            <p:ph type="sldNum" sz="quarter" idx="4"/>
          </p:nvPr>
        </p:nvSpPr>
        <p:spPr/>
        <p:txBody>
          <a:bodyPr/>
          <a:lstStyle/>
          <a:p>
            <a:fld id="{532E5815-A8B8-3248-99F0-470F41FB048B}" type="slidenum">
              <a:rPr lang="en-US" smtClean="0"/>
              <a:pPr/>
              <a:t>63</a:t>
            </a:fld>
            <a:endParaRPr lang="en-US"/>
          </a:p>
        </p:txBody>
      </p:sp>
    </p:spTree>
    <p:extLst>
      <p:ext uri="{BB962C8B-B14F-4D97-AF65-F5344CB8AC3E}">
        <p14:creationId xmlns:p14="http://schemas.microsoft.com/office/powerpoint/2010/main" val="33117357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B8BBB-FBFD-2929-1536-329D3CA00D3F}"/>
              </a:ext>
            </a:extLst>
          </p:cNvPr>
          <p:cNvSpPr>
            <a:spLocks noGrp="1"/>
          </p:cNvSpPr>
          <p:nvPr>
            <p:ph type="title"/>
          </p:nvPr>
        </p:nvSpPr>
        <p:spPr>
          <a:xfrm>
            <a:off x="961109" y="-18818"/>
            <a:ext cx="7766050" cy="857250"/>
          </a:xfrm>
        </p:spPr>
        <p:txBody>
          <a:bodyPr/>
          <a:lstStyle/>
          <a:p>
            <a:r>
              <a:rPr lang="en-US"/>
              <a:t>Fiber Optic Transceiver</a:t>
            </a:r>
          </a:p>
        </p:txBody>
      </p:sp>
      <p:pic>
        <p:nvPicPr>
          <p:cNvPr id="4" name="Picture 3">
            <a:extLst>
              <a:ext uri="{FF2B5EF4-FFF2-40B4-BE49-F238E27FC236}">
                <a16:creationId xmlns:a16="http://schemas.microsoft.com/office/drawing/2014/main" id="{0F4582C4-6A3E-3F07-9C4B-C586C265574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11933"/>
          <a:stretch/>
        </p:blipFill>
        <p:spPr>
          <a:xfrm>
            <a:off x="3647220" y="1066305"/>
            <a:ext cx="5482304" cy="2880360"/>
          </a:xfrm>
          <a:prstGeom prst="rect">
            <a:avLst/>
          </a:prstGeom>
        </p:spPr>
      </p:pic>
      <p:sp>
        <p:nvSpPr>
          <p:cNvPr id="3" name="Rectangle 2">
            <a:extLst>
              <a:ext uri="{FF2B5EF4-FFF2-40B4-BE49-F238E27FC236}">
                <a16:creationId xmlns:a16="http://schemas.microsoft.com/office/drawing/2014/main" id="{3994D32D-FD93-AFC1-CBAB-10EDA0FB1320}"/>
              </a:ext>
            </a:extLst>
          </p:cNvPr>
          <p:cNvSpPr/>
          <p:nvPr/>
        </p:nvSpPr>
        <p:spPr>
          <a:xfrm>
            <a:off x="224440" y="888327"/>
            <a:ext cx="2040956" cy="2729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0"/>
              <a:t>Processor</a:t>
            </a:r>
          </a:p>
          <a:p>
            <a:pPr algn="ctr"/>
            <a:r>
              <a:rPr lang="en-US" sz="1350"/>
              <a:t>(</a:t>
            </a:r>
            <a:r>
              <a:rPr lang="en-US" sz="1350" err="1"/>
              <a:t>GradSOC</a:t>
            </a:r>
            <a:r>
              <a:rPr lang="en-US" sz="1350"/>
              <a:t>)</a:t>
            </a:r>
          </a:p>
        </p:txBody>
      </p:sp>
      <p:cxnSp>
        <p:nvCxnSpPr>
          <p:cNvPr id="6" name="Straight Connector 5">
            <a:extLst>
              <a:ext uri="{FF2B5EF4-FFF2-40B4-BE49-F238E27FC236}">
                <a16:creationId xmlns:a16="http://schemas.microsoft.com/office/drawing/2014/main" id="{889B276D-851E-8F93-E8EB-DD627B375A31}"/>
              </a:ext>
            </a:extLst>
          </p:cNvPr>
          <p:cNvCxnSpPr/>
          <p:nvPr/>
        </p:nvCxnSpPr>
        <p:spPr>
          <a:xfrm>
            <a:off x="2553972" y="2005965"/>
            <a:ext cx="0" cy="2514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21866A0-BA97-BEC4-4D22-77DF84895030}"/>
              </a:ext>
            </a:extLst>
          </p:cNvPr>
          <p:cNvCxnSpPr/>
          <p:nvPr/>
        </p:nvCxnSpPr>
        <p:spPr>
          <a:xfrm>
            <a:off x="2645412" y="2005965"/>
            <a:ext cx="0" cy="2514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001A5B-AA49-BCFE-5E36-883998B9FFDA}"/>
              </a:ext>
            </a:extLst>
          </p:cNvPr>
          <p:cNvCxnSpPr/>
          <p:nvPr/>
        </p:nvCxnSpPr>
        <p:spPr>
          <a:xfrm>
            <a:off x="2168166" y="2131695"/>
            <a:ext cx="385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3E4DC46-A6A7-1BB1-89EE-D2816B9EEA73}"/>
              </a:ext>
            </a:extLst>
          </p:cNvPr>
          <p:cNvCxnSpPr>
            <a:cxnSpLocks/>
          </p:cNvCxnSpPr>
          <p:nvPr/>
        </p:nvCxnSpPr>
        <p:spPr>
          <a:xfrm>
            <a:off x="2645412" y="2131695"/>
            <a:ext cx="1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D138B6E-2C03-5270-F84E-A3B81D9DB6F2}"/>
              </a:ext>
            </a:extLst>
          </p:cNvPr>
          <p:cNvCxnSpPr>
            <a:cxnSpLocks/>
          </p:cNvCxnSpPr>
          <p:nvPr/>
        </p:nvCxnSpPr>
        <p:spPr>
          <a:xfrm>
            <a:off x="2553972" y="3143250"/>
            <a:ext cx="0" cy="2514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ADF7C49-C3CC-2596-3BD7-6638F67E5564}"/>
              </a:ext>
            </a:extLst>
          </p:cNvPr>
          <p:cNvCxnSpPr>
            <a:cxnSpLocks/>
          </p:cNvCxnSpPr>
          <p:nvPr/>
        </p:nvCxnSpPr>
        <p:spPr>
          <a:xfrm>
            <a:off x="2645412" y="3143250"/>
            <a:ext cx="0" cy="2514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BC321CA-784C-2D98-62DF-DC9F2D15BE59}"/>
              </a:ext>
            </a:extLst>
          </p:cNvPr>
          <p:cNvCxnSpPr>
            <a:cxnSpLocks/>
          </p:cNvCxnSpPr>
          <p:nvPr/>
        </p:nvCxnSpPr>
        <p:spPr>
          <a:xfrm>
            <a:off x="2168166" y="3268980"/>
            <a:ext cx="385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9DD2F79-9595-AB06-E1C4-5912386851B4}"/>
              </a:ext>
            </a:extLst>
          </p:cNvPr>
          <p:cNvCxnSpPr>
            <a:cxnSpLocks/>
          </p:cNvCxnSpPr>
          <p:nvPr/>
        </p:nvCxnSpPr>
        <p:spPr>
          <a:xfrm>
            <a:off x="2645412" y="3268980"/>
            <a:ext cx="2733832"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1355BC-1D61-7103-6F1E-ED54D144E0F8}"/>
              </a:ext>
            </a:extLst>
          </p:cNvPr>
          <p:cNvSpPr txBox="1"/>
          <p:nvPr/>
        </p:nvSpPr>
        <p:spPr>
          <a:xfrm>
            <a:off x="2728377" y="1897381"/>
            <a:ext cx="1226820" cy="507831"/>
          </a:xfrm>
          <a:prstGeom prst="rect">
            <a:avLst/>
          </a:prstGeom>
          <a:noFill/>
        </p:spPr>
        <p:txBody>
          <a:bodyPr wrap="square" rtlCol="0">
            <a:spAutoFit/>
          </a:bodyPr>
          <a:lstStyle/>
          <a:p>
            <a:r>
              <a:rPr lang="en-US" sz="1350"/>
              <a:t>1000BaseX RX</a:t>
            </a:r>
          </a:p>
        </p:txBody>
      </p:sp>
      <p:cxnSp>
        <p:nvCxnSpPr>
          <p:cNvPr id="22" name="Straight Connector 21">
            <a:extLst>
              <a:ext uri="{FF2B5EF4-FFF2-40B4-BE49-F238E27FC236}">
                <a16:creationId xmlns:a16="http://schemas.microsoft.com/office/drawing/2014/main" id="{A94C5F8D-BF37-D1EC-C92B-263371004DDC}"/>
              </a:ext>
            </a:extLst>
          </p:cNvPr>
          <p:cNvCxnSpPr/>
          <p:nvPr/>
        </p:nvCxnSpPr>
        <p:spPr>
          <a:xfrm>
            <a:off x="2864868" y="2174380"/>
            <a:ext cx="0" cy="2514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BC072B5-4105-8528-8A13-80FB6191AFF1}"/>
              </a:ext>
            </a:extLst>
          </p:cNvPr>
          <p:cNvCxnSpPr/>
          <p:nvPr/>
        </p:nvCxnSpPr>
        <p:spPr>
          <a:xfrm>
            <a:off x="2956308" y="2174380"/>
            <a:ext cx="0" cy="2514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B9545D-F4EF-1730-A4AA-B9DF5104B9AE}"/>
              </a:ext>
            </a:extLst>
          </p:cNvPr>
          <p:cNvCxnSpPr>
            <a:cxnSpLocks/>
          </p:cNvCxnSpPr>
          <p:nvPr/>
        </p:nvCxnSpPr>
        <p:spPr>
          <a:xfrm>
            <a:off x="2168166" y="2300110"/>
            <a:ext cx="6967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A0E223-61A2-CFD9-D2AE-12162B3301A9}"/>
              </a:ext>
            </a:extLst>
          </p:cNvPr>
          <p:cNvCxnSpPr>
            <a:cxnSpLocks/>
          </p:cNvCxnSpPr>
          <p:nvPr/>
        </p:nvCxnSpPr>
        <p:spPr>
          <a:xfrm>
            <a:off x="2956308" y="2300110"/>
            <a:ext cx="10531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E6B8C84-EBB1-9B6D-9FF6-EF9459B9E95A}"/>
              </a:ext>
            </a:extLst>
          </p:cNvPr>
          <p:cNvCxnSpPr>
            <a:cxnSpLocks/>
          </p:cNvCxnSpPr>
          <p:nvPr/>
        </p:nvCxnSpPr>
        <p:spPr>
          <a:xfrm>
            <a:off x="2923733" y="3326130"/>
            <a:ext cx="0" cy="2514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36BCFB-E06C-A630-6E78-9E3159E173BF}"/>
              </a:ext>
            </a:extLst>
          </p:cNvPr>
          <p:cNvCxnSpPr>
            <a:cxnSpLocks/>
          </p:cNvCxnSpPr>
          <p:nvPr/>
        </p:nvCxnSpPr>
        <p:spPr>
          <a:xfrm>
            <a:off x="3015173" y="3326130"/>
            <a:ext cx="0" cy="2514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06F9D02-7FBC-2B69-91B4-E2703CCE2545}"/>
              </a:ext>
            </a:extLst>
          </p:cNvPr>
          <p:cNvCxnSpPr>
            <a:cxnSpLocks/>
          </p:cNvCxnSpPr>
          <p:nvPr/>
        </p:nvCxnSpPr>
        <p:spPr>
          <a:xfrm>
            <a:off x="2168166" y="3451860"/>
            <a:ext cx="7555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484EDAA-A8E9-CE2A-877B-9B7A8041BCF4}"/>
              </a:ext>
            </a:extLst>
          </p:cNvPr>
          <p:cNvCxnSpPr>
            <a:cxnSpLocks/>
          </p:cNvCxnSpPr>
          <p:nvPr/>
        </p:nvCxnSpPr>
        <p:spPr>
          <a:xfrm>
            <a:off x="3015173" y="3451860"/>
            <a:ext cx="2364071"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550FEE5-599D-31FC-E635-7353C60F4E3D}"/>
              </a:ext>
            </a:extLst>
          </p:cNvPr>
          <p:cNvSpPr txBox="1"/>
          <p:nvPr/>
        </p:nvSpPr>
        <p:spPr>
          <a:xfrm>
            <a:off x="2806292" y="3020556"/>
            <a:ext cx="1226820" cy="507831"/>
          </a:xfrm>
          <a:prstGeom prst="rect">
            <a:avLst/>
          </a:prstGeom>
          <a:noFill/>
        </p:spPr>
        <p:txBody>
          <a:bodyPr wrap="square" rtlCol="0">
            <a:spAutoFit/>
          </a:bodyPr>
          <a:lstStyle/>
          <a:p>
            <a:r>
              <a:rPr lang="en-US" sz="1350"/>
              <a:t>1000BaseX TX</a:t>
            </a:r>
          </a:p>
        </p:txBody>
      </p:sp>
      <p:pic>
        <p:nvPicPr>
          <p:cNvPr id="11" name="Picture 10" descr="A picture containing text, electronics&#10;&#10;Description automatically generated">
            <a:extLst>
              <a:ext uri="{FF2B5EF4-FFF2-40B4-BE49-F238E27FC236}">
                <a16:creationId xmlns:a16="http://schemas.microsoft.com/office/drawing/2014/main" id="{286D9AD4-E21B-61B9-9D2D-7A2D768E8CA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374" y="2172592"/>
            <a:ext cx="1943726" cy="1096388"/>
          </a:xfrm>
          <a:prstGeom prst="rect">
            <a:avLst/>
          </a:prstGeom>
        </p:spPr>
      </p:pic>
      <p:sp>
        <p:nvSpPr>
          <p:cNvPr id="20" name="TextBox 19">
            <a:extLst>
              <a:ext uri="{FF2B5EF4-FFF2-40B4-BE49-F238E27FC236}">
                <a16:creationId xmlns:a16="http://schemas.microsoft.com/office/drawing/2014/main" id="{9D5A2E1F-A07A-4D73-861E-56DA48E1D111}"/>
              </a:ext>
            </a:extLst>
          </p:cNvPr>
          <p:cNvSpPr txBox="1"/>
          <p:nvPr/>
        </p:nvSpPr>
        <p:spPr>
          <a:xfrm>
            <a:off x="2361068" y="564113"/>
            <a:ext cx="3018175" cy="507831"/>
          </a:xfrm>
          <a:prstGeom prst="rect">
            <a:avLst/>
          </a:prstGeom>
          <a:noFill/>
        </p:spPr>
        <p:txBody>
          <a:bodyPr wrap="square" rtlCol="0">
            <a:spAutoFit/>
          </a:bodyPr>
          <a:lstStyle/>
          <a:p>
            <a:r>
              <a:rPr lang="en-US" sz="1350"/>
              <a:t>Equivalent to </a:t>
            </a:r>
            <a:r>
              <a:rPr lang="en-US" sz="1350" b="1"/>
              <a:t>S</a:t>
            </a:r>
            <a:r>
              <a:rPr lang="en-US" sz="1350"/>
              <a:t>mall </a:t>
            </a:r>
            <a:r>
              <a:rPr lang="en-US" sz="1350" b="1"/>
              <a:t>F</a:t>
            </a:r>
            <a:r>
              <a:rPr lang="en-US" sz="1350"/>
              <a:t>actor </a:t>
            </a:r>
            <a:r>
              <a:rPr lang="en-US" sz="1350" b="1"/>
              <a:t>P</a:t>
            </a:r>
            <a:r>
              <a:rPr lang="en-US" sz="1350"/>
              <a:t>luggable (</a:t>
            </a:r>
            <a:r>
              <a:rPr lang="en-US" sz="1350" b="1"/>
              <a:t>SFP</a:t>
            </a:r>
            <a:r>
              <a:rPr lang="en-US" sz="1350"/>
              <a:t>) network interface module </a:t>
            </a:r>
          </a:p>
        </p:txBody>
      </p:sp>
      <p:pic>
        <p:nvPicPr>
          <p:cNvPr id="26" name="Picture 25">
            <a:extLst>
              <a:ext uri="{FF2B5EF4-FFF2-40B4-BE49-F238E27FC236}">
                <a16:creationId xmlns:a16="http://schemas.microsoft.com/office/drawing/2014/main" id="{2E5FE3CE-09AA-D99E-1D40-AD66C18A085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867211" y="92352"/>
            <a:ext cx="1633549" cy="973954"/>
          </a:xfrm>
          <a:prstGeom prst="rect">
            <a:avLst/>
          </a:prstGeom>
        </p:spPr>
      </p:pic>
      <p:sp>
        <p:nvSpPr>
          <p:cNvPr id="5" name="TextBox 4">
            <a:extLst>
              <a:ext uri="{FF2B5EF4-FFF2-40B4-BE49-F238E27FC236}">
                <a16:creationId xmlns:a16="http://schemas.microsoft.com/office/drawing/2014/main" id="{840957E5-CC20-6EB0-D639-87788CCB8472}"/>
              </a:ext>
            </a:extLst>
          </p:cNvPr>
          <p:cNvSpPr txBox="1"/>
          <p:nvPr/>
        </p:nvSpPr>
        <p:spPr>
          <a:xfrm>
            <a:off x="2864868" y="4116855"/>
            <a:ext cx="5813763" cy="923330"/>
          </a:xfrm>
          <a:prstGeom prst="rect">
            <a:avLst/>
          </a:prstGeom>
          <a:solidFill>
            <a:schemeClr val="accent2"/>
          </a:solidFill>
        </p:spPr>
        <p:txBody>
          <a:bodyPr wrap="square" rtlCol="0">
            <a:spAutoFit/>
          </a:bodyPr>
          <a:lstStyle/>
          <a:p>
            <a:r>
              <a:rPr lang="en-US" sz="1350">
                <a:solidFill>
                  <a:schemeClr val="bg1"/>
                </a:solidFill>
              </a:rPr>
              <a:t>Risk areas associated with Fiber Optics:</a:t>
            </a:r>
          </a:p>
          <a:p>
            <a:pPr marL="257175" indent="-257175">
              <a:buAutoNum type="arabicPeriod"/>
            </a:pPr>
            <a:r>
              <a:rPr lang="en-US" sz="1350">
                <a:solidFill>
                  <a:schemeClr val="bg1"/>
                </a:solidFill>
              </a:rPr>
              <a:t>Radiation Hardness of transceiver</a:t>
            </a:r>
          </a:p>
          <a:p>
            <a:pPr marL="257175" indent="-257175">
              <a:buAutoNum type="arabicPeriod"/>
            </a:pPr>
            <a:r>
              <a:rPr lang="en-US" sz="1350">
                <a:solidFill>
                  <a:schemeClr val="bg1"/>
                </a:solidFill>
              </a:rPr>
              <a:t>Turn on time of transceiver after PFI</a:t>
            </a:r>
          </a:p>
          <a:p>
            <a:pPr marL="257175" indent="-257175">
              <a:buAutoNum type="arabicPeriod"/>
            </a:pPr>
            <a:r>
              <a:rPr lang="en-US" sz="1350">
                <a:solidFill>
                  <a:schemeClr val="bg1"/>
                </a:solidFill>
              </a:rPr>
              <a:t>Mechanical integrity of missile environment.  (shock/vibe, cleanliness)</a:t>
            </a:r>
          </a:p>
        </p:txBody>
      </p:sp>
    </p:spTree>
    <p:extLst>
      <p:ext uri="{BB962C8B-B14F-4D97-AF65-F5344CB8AC3E}">
        <p14:creationId xmlns:p14="http://schemas.microsoft.com/office/powerpoint/2010/main" val="19184465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5C501-5E5C-687E-22E7-F6C18DB0CBB7}"/>
              </a:ext>
            </a:extLst>
          </p:cNvPr>
          <p:cNvSpPr>
            <a:spLocks noGrp="1"/>
          </p:cNvSpPr>
          <p:nvPr>
            <p:ph type="title"/>
          </p:nvPr>
        </p:nvSpPr>
        <p:spPr/>
        <p:txBody>
          <a:bodyPr>
            <a:normAutofit/>
          </a:bodyPr>
          <a:lstStyle/>
          <a:p>
            <a:r>
              <a:rPr lang="en-US" sz="2550"/>
              <a:t>COTS Space Rad Hard Transceiver </a:t>
            </a:r>
          </a:p>
        </p:txBody>
      </p:sp>
      <p:sp>
        <p:nvSpPr>
          <p:cNvPr id="4" name="Slide Number Placeholder 3">
            <a:extLst>
              <a:ext uri="{FF2B5EF4-FFF2-40B4-BE49-F238E27FC236}">
                <a16:creationId xmlns:a16="http://schemas.microsoft.com/office/drawing/2014/main" id="{7BEFF3E5-935C-F60E-C532-A0FA76F34780}"/>
              </a:ext>
            </a:extLst>
          </p:cNvPr>
          <p:cNvSpPr>
            <a:spLocks noGrp="1"/>
          </p:cNvSpPr>
          <p:nvPr>
            <p:ph type="sldNum" sz="quarter" idx="4"/>
          </p:nvPr>
        </p:nvSpPr>
        <p:spPr/>
        <p:txBody>
          <a:bodyPr/>
          <a:lstStyle/>
          <a:p>
            <a:fld id="{532E5815-A8B8-3248-99F0-470F41FB048B}" type="slidenum">
              <a:rPr lang="en-US" smtClean="0"/>
              <a:pPr/>
              <a:t>65</a:t>
            </a:fld>
            <a:endParaRPr lang="en-US"/>
          </a:p>
        </p:txBody>
      </p:sp>
      <p:grpSp>
        <p:nvGrpSpPr>
          <p:cNvPr id="25" name="Group 24">
            <a:extLst>
              <a:ext uri="{FF2B5EF4-FFF2-40B4-BE49-F238E27FC236}">
                <a16:creationId xmlns:a16="http://schemas.microsoft.com/office/drawing/2014/main" id="{F51A4072-659F-4D35-6DC9-52F0DCBE96D0}"/>
              </a:ext>
            </a:extLst>
          </p:cNvPr>
          <p:cNvGrpSpPr/>
          <p:nvPr/>
        </p:nvGrpSpPr>
        <p:grpSpPr>
          <a:xfrm>
            <a:off x="342857" y="4103526"/>
            <a:ext cx="2761301" cy="1110882"/>
            <a:chOff x="373625" y="4758812"/>
            <a:chExt cx="4291436" cy="1895905"/>
          </a:xfrm>
        </p:grpSpPr>
        <p:sp>
          <p:nvSpPr>
            <p:cNvPr id="12" name="TextBox 11">
              <a:extLst>
                <a:ext uri="{FF2B5EF4-FFF2-40B4-BE49-F238E27FC236}">
                  <a16:creationId xmlns:a16="http://schemas.microsoft.com/office/drawing/2014/main" id="{49FE35FF-A225-8988-E217-78B7823B0C28}"/>
                </a:ext>
              </a:extLst>
            </p:cNvPr>
            <p:cNvSpPr txBox="1"/>
            <p:nvPr/>
          </p:nvSpPr>
          <p:spPr>
            <a:xfrm>
              <a:off x="1238864" y="4758812"/>
              <a:ext cx="3426193" cy="472745"/>
            </a:xfrm>
            <a:prstGeom prst="rect">
              <a:avLst/>
            </a:prstGeom>
            <a:noFill/>
            <a:ln>
              <a:solidFill>
                <a:srgbClr val="000000"/>
              </a:solidFill>
            </a:ln>
          </p:spPr>
          <p:txBody>
            <a:bodyPr wrap="square" rtlCol="0">
              <a:spAutoFit/>
            </a:bodyPr>
            <a:lstStyle/>
            <a:p>
              <a:pPr algn="ctr"/>
              <a:r>
                <a:rPr lang="en-US" sz="1200"/>
                <a:t>Meet Requirements</a:t>
              </a:r>
            </a:p>
          </p:txBody>
        </p:sp>
        <p:sp>
          <p:nvSpPr>
            <p:cNvPr id="14" name="Rectangle 13">
              <a:extLst>
                <a:ext uri="{FF2B5EF4-FFF2-40B4-BE49-F238E27FC236}">
                  <a16:creationId xmlns:a16="http://schemas.microsoft.com/office/drawing/2014/main" id="{DA4AEC67-59DE-AAE4-CC2B-47D8ACD73855}"/>
                </a:ext>
              </a:extLst>
            </p:cNvPr>
            <p:cNvSpPr/>
            <p:nvPr/>
          </p:nvSpPr>
          <p:spPr>
            <a:xfrm>
              <a:off x="373625" y="4758812"/>
              <a:ext cx="865235" cy="369332"/>
            </a:xfrm>
            <a:prstGeom prst="rect">
              <a:avLst/>
            </a:prstGeom>
            <a:solidFill>
              <a:srgbClr val="00B05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TextBox 16">
              <a:extLst>
                <a:ext uri="{FF2B5EF4-FFF2-40B4-BE49-F238E27FC236}">
                  <a16:creationId xmlns:a16="http://schemas.microsoft.com/office/drawing/2014/main" id="{51E03209-FEEE-B9CC-5C13-9A92F9FDF341}"/>
                </a:ext>
              </a:extLst>
            </p:cNvPr>
            <p:cNvSpPr txBox="1"/>
            <p:nvPr/>
          </p:nvSpPr>
          <p:spPr>
            <a:xfrm>
              <a:off x="1238864" y="5128145"/>
              <a:ext cx="3426197" cy="472745"/>
            </a:xfrm>
            <a:prstGeom prst="rect">
              <a:avLst/>
            </a:prstGeom>
            <a:noFill/>
            <a:ln>
              <a:solidFill>
                <a:srgbClr val="000000"/>
              </a:solidFill>
            </a:ln>
          </p:spPr>
          <p:txBody>
            <a:bodyPr wrap="square" rtlCol="0">
              <a:spAutoFit/>
            </a:bodyPr>
            <a:lstStyle/>
            <a:p>
              <a:pPr algn="ctr"/>
              <a:r>
                <a:rPr lang="en-US" sz="1200"/>
                <a:t>May Meet Requirements</a:t>
              </a:r>
            </a:p>
          </p:txBody>
        </p:sp>
        <p:sp>
          <p:nvSpPr>
            <p:cNvPr id="18" name="Rectangle 17">
              <a:extLst>
                <a:ext uri="{FF2B5EF4-FFF2-40B4-BE49-F238E27FC236}">
                  <a16:creationId xmlns:a16="http://schemas.microsoft.com/office/drawing/2014/main" id="{7D70F6EB-4468-6DE5-A9C6-B0A13DD46273}"/>
                </a:ext>
              </a:extLst>
            </p:cNvPr>
            <p:cNvSpPr/>
            <p:nvPr/>
          </p:nvSpPr>
          <p:spPr>
            <a:xfrm>
              <a:off x="373626" y="5128144"/>
              <a:ext cx="865236" cy="36933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highlight>
                  <a:srgbClr val="FFFF00"/>
                </a:highlight>
              </a:endParaRPr>
            </a:p>
          </p:txBody>
        </p:sp>
        <p:sp>
          <p:nvSpPr>
            <p:cNvPr id="20" name="TextBox 19">
              <a:extLst>
                <a:ext uri="{FF2B5EF4-FFF2-40B4-BE49-F238E27FC236}">
                  <a16:creationId xmlns:a16="http://schemas.microsoft.com/office/drawing/2014/main" id="{7AAB5A37-0FB4-E13F-4D67-59DAA43114CC}"/>
                </a:ext>
              </a:extLst>
            </p:cNvPr>
            <p:cNvSpPr txBox="1"/>
            <p:nvPr/>
          </p:nvSpPr>
          <p:spPr>
            <a:xfrm>
              <a:off x="1238860" y="5497478"/>
              <a:ext cx="3426196" cy="472745"/>
            </a:xfrm>
            <a:prstGeom prst="rect">
              <a:avLst/>
            </a:prstGeom>
            <a:noFill/>
            <a:ln>
              <a:solidFill>
                <a:schemeClr val="tx1"/>
              </a:solidFill>
            </a:ln>
          </p:spPr>
          <p:txBody>
            <a:bodyPr wrap="square" rtlCol="0">
              <a:spAutoFit/>
            </a:bodyPr>
            <a:lstStyle/>
            <a:p>
              <a:pPr algn="ctr"/>
              <a:r>
                <a:rPr lang="en-US" sz="1200"/>
                <a:t>Further Evaluation Required</a:t>
              </a:r>
            </a:p>
          </p:txBody>
        </p:sp>
        <p:sp>
          <p:nvSpPr>
            <p:cNvPr id="21" name="Rectangle 20">
              <a:extLst>
                <a:ext uri="{FF2B5EF4-FFF2-40B4-BE49-F238E27FC236}">
                  <a16:creationId xmlns:a16="http://schemas.microsoft.com/office/drawing/2014/main" id="{A819FA97-BF11-18F8-6332-D9F4056F32F9}"/>
                </a:ext>
              </a:extLst>
            </p:cNvPr>
            <p:cNvSpPr/>
            <p:nvPr/>
          </p:nvSpPr>
          <p:spPr>
            <a:xfrm>
              <a:off x="373626" y="5497476"/>
              <a:ext cx="865235" cy="369332"/>
            </a:xfrm>
            <a:prstGeom prst="rect">
              <a:avLst/>
            </a:prstGeom>
            <a:solidFill>
              <a:srgbClr val="00B0F0"/>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TextBox 21">
              <a:extLst>
                <a:ext uri="{FF2B5EF4-FFF2-40B4-BE49-F238E27FC236}">
                  <a16:creationId xmlns:a16="http://schemas.microsoft.com/office/drawing/2014/main" id="{81299781-68BB-462D-88BE-58BB3F286D55}"/>
                </a:ext>
              </a:extLst>
            </p:cNvPr>
            <p:cNvSpPr txBox="1"/>
            <p:nvPr/>
          </p:nvSpPr>
          <p:spPr>
            <a:xfrm>
              <a:off x="1238857" y="5866809"/>
              <a:ext cx="3426204" cy="787908"/>
            </a:xfrm>
            <a:prstGeom prst="rect">
              <a:avLst/>
            </a:prstGeom>
            <a:noFill/>
            <a:ln>
              <a:solidFill>
                <a:srgbClr val="000000"/>
              </a:solidFill>
            </a:ln>
          </p:spPr>
          <p:txBody>
            <a:bodyPr wrap="square" rtlCol="0">
              <a:spAutoFit/>
            </a:bodyPr>
            <a:lstStyle/>
            <a:p>
              <a:r>
                <a:rPr lang="en-US" sz="1200"/>
                <a:t>Does Not  Meet Requirements</a:t>
              </a:r>
            </a:p>
          </p:txBody>
        </p:sp>
        <p:sp>
          <p:nvSpPr>
            <p:cNvPr id="23" name="Rectangle 22">
              <a:extLst>
                <a:ext uri="{FF2B5EF4-FFF2-40B4-BE49-F238E27FC236}">
                  <a16:creationId xmlns:a16="http://schemas.microsoft.com/office/drawing/2014/main" id="{8BDD574C-7FB7-E434-29E4-98E801C008B0}"/>
                </a:ext>
              </a:extLst>
            </p:cNvPr>
            <p:cNvSpPr/>
            <p:nvPr/>
          </p:nvSpPr>
          <p:spPr>
            <a:xfrm>
              <a:off x="373625" y="5866808"/>
              <a:ext cx="865232" cy="369332"/>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highlight>
                  <a:srgbClr val="FFFF00"/>
                </a:highlight>
              </a:endParaRPr>
            </a:p>
          </p:txBody>
        </p:sp>
      </p:grpSp>
      <p:graphicFrame>
        <p:nvGraphicFramePr>
          <p:cNvPr id="5" name="Table 5">
            <a:extLst>
              <a:ext uri="{FF2B5EF4-FFF2-40B4-BE49-F238E27FC236}">
                <a16:creationId xmlns:a16="http://schemas.microsoft.com/office/drawing/2014/main" id="{3A1784A3-41D5-1D2E-BFE3-C85EFA8DE08E}"/>
              </a:ext>
            </a:extLst>
          </p:cNvPr>
          <p:cNvGraphicFramePr>
            <a:graphicFrameLocks noGrp="1"/>
          </p:cNvGraphicFramePr>
          <p:nvPr/>
        </p:nvGraphicFramePr>
        <p:xfrm>
          <a:off x="223200" y="761243"/>
          <a:ext cx="8753364" cy="1605915"/>
        </p:xfrm>
        <a:graphic>
          <a:graphicData uri="http://schemas.openxmlformats.org/drawingml/2006/table">
            <a:tbl>
              <a:tblPr firstRow="1" bandRow="1">
                <a:tableStyleId>{5C22544A-7EE6-4342-B048-85BDC9FD1C3A}</a:tableStyleId>
              </a:tblPr>
              <a:tblGrid>
                <a:gridCol w="1205274">
                  <a:extLst>
                    <a:ext uri="{9D8B030D-6E8A-4147-A177-3AD203B41FA5}">
                      <a16:colId xmlns:a16="http://schemas.microsoft.com/office/drawing/2014/main" val="102815204"/>
                    </a:ext>
                  </a:extLst>
                </a:gridCol>
                <a:gridCol w="830660">
                  <a:extLst>
                    <a:ext uri="{9D8B030D-6E8A-4147-A177-3AD203B41FA5}">
                      <a16:colId xmlns:a16="http://schemas.microsoft.com/office/drawing/2014/main" val="3612207758"/>
                    </a:ext>
                  </a:extLst>
                </a:gridCol>
                <a:gridCol w="357342">
                  <a:extLst>
                    <a:ext uri="{9D8B030D-6E8A-4147-A177-3AD203B41FA5}">
                      <a16:colId xmlns:a16="http://schemas.microsoft.com/office/drawing/2014/main" val="2090536765"/>
                    </a:ext>
                  </a:extLst>
                </a:gridCol>
                <a:gridCol w="375152">
                  <a:extLst>
                    <a:ext uri="{9D8B030D-6E8A-4147-A177-3AD203B41FA5}">
                      <a16:colId xmlns:a16="http://schemas.microsoft.com/office/drawing/2014/main" val="2175662691"/>
                    </a:ext>
                  </a:extLst>
                </a:gridCol>
                <a:gridCol w="962402">
                  <a:extLst>
                    <a:ext uri="{9D8B030D-6E8A-4147-A177-3AD203B41FA5}">
                      <a16:colId xmlns:a16="http://schemas.microsoft.com/office/drawing/2014/main" val="3536616887"/>
                    </a:ext>
                  </a:extLst>
                </a:gridCol>
                <a:gridCol w="820279">
                  <a:extLst>
                    <a:ext uri="{9D8B030D-6E8A-4147-A177-3AD203B41FA5}">
                      <a16:colId xmlns:a16="http://schemas.microsoft.com/office/drawing/2014/main" val="3916468860"/>
                    </a:ext>
                  </a:extLst>
                </a:gridCol>
                <a:gridCol w="1028475">
                  <a:extLst>
                    <a:ext uri="{9D8B030D-6E8A-4147-A177-3AD203B41FA5}">
                      <a16:colId xmlns:a16="http://schemas.microsoft.com/office/drawing/2014/main" val="627540145"/>
                    </a:ext>
                  </a:extLst>
                </a:gridCol>
                <a:gridCol w="1028475">
                  <a:extLst>
                    <a:ext uri="{9D8B030D-6E8A-4147-A177-3AD203B41FA5}">
                      <a16:colId xmlns:a16="http://schemas.microsoft.com/office/drawing/2014/main" val="2342060019"/>
                    </a:ext>
                  </a:extLst>
                </a:gridCol>
                <a:gridCol w="1028475">
                  <a:extLst>
                    <a:ext uri="{9D8B030D-6E8A-4147-A177-3AD203B41FA5}">
                      <a16:colId xmlns:a16="http://schemas.microsoft.com/office/drawing/2014/main" val="616107425"/>
                    </a:ext>
                  </a:extLst>
                </a:gridCol>
                <a:gridCol w="1116830">
                  <a:extLst>
                    <a:ext uri="{9D8B030D-6E8A-4147-A177-3AD203B41FA5}">
                      <a16:colId xmlns:a16="http://schemas.microsoft.com/office/drawing/2014/main" val="363964180"/>
                    </a:ext>
                  </a:extLst>
                </a:gridCol>
              </a:tblGrid>
              <a:tr h="371475">
                <a:tc>
                  <a:txBody>
                    <a:bodyPr/>
                    <a:lstStyle/>
                    <a:p>
                      <a:pPr algn="ctr" fontAlgn="ctr"/>
                      <a:r>
                        <a:rPr lang="en-US" sz="1200" b="1" i="0" u="none" strike="noStrike">
                          <a:solidFill>
                            <a:srgbClr val="000000"/>
                          </a:solidFill>
                          <a:effectLst/>
                          <a:latin typeface="Calibri"/>
                        </a:rPr>
                        <a:t>Model</a:t>
                      </a:r>
                    </a:p>
                  </a:txBody>
                  <a:tcPr marL="5715" marR="5715" marT="5715" marB="0" anchor="ctr"/>
                </a:tc>
                <a:tc>
                  <a:txBody>
                    <a:bodyPr/>
                    <a:lstStyle/>
                    <a:p>
                      <a:pPr algn="ctr" fontAlgn="ctr"/>
                      <a:r>
                        <a:rPr lang="en-US" sz="1200" b="1" i="0" u="none" strike="noStrike">
                          <a:solidFill>
                            <a:srgbClr val="000000"/>
                          </a:solidFill>
                          <a:effectLst/>
                          <a:latin typeface="Calibri"/>
                        </a:rPr>
                        <a:t>Vendor</a:t>
                      </a:r>
                    </a:p>
                  </a:txBody>
                  <a:tcPr marL="5715" marR="5715" marT="5715" marB="0" anchor="ctr"/>
                </a:tc>
                <a:tc>
                  <a:txBody>
                    <a:bodyPr/>
                    <a:lstStyle/>
                    <a:p>
                      <a:pPr algn="ctr" fontAlgn="b"/>
                      <a:r>
                        <a:rPr lang="en-US" sz="1200" b="1" i="0" u="none" strike="noStrike">
                          <a:solidFill>
                            <a:srgbClr val="000000"/>
                          </a:solidFill>
                          <a:effectLst/>
                          <a:latin typeface="Calibri"/>
                        </a:rPr>
                        <a:t>Rad</a:t>
                      </a:r>
                    </a:p>
                  </a:txBody>
                  <a:tcPr marL="5715" marR="5715" marT="5715" marB="0" anchor="ctr"/>
                </a:tc>
                <a:tc>
                  <a:txBody>
                    <a:bodyPr/>
                    <a:lstStyle/>
                    <a:p>
                      <a:pPr algn="ctr" fontAlgn="b"/>
                      <a:r>
                        <a:rPr lang="en-US" sz="1200" b="1" i="0" u="none" strike="noStrike" err="1">
                          <a:solidFill>
                            <a:srgbClr val="000000"/>
                          </a:solidFill>
                          <a:effectLst/>
                          <a:latin typeface="Calibri"/>
                        </a:rPr>
                        <a:t>Vib</a:t>
                      </a:r>
                    </a:p>
                  </a:txBody>
                  <a:tcPr marL="5715" marR="5715" marT="5715" marB="0" anchor="ctr"/>
                </a:tc>
                <a:tc>
                  <a:txBody>
                    <a:bodyPr/>
                    <a:lstStyle/>
                    <a:p>
                      <a:pPr algn="ctr" fontAlgn="b"/>
                      <a:r>
                        <a:rPr lang="en-US" sz="1200" b="1" i="0" u="none" strike="noStrike">
                          <a:solidFill>
                            <a:srgbClr val="000000"/>
                          </a:solidFill>
                          <a:effectLst/>
                          <a:latin typeface="Calibri"/>
                        </a:rPr>
                        <a:t>Circumvention</a:t>
                      </a:r>
                      <a:br>
                        <a:rPr lang="en-US" sz="1200" b="1" i="0" u="none" strike="noStrike">
                          <a:solidFill>
                            <a:srgbClr val="000000"/>
                          </a:solidFill>
                          <a:effectLst/>
                          <a:latin typeface="Calibri"/>
                        </a:rPr>
                      </a:br>
                      <a:r>
                        <a:rPr lang="en-US" sz="1200" b="1" i="0" u="none" strike="noStrike">
                          <a:solidFill>
                            <a:srgbClr val="000000"/>
                          </a:solidFill>
                          <a:effectLst/>
                          <a:latin typeface="Calibri"/>
                        </a:rPr>
                        <a:t>Time </a:t>
                      </a:r>
                      <a:endParaRPr lang="en-US" sz="1200" b="1" i="0" u="none" strike="noStrike">
                        <a:solidFill>
                          <a:srgbClr val="000000"/>
                        </a:solidFill>
                        <a:effectLst/>
                        <a:latin typeface="Calibri" panose="020F0502020204030204" pitchFamily="34" charset="0"/>
                      </a:endParaRPr>
                    </a:p>
                  </a:txBody>
                  <a:tcPr marL="5715" marR="5715" marT="5715" marB="0" anchor="ctr"/>
                </a:tc>
                <a:tc>
                  <a:txBody>
                    <a:bodyPr/>
                    <a:lstStyle/>
                    <a:p>
                      <a:pPr algn="ctr" fontAlgn="b"/>
                      <a:r>
                        <a:rPr lang="en-US" sz="1200" b="1" i="0" u="none" strike="noStrike">
                          <a:solidFill>
                            <a:srgbClr val="000000"/>
                          </a:solidFill>
                          <a:effectLst/>
                          <a:latin typeface="Calibri"/>
                        </a:rPr>
                        <a:t>Commercial Maturity </a:t>
                      </a:r>
                      <a:endParaRPr lang="en-US" sz="1200" b="1" i="0" u="none" strike="noStrike">
                        <a:solidFill>
                          <a:srgbClr val="000000"/>
                        </a:solidFill>
                        <a:effectLst/>
                        <a:latin typeface="Calibri" panose="020F0502020204030204" pitchFamily="34" charset="0"/>
                      </a:endParaRPr>
                    </a:p>
                  </a:txBody>
                  <a:tcPr marL="5715" marR="5715" marT="5715" marB="0" anchor="ctr"/>
                </a:tc>
                <a:tc>
                  <a:txBody>
                    <a:bodyPr/>
                    <a:lstStyle/>
                    <a:p>
                      <a:pPr algn="ctr" fontAlgn="b"/>
                      <a:r>
                        <a:rPr lang="en-US" sz="1200" b="1" i="0" u="none" strike="noStrike">
                          <a:solidFill>
                            <a:srgbClr val="000000"/>
                          </a:solidFill>
                          <a:effectLst/>
                          <a:latin typeface="Calibri"/>
                        </a:rPr>
                        <a:t>Form Factor</a:t>
                      </a:r>
                    </a:p>
                  </a:txBody>
                  <a:tcPr marL="5715" marR="5715" marT="5715" marB="0" anchor="ctr"/>
                </a:tc>
                <a:tc>
                  <a:txBody>
                    <a:bodyPr/>
                    <a:lstStyle/>
                    <a:p>
                      <a:pPr algn="ctr" fontAlgn="b"/>
                      <a:r>
                        <a:rPr lang="en-US" sz="1200" b="1" i="0" u="none" strike="noStrike">
                          <a:solidFill>
                            <a:srgbClr val="000000"/>
                          </a:solidFill>
                          <a:effectLst/>
                          <a:latin typeface="Calibri"/>
                        </a:rPr>
                        <a:t>Optical Specs</a:t>
                      </a:r>
                    </a:p>
                  </a:txBody>
                  <a:tcPr marL="5715" marR="5715" marT="5715" marB="0" anchor="ctr"/>
                </a:tc>
                <a:tc>
                  <a:txBody>
                    <a:bodyPr/>
                    <a:lstStyle/>
                    <a:p>
                      <a:pPr algn="ctr" fontAlgn="b"/>
                      <a:r>
                        <a:rPr lang="en-US" sz="1200" b="1" i="0" u="none" strike="noStrike">
                          <a:solidFill>
                            <a:srgbClr val="000000"/>
                          </a:solidFill>
                          <a:effectLst/>
                          <a:latin typeface="Calibri"/>
                        </a:rPr>
                        <a:t>Data Rate</a:t>
                      </a:r>
                    </a:p>
                  </a:txBody>
                  <a:tcPr marL="5715" marR="5715" marT="5715" marB="0" anchor="ctr"/>
                </a:tc>
                <a:tc>
                  <a:txBody>
                    <a:bodyPr/>
                    <a:lstStyle/>
                    <a:p>
                      <a:pPr algn="ctr" fontAlgn="b"/>
                      <a:r>
                        <a:rPr lang="en-US" sz="1200" b="1" i="0" u="none" strike="noStrike">
                          <a:solidFill>
                            <a:srgbClr val="000000"/>
                          </a:solidFill>
                          <a:effectLst/>
                          <a:latin typeface="Calibri"/>
                        </a:rPr>
                        <a:t>Power</a:t>
                      </a:r>
                    </a:p>
                    <a:p>
                      <a:pPr algn="ctr" fontAlgn="b"/>
                      <a:r>
                        <a:rPr lang="en-US" sz="1200" b="1" i="0" u="none" strike="noStrike">
                          <a:solidFill>
                            <a:srgbClr val="000000"/>
                          </a:solidFill>
                          <a:effectLst/>
                          <a:latin typeface="Calibri"/>
                        </a:rPr>
                        <a:t>Monitoring</a:t>
                      </a:r>
                    </a:p>
                  </a:txBody>
                  <a:tcPr marL="5715" marR="5715" marT="5715" marB="0" anchor="ctr"/>
                </a:tc>
                <a:extLst>
                  <a:ext uri="{0D108BD9-81ED-4DB2-BD59-A6C34878D82A}">
                    <a16:rowId xmlns:a16="http://schemas.microsoft.com/office/drawing/2014/main" val="3567552542"/>
                  </a:ext>
                </a:extLst>
              </a:tr>
              <a:tr h="617220">
                <a:tc>
                  <a:txBody>
                    <a:bodyPr/>
                    <a:lstStyle/>
                    <a:p>
                      <a:pPr algn="l"/>
                      <a:r>
                        <a:rPr lang="en-US" sz="1200" err="1"/>
                        <a:t>FireHawk</a:t>
                      </a:r>
                      <a:endParaRPr lang="en-US" sz="1200"/>
                    </a:p>
                  </a:txBody>
                  <a:tcPr marL="68580" marR="68580" marT="34290" marB="34290"/>
                </a:tc>
                <a:tc>
                  <a:txBody>
                    <a:bodyPr/>
                    <a:lstStyle/>
                    <a:p>
                      <a:pPr algn="ctr"/>
                      <a:r>
                        <a:rPr lang="en-US" sz="1200" err="1"/>
                        <a:t>Samtec</a:t>
                      </a:r>
                    </a:p>
                  </a:txBody>
                  <a:tcPr marL="68580" marR="68580" marT="34290" marB="34290"/>
                </a:tc>
                <a:tc>
                  <a:txBody>
                    <a:bodyPr/>
                    <a:lstStyle/>
                    <a:p>
                      <a:pPr algn="ctr"/>
                      <a:endParaRPr lang="en-US" sz="1200" kern="1200">
                        <a:solidFill>
                          <a:schemeClr val="dk1"/>
                        </a:solidFill>
                        <a:highlight>
                          <a:srgbClr val="FFFF00"/>
                        </a:highlight>
                        <a:latin typeface="+mn-lt"/>
                        <a:ea typeface="+mn-ea"/>
                        <a:cs typeface="+mn-cs"/>
                      </a:endParaRPr>
                    </a:p>
                  </a:txBody>
                  <a:tcPr marL="68580" marR="68580" marT="34290" marB="34290">
                    <a:solidFill>
                      <a:srgbClr val="FFFF00"/>
                    </a:solidFill>
                  </a:tcPr>
                </a:tc>
                <a:tc>
                  <a:txBody>
                    <a:bodyPr/>
                    <a:lstStyle/>
                    <a:p>
                      <a:pPr algn="ctr"/>
                      <a:endParaRPr lang="en-US" sz="1200"/>
                    </a:p>
                  </a:txBody>
                  <a:tcPr marL="68580" marR="68580" marT="34290" marB="34290">
                    <a:solidFill>
                      <a:srgbClr val="FFFF00"/>
                    </a:solidFill>
                  </a:tcPr>
                </a:tc>
                <a:tc>
                  <a:txBody>
                    <a:bodyPr/>
                    <a:lstStyle/>
                    <a:p>
                      <a:pPr algn="ctr"/>
                      <a:r>
                        <a:rPr lang="en-US" sz="1200"/>
                        <a:t>&lt;1.2ms</a:t>
                      </a:r>
                    </a:p>
                  </a:txBody>
                  <a:tcPr marL="68580" marR="68580" marT="34290" marB="34290">
                    <a:solidFill>
                      <a:srgbClr val="FFFF00"/>
                    </a:solidFill>
                  </a:tcPr>
                </a:tc>
                <a:tc>
                  <a:txBody>
                    <a:bodyPr/>
                    <a:lstStyle/>
                    <a:p>
                      <a:pPr algn="ctr"/>
                      <a:endParaRPr lang="en-US" sz="1200"/>
                    </a:p>
                  </a:txBody>
                  <a:tcPr marL="68580" marR="68580" marT="34290" marB="34290">
                    <a:solidFill>
                      <a:srgbClr val="00B050"/>
                    </a:solidFill>
                  </a:tcPr>
                </a:tc>
                <a:tc>
                  <a:txBody>
                    <a:bodyPr/>
                    <a:lstStyle/>
                    <a:p>
                      <a:pPr lvl="0" algn="ctr">
                        <a:buNone/>
                      </a:pPr>
                      <a:r>
                        <a:rPr lang="en-US" sz="1200" b="0" i="0" u="none" strike="noStrike" noProof="0">
                          <a:latin typeface="Arial"/>
                        </a:rPr>
                        <a:t>Quad XCVR</a:t>
                      </a:r>
                      <a:r>
                        <a:rPr lang="en-US" sz="1200"/>
                        <a:t>PCB Mount</a:t>
                      </a:r>
                    </a:p>
                  </a:txBody>
                  <a:tcPr marL="68580" marR="68580" marT="34290" marB="34290">
                    <a:solidFill>
                      <a:srgbClr val="00B050"/>
                    </a:solidFill>
                  </a:tcPr>
                </a:tc>
                <a:tc>
                  <a:txBody>
                    <a:bodyPr/>
                    <a:lstStyle/>
                    <a:p>
                      <a:pPr algn="ctr"/>
                      <a:r>
                        <a:rPr lang="en-US" sz="1200"/>
                        <a:t>850, MMF</a:t>
                      </a:r>
                    </a:p>
                  </a:txBody>
                  <a:tcPr marL="68580" marR="68580" marT="34290" marB="34290">
                    <a:solidFill>
                      <a:srgbClr val="00B050"/>
                    </a:solidFill>
                  </a:tcPr>
                </a:tc>
                <a:tc>
                  <a:txBody>
                    <a:bodyPr/>
                    <a:lstStyle/>
                    <a:p>
                      <a:pPr algn="ctr"/>
                      <a:r>
                        <a:rPr lang="en-US" sz="1200"/>
                        <a:t>1/10Gbps</a:t>
                      </a:r>
                    </a:p>
                  </a:txBody>
                  <a:tcPr marL="68580" marR="68580" marT="34290" marB="34290">
                    <a:solidFill>
                      <a:srgbClr val="00B050"/>
                    </a:solidFill>
                  </a:tcPr>
                </a:tc>
                <a:tc>
                  <a:txBody>
                    <a:bodyPr/>
                    <a:lstStyle/>
                    <a:p>
                      <a:pPr algn="ctr"/>
                      <a:r>
                        <a:rPr lang="en-US" sz="1200"/>
                        <a:t>Yes, SPI</a:t>
                      </a:r>
                    </a:p>
                  </a:txBody>
                  <a:tcPr marL="68580" marR="68580" marT="34290" marB="34290">
                    <a:solidFill>
                      <a:srgbClr val="00B050"/>
                    </a:solidFill>
                  </a:tcPr>
                </a:tc>
                <a:extLst>
                  <a:ext uri="{0D108BD9-81ED-4DB2-BD59-A6C34878D82A}">
                    <a16:rowId xmlns:a16="http://schemas.microsoft.com/office/drawing/2014/main" val="3012478763"/>
                  </a:ext>
                </a:extLst>
              </a:tr>
              <a:tr h="617220">
                <a:tc>
                  <a:txBody>
                    <a:bodyPr/>
                    <a:lstStyle/>
                    <a:p>
                      <a:pPr lvl="0" algn="l">
                        <a:lnSpc>
                          <a:spcPct val="100000"/>
                        </a:lnSpc>
                        <a:spcBef>
                          <a:spcPts val="0"/>
                        </a:spcBef>
                        <a:spcAft>
                          <a:spcPts val="0"/>
                        </a:spcAft>
                        <a:buNone/>
                      </a:pPr>
                      <a:r>
                        <a:rPr lang="en-US" sz="1200" b="0" i="0" u="none" strike="noStrike" noProof="0">
                          <a:latin typeface="Arial"/>
                        </a:rPr>
                        <a:t>AVMM2</a:t>
                      </a:r>
                      <a:endParaRPr lang="en-US" sz="1200"/>
                    </a:p>
                  </a:txBody>
                  <a:tcPr marL="68580" marR="68580" marT="34290" marB="34290"/>
                </a:tc>
                <a:tc>
                  <a:txBody>
                    <a:bodyPr/>
                    <a:lstStyle/>
                    <a:p>
                      <a:pPr lvl="0" algn="ctr">
                        <a:lnSpc>
                          <a:spcPct val="100000"/>
                        </a:lnSpc>
                        <a:spcBef>
                          <a:spcPts val="0"/>
                        </a:spcBef>
                        <a:spcAft>
                          <a:spcPts val="0"/>
                        </a:spcAft>
                        <a:buNone/>
                      </a:pPr>
                      <a:r>
                        <a:rPr lang="en-US" sz="1200" b="0" i="0" u="none" strike="noStrike" noProof="0">
                          <a:latin typeface="Arial"/>
                        </a:rPr>
                        <a:t>AirBorn*</a:t>
                      </a:r>
                      <a:endParaRPr lang="en-US" sz="1200"/>
                    </a:p>
                  </a:txBody>
                  <a:tcPr marL="68580" marR="68580" marT="34290" marB="34290"/>
                </a:tc>
                <a:tc>
                  <a:txBody>
                    <a:bodyPr/>
                    <a:lstStyle/>
                    <a:p>
                      <a:pPr algn="ctr"/>
                      <a:endParaRPr lang="en-US" sz="1200"/>
                    </a:p>
                  </a:txBody>
                  <a:tcPr marL="68580" marR="68580" marT="34290" marB="34290">
                    <a:solidFill>
                      <a:srgbClr val="FFFF00"/>
                    </a:solidFill>
                  </a:tcPr>
                </a:tc>
                <a:tc>
                  <a:txBody>
                    <a:bodyPr/>
                    <a:lstStyle/>
                    <a:p>
                      <a:pPr algn="ctr"/>
                      <a:endParaRPr lang="en-US" sz="1200"/>
                    </a:p>
                  </a:txBody>
                  <a:tcPr marL="68580" marR="68580" marT="34290" marB="34290">
                    <a:solidFill>
                      <a:srgbClr val="00B050"/>
                    </a:solidFill>
                  </a:tcPr>
                </a:tc>
                <a:tc>
                  <a:txBody>
                    <a:bodyPr/>
                    <a:lstStyle/>
                    <a:p>
                      <a:pPr algn="ctr"/>
                      <a:r>
                        <a:rPr lang="en-US" sz="1200"/>
                        <a:t>100ms</a:t>
                      </a:r>
                    </a:p>
                  </a:txBody>
                  <a:tcPr marL="68580" marR="68580" marT="34290" marB="34290">
                    <a:solidFill>
                      <a:srgbClr val="FF0000"/>
                    </a:solidFill>
                  </a:tcPr>
                </a:tc>
                <a:tc>
                  <a:txBody>
                    <a:bodyPr/>
                    <a:lstStyle/>
                    <a:p>
                      <a:pPr algn="ctr"/>
                      <a:endParaRPr lang="en-US" sz="1200"/>
                    </a:p>
                  </a:txBody>
                  <a:tcPr marL="68580" marR="68580" marT="34290" marB="34290">
                    <a:solidFill>
                      <a:srgbClr val="00B050"/>
                    </a:solidFill>
                  </a:tcPr>
                </a:tc>
                <a:tc>
                  <a:txBody>
                    <a:bodyPr/>
                    <a:lstStyle/>
                    <a:p>
                      <a:pPr lvl="0" algn="ctr">
                        <a:buNone/>
                      </a:pPr>
                      <a:r>
                        <a:rPr lang="en-US" sz="1200"/>
                        <a:t>Quad XCVR Active Cable </a:t>
                      </a:r>
                      <a:r>
                        <a:rPr lang="en-US" sz="1200" err="1"/>
                        <a:t>Assemby</a:t>
                      </a:r>
                      <a:r>
                        <a:rPr lang="en-US" sz="1200"/>
                        <a:t> </a:t>
                      </a:r>
                    </a:p>
                  </a:txBody>
                  <a:tcPr marL="68580" marR="68580" marT="34290" marB="34290">
                    <a:solidFill>
                      <a:srgbClr val="00B050"/>
                    </a:solidFill>
                  </a:tcPr>
                </a:tc>
                <a:tc>
                  <a:txBody>
                    <a:bodyPr/>
                    <a:lstStyle/>
                    <a:p>
                      <a:pPr lvl="0" algn="ctr">
                        <a:buNone/>
                      </a:pPr>
                      <a:r>
                        <a:rPr lang="en-US" sz="1200"/>
                        <a:t>850, MMF</a:t>
                      </a:r>
                    </a:p>
                  </a:txBody>
                  <a:tcPr marL="68580" marR="68580" marT="34290" marB="34290">
                    <a:solidFill>
                      <a:srgbClr val="00B050"/>
                    </a:solidFill>
                  </a:tcPr>
                </a:tc>
                <a:tc>
                  <a:txBody>
                    <a:bodyPr/>
                    <a:lstStyle/>
                    <a:p>
                      <a:pPr lvl="0" algn="ctr">
                        <a:buNone/>
                      </a:pPr>
                      <a:r>
                        <a:rPr lang="en-US" sz="1200" b="0" i="0" u="none" strike="noStrike" noProof="0">
                          <a:latin typeface="Arial"/>
                        </a:rPr>
                        <a:t>1-10Gps/per channel</a:t>
                      </a:r>
                    </a:p>
                  </a:txBody>
                  <a:tcPr marL="68580" marR="68580" marT="34290" marB="34290">
                    <a:solidFill>
                      <a:srgbClr val="00B050"/>
                    </a:solidFill>
                  </a:tcPr>
                </a:tc>
                <a:tc>
                  <a:txBody>
                    <a:bodyPr/>
                    <a:lstStyle/>
                    <a:p>
                      <a:pPr algn="ctr"/>
                      <a:r>
                        <a:rPr lang="en-US" sz="1200"/>
                        <a:t>Yes, I2C</a:t>
                      </a:r>
                    </a:p>
                  </a:txBody>
                  <a:tcPr marL="68580" marR="68580" marT="34290" marB="34290">
                    <a:solidFill>
                      <a:srgbClr val="00B050"/>
                    </a:solidFill>
                  </a:tcPr>
                </a:tc>
                <a:extLst>
                  <a:ext uri="{0D108BD9-81ED-4DB2-BD59-A6C34878D82A}">
                    <a16:rowId xmlns:a16="http://schemas.microsoft.com/office/drawing/2014/main" val="123067909"/>
                  </a:ext>
                </a:extLst>
              </a:tr>
            </a:tbl>
          </a:graphicData>
        </a:graphic>
      </p:graphicFrame>
      <p:sp>
        <p:nvSpPr>
          <p:cNvPr id="3" name="TextBox 2">
            <a:extLst>
              <a:ext uri="{FF2B5EF4-FFF2-40B4-BE49-F238E27FC236}">
                <a16:creationId xmlns:a16="http://schemas.microsoft.com/office/drawing/2014/main" id="{2D01833A-5C5E-80D2-A3DE-0BE824DB7869}"/>
              </a:ext>
            </a:extLst>
          </p:cNvPr>
          <p:cNvSpPr txBox="1"/>
          <p:nvPr/>
        </p:nvSpPr>
        <p:spPr>
          <a:xfrm>
            <a:off x="178575" y="2799969"/>
            <a:ext cx="8786849" cy="1177245"/>
          </a:xfrm>
          <a:prstGeom prst="rect">
            <a:avLst/>
          </a:prstGeom>
          <a:solidFill>
            <a:schemeClr val="accent2"/>
          </a:solidFill>
        </p:spPr>
        <p:txBody>
          <a:bodyPr wrap="square" lIns="68580" tIns="34290" rIns="68580" bIns="34290" rtlCol="0" anchor="t">
            <a:spAutoFit/>
          </a:bodyPr>
          <a:lstStyle/>
          <a:p>
            <a:pPr marL="214313" indent="-214313">
              <a:buFont typeface="Arial" panose="020B0604020202020204" pitchFamily="34" charset="0"/>
              <a:buChar char="•"/>
            </a:pPr>
            <a:r>
              <a:rPr lang="en-US" sz="1200">
                <a:solidFill>
                  <a:schemeClr val="bg1"/>
                </a:solidFill>
              </a:rPr>
              <a:t>All transceivers require additional test data for Dose Rate. Radiation tests  reviewed by Bill Schmitt</a:t>
            </a:r>
            <a:endParaRPr lang="en-US" sz="1200">
              <a:solidFill>
                <a:schemeClr val="bg1"/>
              </a:solidFill>
              <a:cs typeface="Arial"/>
            </a:endParaRPr>
          </a:p>
          <a:p>
            <a:pPr marL="214313" indent="-214313">
              <a:buFont typeface="Arial" panose="020B0604020202020204" pitchFamily="34" charset="0"/>
              <a:buChar char="•"/>
            </a:pPr>
            <a:r>
              <a:rPr lang="en-US" sz="1200">
                <a:solidFill>
                  <a:schemeClr val="bg1"/>
                </a:solidFill>
              </a:rPr>
              <a:t>Startup/Recovery time is long in AirBorn transceiver due to Average Power Control (APC) control loop. Operate Through?</a:t>
            </a:r>
          </a:p>
          <a:p>
            <a:pPr marL="214313" indent="-214313">
              <a:buFont typeface="Arial" panose="020B0604020202020204" pitchFamily="34" charset="0"/>
              <a:buChar char="•"/>
            </a:pPr>
            <a:r>
              <a:rPr lang="en-US" sz="1200" err="1">
                <a:solidFill>
                  <a:schemeClr val="bg1"/>
                </a:solidFill>
                <a:cs typeface="Arial"/>
              </a:rPr>
              <a:t>Samtec</a:t>
            </a:r>
            <a:r>
              <a:rPr lang="en-US" sz="1200">
                <a:solidFill>
                  <a:schemeClr val="bg1"/>
                </a:solidFill>
                <a:cs typeface="Arial"/>
              </a:rPr>
              <a:t> did not have thorough radiation test reports like .  Unsure if </a:t>
            </a:r>
            <a:r>
              <a:rPr lang="en-US" sz="1200" err="1">
                <a:solidFill>
                  <a:schemeClr val="bg1"/>
                </a:solidFill>
                <a:cs typeface="Arial"/>
              </a:rPr>
              <a:t>Samtec</a:t>
            </a:r>
            <a:r>
              <a:rPr lang="en-US" sz="1200">
                <a:solidFill>
                  <a:schemeClr val="bg1"/>
                </a:solidFill>
                <a:cs typeface="Arial"/>
              </a:rPr>
              <a:t> will meet Neutron requirement.</a:t>
            </a:r>
          </a:p>
          <a:p>
            <a:pPr marL="214313" indent="-214313">
              <a:buFont typeface="Arial" panose="020B0604020202020204" pitchFamily="34" charset="0"/>
              <a:buChar char="•"/>
            </a:pPr>
            <a:r>
              <a:rPr lang="en-US" sz="1200">
                <a:solidFill>
                  <a:schemeClr val="bg1"/>
                </a:solidFill>
                <a:cs typeface="Arial"/>
              </a:rPr>
              <a:t>Detailed data regarding test radiation, vibration and environment are available online. Full reports will be available pending NDA</a:t>
            </a:r>
          </a:p>
          <a:p>
            <a:pPr marL="214313" indent="-214313">
              <a:buFont typeface="Arial" panose="020B0604020202020204" pitchFamily="34" charset="0"/>
              <a:buChar char="•"/>
            </a:pPr>
            <a:r>
              <a:rPr lang="en-US" sz="1200" err="1">
                <a:solidFill>
                  <a:schemeClr val="bg1"/>
                </a:solidFill>
                <a:cs typeface="Arial"/>
              </a:rPr>
              <a:t>Airborn</a:t>
            </a:r>
            <a:r>
              <a:rPr lang="en-US" sz="1200">
                <a:solidFill>
                  <a:schemeClr val="bg1"/>
                </a:solidFill>
                <a:cs typeface="Arial"/>
              </a:rPr>
              <a:t> published Burn-in results (MIL-STD-883): 240 hours minimum at 125C</a:t>
            </a:r>
          </a:p>
        </p:txBody>
      </p:sp>
    </p:spTree>
    <p:extLst>
      <p:ext uri="{BB962C8B-B14F-4D97-AF65-F5344CB8AC3E}">
        <p14:creationId xmlns:p14="http://schemas.microsoft.com/office/powerpoint/2010/main" val="8237774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5C501-5E5C-687E-22E7-F6C18DB0CBB7}"/>
              </a:ext>
            </a:extLst>
          </p:cNvPr>
          <p:cNvSpPr>
            <a:spLocks noGrp="1"/>
          </p:cNvSpPr>
          <p:nvPr>
            <p:ph type="title"/>
          </p:nvPr>
        </p:nvSpPr>
        <p:spPr/>
        <p:txBody>
          <a:bodyPr>
            <a:normAutofit/>
          </a:bodyPr>
          <a:lstStyle/>
          <a:p>
            <a:r>
              <a:rPr lang="en-US"/>
              <a:t>COTS Fiber</a:t>
            </a:r>
          </a:p>
        </p:txBody>
      </p:sp>
      <p:sp>
        <p:nvSpPr>
          <p:cNvPr id="4" name="Slide Number Placeholder 3">
            <a:extLst>
              <a:ext uri="{FF2B5EF4-FFF2-40B4-BE49-F238E27FC236}">
                <a16:creationId xmlns:a16="http://schemas.microsoft.com/office/drawing/2014/main" id="{7BEFF3E5-935C-F60E-C532-A0FA76F34780}"/>
              </a:ext>
            </a:extLst>
          </p:cNvPr>
          <p:cNvSpPr>
            <a:spLocks noGrp="1"/>
          </p:cNvSpPr>
          <p:nvPr>
            <p:ph type="sldNum" sz="quarter" idx="4"/>
          </p:nvPr>
        </p:nvSpPr>
        <p:spPr/>
        <p:txBody>
          <a:bodyPr/>
          <a:lstStyle/>
          <a:p>
            <a:fld id="{532E5815-A8B8-3248-99F0-470F41FB048B}" type="slidenum">
              <a:rPr lang="en-US" smtClean="0"/>
              <a:pPr/>
              <a:t>66</a:t>
            </a:fld>
            <a:endParaRPr lang="en-US"/>
          </a:p>
        </p:txBody>
      </p:sp>
      <p:graphicFrame>
        <p:nvGraphicFramePr>
          <p:cNvPr id="3" name="Table 5">
            <a:extLst>
              <a:ext uri="{FF2B5EF4-FFF2-40B4-BE49-F238E27FC236}">
                <a16:creationId xmlns:a16="http://schemas.microsoft.com/office/drawing/2014/main" id="{0F9692A2-A599-F0A0-9196-1D6DA4C0E9BF}"/>
              </a:ext>
            </a:extLst>
          </p:cNvPr>
          <p:cNvGraphicFramePr>
            <a:graphicFrameLocks noGrp="1"/>
          </p:cNvGraphicFramePr>
          <p:nvPr/>
        </p:nvGraphicFramePr>
        <p:xfrm>
          <a:off x="279489" y="1179744"/>
          <a:ext cx="7767464" cy="2223135"/>
        </p:xfrm>
        <a:graphic>
          <a:graphicData uri="http://schemas.openxmlformats.org/drawingml/2006/table">
            <a:tbl>
              <a:tblPr firstRow="1" bandRow="1">
                <a:tableStyleId>{5C22544A-7EE6-4342-B048-85BDC9FD1C3A}</a:tableStyleId>
              </a:tblPr>
              <a:tblGrid>
                <a:gridCol w="1427407">
                  <a:extLst>
                    <a:ext uri="{9D8B030D-6E8A-4147-A177-3AD203B41FA5}">
                      <a16:colId xmlns:a16="http://schemas.microsoft.com/office/drawing/2014/main" val="102815204"/>
                    </a:ext>
                  </a:extLst>
                </a:gridCol>
                <a:gridCol w="883924">
                  <a:extLst>
                    <a:ext uri="{9D8B030D-6E8A-4147-A177-3AD203B41FA5}">
                      <a16:colId xmlns:a16="http://schemas.microsoft.com/office/drawing/2014/main" val="3612207758"/>
                    </a:ext>
                  </a:extLst>
                </a:gridCol>
                <a:gridCol w="1576859">
                  <a:extLst>
                    <a:ext uri="{9D8B030D-6E8A-4147-A177-3AD203B41FA5}">
                      <a16:colId xmlns:a16="http://schemas.microsoft.com/office/drawing/2014/main" val="2090536765"/>
                    </a:ext>
                  </a:extLst>
                </a:gridCol>
                <a:gridCol w="1149927">
                  <a:extLst>
                    <a:ext uri="{9D8B030D-6E8A-4147-A177-3AD203B41FA5}">
                      <a16:colId xmlns:a16="http://schemas.microsoft.com/office/drawing/2014/main" val="3506935014"/>
                    </a:ext>
                  </a:extLst>
                </a:gridCol>
                <a:gridCol w="865910">
                  <a:extLst>
                    <a:ext uri="{9D8B030D-6E8A-4147-A177-3AD203B41FA5}">
                      <a16:colId xmlns:a16="http://schemas.microsoft.com/office/drawing/2014/main" val="3916468860"/>
                    </a:ext>
                  </a:extLst>
                </a:gridCol>
                <a:gridCol w="1863437">
                  <a:extLst>
                    <a:ext uri="{9D8B030D-6E8A-4147-A177-3AD203B41FA5}">
                      <a16:colId xmlns:a16="http://schemas.microsoft.com/office/drawing/2014/main" val="471355913"/>
                    </a:ext>
                  </a:extLst>
                </a:gridCol>
              </a:tblGrid>
              <a:tr h="554355">
                <a:tc>
                  <a:txBody>
                    <a:bodyPr/>
                    <a:lstStyle/>
                    <a:p>
                      <a:pPr algn="ctr" fontAlgn="ctr"/>
                      <a:r>
                        <a:rPr lang="en-US" sz="1200" b="1" i="0" u="none" strike="noStrike">
                          <a:solidFill>
                            <a:srgbClr val="000000"/>
                          </a:solidFill>
                          <a:effectLst/>
                          <a:latin typeface="Calibri"/>
                        </a:rPr>
                        <a:t>Name</a:t>
                      </a:r>
                    </a:p>
                  </a:txBody>
                  <a:tcPr marL="5715" marR="5715" marT="5715" marB="0" anchor="ctr"/>
                </a:tc>
                <a:tc>
                  <a:txBody>
                    <a:bodyPr/>
                    <a:lstStyle/>
                    <a:p>
                      <a:pPr algn="ctr" fontAlgn="ctr"/>
                      <a:r>
                        <a:rPr lang="en-US" sz="1200" b="1" i="0" u="none" strike="noStrike">
                          <a:solidFill>
                            <a:srgbClr val="000000"/>
                          </a:solidFill>
                          <a:effectLst/>
                          <a:latin typeface="Calibri"/>
                        </a:rPr>
                        <a:t>Vendor</a:t>
                      </a:r>
                    </a:p>
                  </a:txBody>
                  <a:tcPr marL="5715" marR="5715" marT="5715" marB="0" anchor="ctr"/>
                </a:tc>
                <a:tc>
                  <a:txBody>
                    <a:bodyPr/>
                    <a:lstStyle/>
                    <a:p>
                      <a:pPr algn="ctr" fontAlgn="b"/>
                      <a:r>
                        <a:rPr lang="en-US" sz="1200" b="1" i="0" u="none" strike="noStrike">
                          <a:solidFill>
                            <a:srgbClr val="000000"/>
                          </a:solidFill>
                          <a:effectLst/>
                          <a:latin typeface="Calibri"/>
                        </a:rPr>
                        <a:t>Radiation induced attenuation -RIA (</a:t>
                      </a:r>
                      <a:r>
                        <a:rPr lang="en-US" sz="1200" b="1" i="0" u="none" strike="noStrike" err="1">
                          <a:solidFill>
                            <a:srgbClr val="000000"/>
                          </a:solidFill>
                          <a:effectLst/>
                          <a:latin typeface="Calibri"/>
                        </a:rPr>
                        <a:t>db</a:t>
                      </a:r>
                      <a:r>
                        <a:rPr lang="en-US" sz="1200" b="1" i="0" u="none" strike="noStrike">
                          <a:solidFill>
                            <a:srgbClr val="000000"/>
                          </a:solidFill>
                          <a:effectLst/>
                          <a:latin typeface="Calibri"/>
                        </a:rPr>
                        <a:t>/100m)</a:t>
                      </a:r>
                    </a:p>
                  </a:txBody>
                  <a:tcPr marL="5715" marR="5715" marT="5715" marB="0" anchor="ctr"/>
                </a:tc>
                <a:tc>
                  <a:txBody>
                    <a:bodyPr/>
                    <a:lstStyle/>
                    <a:p>
                      <a:pPr algn="ctr" fontAlgn="b"/>
                      <a:r>
                        <a:rPr lang="en-US" sz="1200" b="1" i="0" u="none" strike="noStrike">
                          <a:solidFill>
                            <a:srgbClr val="000000"/>
                          </a:solidFill>
                          <a:effectLst/>
                          <a:latin typeface="Calibri"/>
                        </a:rPr>
                        <a:t>Fiber Type</a:t>
                      </a:r>
                    </a:p>
                  </a:txBody>
                  <a:tcPr marL="5715" marR="5715" marT="5715" marB="0" anchor="ctr"/>
                </a:tc>
                <a:tc>
                  <a:txBody>
                    <a:bodyPr/>
                    <a:lstStyle/>
                    <a:p>
                      <a:pPr algn="ctr" fontAlgn="b"/>
                      <a:r>
                        <a:rPr lang="en-US" sz="1200" b="1" i="0" u="none" strike="noStrike">
                          <a:solidFill>
                            <a:srgbClr val="000000"/>
                          </a:solidFill>
                          <a:effectLst/>
                          <a:latin typeface="Calibri"/>
                        </a:rPr>
                        <a:t>Commercial Maturity </a:t>
                      </a:r>
                      <a:endParaRPr lang="en-US" sz="1200" b="1" i="0" u="none" strike="noStrike">
                        <a:solidFill>
                          <a:srgbClr val="000000"/>
                        </a:solidFill>
                        <a:effectLst/>
                        <a:latin typeface="Calibri" panose="020F0502020204030204" pitchFamily="34" charset="0"/>
                      </a:endParaRPr>
                    </a:p>
                  </a:txBody>
                  <a:tcPr marL="5715" marR="5715" marT="5715" marB="0" anchor="ctr"/>
                </a:tc>
                <a:tc>
                  <a:txBody>
                    <a:bodyPr/>
                    <a:lstStyle/>
                    <a:p>
                      <a:pPr algn="ctr" fontAlgn="b"/>
                      <a:r>
                        <a:rPr lang="en-US" sz="1200" b="1" i="0" u="none" strike="noStrike">
                          <a:solidFill>
                            <a:srgbClr val="000000"/>
                          </a:solidFill>
                          <a:effectLst/>
                          <a:latin typeface="Calibri"/>
                        </a:rPr>
                        <a:t>Core Attenuation</a:t>
                      </a:r>
                    </a:p>
                    <a:p>
                      <a:pPr lvl="0" algn="ctr">
                        <a:buNone/>
                      </a:pPr>
                      <a:r>
                        <a:rPr lang="en-US" sz="1200" b="1" i="0" u="none" strike="noStrike">
                          <a:solidFill>
                            <a:srgbClr val="000000"/>
                          </a:solidFill>
                          <a:effectLst/>
                          <a:latin typeface="Calibri"/>
                        </a:rPr>
                        <a:t>(</a:t>
                      </a:r>
                      <a:r>
                        <a:rPr lang="en-US" sz="1200" b="1" i="0" u="none" strike="noStrike" err="1">
                          <a:solidFill>
                            <a:srgbClr val="000000"/>
                          </a:solidFill>
                          <a:effectLst/>
                          <a:latin typeface="Calibri"/>
                        </a:rPr>
                        <a:t>db</a:t>
                      </a:r>
                      <a:r>
                        <a:rPr lang="en-US" sz="1200" b="1" i="0" u="none" strike="noStrike">
                          <a:solidFill>
                            <a:srgbClr val="000000"/>
                          </a:solidFill>
                          <a:effectLst/>
                          <a:latin typeface="Calibri"/>
                        </a:rPr>
                        <a:t>/Km)</a:t>
                      </a:r>
                    </a:p>
                  </a:txBody>
                  <a:tcPr marL="5715" marR="5715" marT="5715" marB="0" anchor="ctr"/>
                </a:tc>
                <a:extLst>
                  <a:ext uri="{0D108BD9-81ED-4DB2-BD59-A6C34878D82A}">
                    <a16:rowId xmlns:a16="http://schemas.microsoft.com/office/drawing/2014/main" val="3567552542"/>
                  </a:ext>
                </a:extLst>
              </a:tr>
              <a:tr h="434340">
                <a:tc>
                  <a:txBody>
                    <a:bodyPr/>
                    <a:lstStyle/>
                    <a:p>
                      <a:pPr algn="ctr"/>
                      <a:r>
                        <a:rPr lang="en-US" sz="1200"/>
                        <a:t>GR-50/125-23HTA</a:t>
                      </a:r>
                    </a:p>
                  </a:txBody>
                  <a:tcPr marL="68580" marR="68580" marT="34290" marB="34290"/>
                </a:tc>
                <a:tc>
                  <a:txBody>
                    <a:bodyPr/>
                    <a:lstStyle/>
                    <a:p>
                      <a:pPr algn="ctr"/>
                      <a:r>
                        <a:rPr lang="en-US" sz="1200"/>
                        <a:t>Coherent*</a:t>
                      </a:r>
                    </a:p>
                  </a:txBody>
                  <a:tcPr marL="68580" marR="68580" marT="34290" marB="34290"/>
                </a:tc>
                <a:tc>
                  <a:txBody>
                    <a:bodyPr/>
                    <a:lstStyle/>
                    <a:p>
                      <a:pPr algn="ctr"/>
                      <a:r>
                        <a:rPr lang="en-US" sz="1200">
                          <a:highlight>
                            <a:srgbClr val="FFFF00"/>
                          </a:highlight>
                        </a:rPr>
                        <a:t>"Radiation-hard"</a:t>
                      </a:r>
                    </a:p>
                  </a:txBody>
                  <a:tcPr marL="68580" marR="68580" marT="34290" marB="34290">
                    <a:solidFill>
                      <a:srgbClr val="FFFF00"/>
                    </a:solidFill>
                  </a:tcPr>
                </a:tc>
                <a:tc>
                  <a:txBody>
                    <a:bodyPr/>
                    <a:lstStyle/>
                    <a:p>
                      <a:pPr algn="ctr"/>
                      <a:r>
                        <a:rPr lang="en-US" sz="1200"/>
                        <a:t>MMF</a:t>
                      </a:r>
                    </a:p>
                  </a:txBody>
                  <a:tcPr marL="68580" marR="68580" marT="34290" marB="34290">
                    <a:solidFill>
                      <a:srgbClr val="00B050"/>
                    </a:solidFill>
                  </a:tcPr>
                </a:tc>
                <a:tc>
                  <a:txBody>
                    <a:bodyPr/>
                    <a:lstStyle/>
                    <a:p>
                      <a:pPr algn="ctr"/>
                      <a:endParaRPr lang="en-US" sz="1200"/>
                    </a:p>
                  </a:txBody>
                  <a:tcPr marL="68580" marR="68580" marT="34290" marB="34290">
                    <a:solidFill>
                      <a:srgbClr val="00B050"/>
                    </a:solidFill>
                  </a:tcPr>
                </a:tc>
                <a:tc>
                  <a:txBody>
                    <a:bodyPr/>
                    <a:lstStyle/>
                    <a:p>
                      <a:pPr algn="ctr"/>
                      <a:r>
                        <a:rPr lang="en-US" sz="1200"/>
                        <a:t>3.5@850nm</a:t>
                      </a:r>
                    </a:p>
                    <a:p>
                      <a:pPr algn="ctr"/>
                      <a:r>
                        <a:rPr lang="en-US" sz="1200"/>
                        <a:t>1.2@1300nm</a:t>
                      </a:r>
                    </a:p>
                  </a:txBody>
                  <a:tcPr marL="68580" marR="68580" marT="34290" marB="34290">
                    <a:solidFill>
                      <a:srgbClr val="00B050"/>
                    </a:solidFill>
                  </a:tcPr>
                </a:tc>
                <a:extLst>
                  <a:ext uri="{0D108BD9-81ED-4DB2-BD59-A6C34878D82A}">
                    <a16:rowId xmlns:a16="http://schemas.microsoft.com/office/drawing/2014/main" val="768332235"/>
                  </a:ext>
                </a:extLst>
              </a:tr>
              <a:tr h="617220">
                <a:tc>
                  <a:txBody>
                    <a:bodyPr/>
                    <a:lstStyle/>
                    <a:p>
                      <a:pPr lvl="0" algn="ctr">
                        <a:buNone/>
                      </a:pPr>
                      <a:r>
                        <a:rPr lang="en-US" sz="1200" b="0" i="0" u="none" strike="noStrike" noProof="0">
                          <a:latin typeface="Arial"/>
                        </a:rPr>
                        <a:t>RadHard 50µm </a:t>
                      </a:r>
                      <a:r>
                        <a:rPr lang="en-US" sz="1200" b="0" i="0" u="none" strike="noStrike" noProof="0" err="1">
                          <a:latin typeface="Arial"/>
                        </a:rPr>
                        <a:t>BendBright</a:t>
                      </a:r>
                    </a:p>
                  </a:txBody>
                  <a:tcPr marL="68580" marR="68580" marT="34290" marB="34290"/>
                </a:tc>
                <a:tc>
                  <a:txBody>
                    <a:bodyPr/>
                    <a:lstStyle/>
                    <a:p>
                      <a:pPr algn="ctr"/>
                      <a:r>
                        <a:rPr lang="en-US" sz="1200"/>
                        <a:t>Prysmian Group</a:t>
                      </a:r>
                    </a:p>
                  </a:txBody>
                  <a:tcPr marL="68580" marR="68580" marT="34290" marB="34290"/>
                </a:tc>
                <a:tc>
                  <a:txBody>
                    <a:bodyPr/>
                    <a:lstStyle/>
                    <a:p>
                      <a:pPr algn="ctr"/>
                      <a:endParaRPr lang="en-US" sz="1200"/>
                    </a:p>
                    <a:p>
                      <a:pPr lvl="0" algn="ctr">
                        <a:buNone/>
                      </a:pPr>
                      <a:r>
                        <a:rPr lang="en-US" sz="1200" b="0" i="0" u="none" strike="noStrike" noProof="0">
                          <a:latin typeface="Arial"/>
                        </a:rPr>
                        <a:t>7.5 @ 1300nm**</a:t>
                      </a:r>
                      <a:endParaRPr lang="en-US" sz="1400"/>
                    </a:p>
                    <a:p>
                      <a:pPr algn="ctr"/>
                      <a:endParaRPr lang="en-US" sz="1200"/>
                    </a:p>
                  </a:txBody>
                  <a:tcPr marL="68580" marR="68580" marT="34290" marB="34290">
                    <a:solidFill>
                      <a:srgbClr val="FFFF00"/>
                    </a:solidFill>
                  </a:tcPr>
                </a:tc>
                <a:tc>
                  <a:txBody>
                    <a:bodyPr/>
                    <a:lstStyle/>
                    <a:p>
                      <a:pPr algn="ctr"/>
                      <a:r>
                        <a:rPr lang="en-US" sz="1200"/>
                        <a:t>MMF</a:t>
                      </a:r>
                    </a:p>
                  </a:txBody>
                  <a:tcPr marL="68580" marR="68580" marT="34290" marB="34290">
                    <a:solidFill>
                      <a:srgbClr val="00B050"/>
                    </a:solidFill>
                  </a:tcPr>
                </a:tc>
                <a:tc>
                  <a:txBody>
                    <a:bodyPr/>
                    <a:lstStyle/>
                    <a:p>
                      <a:pPr algn="ctr"/>
                      <a:endParaRPr lang="en-US" sz="1200"/>
                    </a:p>
                  </a:txBody>
                  <a:tcPr marL="68580" marR="68580" marT="34290" marB="34290">
                    <a:solidFill>
                      <a:srgbClr val="00B050"/>
                    </a:solidFill>
                  </a:tcPr>
                </a:tc>
                <a:tc>
                  <a:txBody>
                    <a:bodyPr/>
                    <a:lstStyle/>
                    <a:p>
                      <a:pPr algn="ctr"/>
                      <a:r>
                        <a:rPr lang="en-US" sz="1200"/>
                        <a:t>2.5@850nm</a:t>
                      </a:r>
                      <a:endParaRPr lang="en-US" sz="1400"/>
                    </a:p>
                    <a:p>
                      <a:pPr lvl="0" algn="ctr">
                        <a:buNone/>
                      </a:pPr>
                      <a:r>
                        <a:rPr lang="en-US" sz="1200"/>
                        <a:t>0.7@1300nm</a:t>
                      </a:r>
                      <a:endParaRPr lang="en-US" sz="1400"/>
                    </a:p>
                  </a:txBody>
                  <a:tcPr marL="68580" marR="68580" marT="34290" marB="34290">
                    <a:solidFill>
                      <a:srgbClr val="00B050"/>
                    </a:solidFill>
                  </a:tcPr>
                </a:tc>
                <a:extLst>
                  <a:ext uri="{0D108BD9-81ED-4DB2-BD59-A6C34878D82A}">
                    <a16:rowId xmlns:a16="http://schemas.microsoft.com/office/drawing/2014/main" val="3012478763"/>
                  </a:ext>
                </a:extLst>
              </a:tr>
              <a:tr h="617220">
                <a:tc>
                  <a:txBody>
                    <a:bodyPr/>
                    <a:lstStyle/>
                    <a:p>
                      <a:pPr lvl="0" algn="ctr">
                        <a:buNone/>
                      </a:pPr>
                      <a:r>
                        <a:rPr lang="en-US" sz="1200" b="0" i="0" u="none" strike="noStrike" noProof="0"/>
                        <a:t>Super RadHard </a:t>
                      </a:r>
                    </a:p>
                  </a:txBody>
                  <a:tcPr marL="68580" marR="68580" marT="34290" marB="34290"/>
                </a:tc>
                <a:tc>
                  <a:txBody>
                    <a:bodyPr/>
                    <a:lstStyle/>
                    <a:p>
                      <a:pPr lvl="0" algn="ctr">
                        <a:buNone/>
                      </a:pPr>
                      <a:r>
                        <a:rPr lang="en-US" sz="1200" b="0" i="0" u="none" strike="noStrike" noProof="0">
                          <a:latin typeface="Arial"/>
                        </a:rPr>
                        <a:t>Prysmian Group</a:t>
                      </a:r>
                      <a:endParaRPr lang="en-US" sz="1400"/>
                    </a:p>
                  </a:txBody>
                  <a:tcPr marL="68580" marR="68580" marT="34290" marB="34290"/>
                </a:tc>
                <a:tc>
                  <a:txBody>
                    <a:bodyPr/>
                    <a:lstStyle/>
                    <a:p>
                      <a:pPr lvl="0" algn="ctr">
                        <a:lnSpc>
                          <a:spcPct val="100000"/>
                        </a:lnSpc>
                        <a:spcBef>
                          <a:spcPts val="0"/>
                        </a:spcBef>
                        <a:spcAft>
                          <a:spcPts val="0"/>
                        </a:spcAft>
                        <a:buNone/>
                      </a:pPr>
                      <a:r>
                        <a:rPr lang="en-US" sz="1200" b="0" i="0" u="none" strike="noStrike" noProof="0">
                          <a:latin typeface="Arial"/>
                        </a:rPr>
                        <a:t>4.7@ 850nm***</a:t>
                      </a:r>
                    </a:p>
                    <a:p>
                      <a:pPr lvl="0" algn="ctr">
                        <a:lnSpc>
                          <a:spcPct val="100000"/>
                        </a:lnSpc>
                        <a:spcBef>
                          <a:spcPts val="0"/>
                        </a:spcBef>
                        <a:spcAft>
                          <a:spcPts val="0"/>
                        </a:spcAft>
                        <a:buNone/>
                      </a:pPr>
                      <a:r>
                        <a:rPr lang="en-US" sz="1200" b="0" i="0" u="none" strike="noStrike" noProof="0">
                          <a:latin typeface="Arial"/>
                        </a:rPr>
                        <a:t>2.2@ 1300nm</a:t>
                      </a:r>
                      <a:endParaRPr lang="en-US" sz="1400"/>
                    </a:p>
                    <a:p>
                      <a:pPr lvl="0" algn="ctr">
                        <a:buNone/>
                      </a:pPr>
                      <a:endParaRPr lang="en-US" sz="1200"/>
                    </a:p>
                  </a:txBody>
                  <a:tcPr marL="68580" marR="68580" marT="34290" marB="34290">
                    <a:solidFill>
                      <a:srgbClr val="00B050"/>
                    </a:solidFill>
                  </a:tcPr>
                </a:tc>
                <a:tc>
                  <a:txBody>
                    <a:bodyPr/>
                    <a:lstStyle/>
                    <a:p>
                      <a:pPr lvl="0" algn="ctr">
                        <a:buNone/>
                      </a:pPr>
                      <a:r>
                        <a:rPr lang="en-US" sz="1200"/>
                        <a:t>MMF</a:t>
                      </a:r>
                    </a:p>
                  </a:txBody>
                  <a:tcPr marL="68580" marR="68580" marT="34290" marB="34290">
                    <a:solidFill>
                      <a:srgbClr val="00B050"/>
                    </a:solidFill>
                  </a:tcPr>
                </a:tc>
                <a:tc>
                  <a:txBody>
                    <a:bodyPr/>
                    <a:lstStyle/>
                    <a:p>
                      <a:pPr lvl="0" algn="ctr">
                        <a:buNone/>
                      </a:pPr>
                      <a:endParaRPr lang="en-US" sz="1200"/>
                    </a:p>
                  </a:txBody>
                  <a:tcPr marL="68580" marR="68580" marT="34290" marB="34290">
                    <a:solidFill>
                      <a:srgbClr val="00B050"/>
                    </a:solidFill>
                  </a:tcPr>
                </a:tc>
                <a:tc>
                  <a:txBody>
                    <a:bodyPr/>
                    <a:lstStyle/>
                    <a:p>
                      <a:pPr lvl="0" algn="ctr">
                        <a:buNone/>
                      </a:pPr>
                      <a:r>
                        <a:rPr lang="en-US" sz="1200"/>
                        <a:t>2.6</a:t>
                      </a:r>
                      <a:r>
                        <a:rPr lang="en-US" sz="1200" b="0" i="0" u="none" strike="noStrike" noProof="0">
                          <a:latin typeface="Arial"/>
                        </a:rPr>
                        <a:t>@850nm</a:t>
                      </a:r>
                    </a:p>
                    <a:p>
                      <a:pPr lvl="0" algn="ctr">
                        <a:lnSpc>
                          <a:spcPct val="100000"/>
                        </a:lnSpc>
                        <a:spcBef>
                          <a:spcPts val="0"/>
                        </a:spcBef>
                        <a:spcAft>
                          <a:spcPts val="0"/>
                        </a:spcAft>
                        <a:buNone/>
                      </a:pPr>
                      <a:r>
                        <a:rPr lang="en-US" sz="1200" b="0" i="0" u="none" strike="noStrike" noProof="0"/>
                        <a:t>0.6@1300nm</a:t>
                      </a:r>
                    </a:p>
                    <a:p>
                      <a:pPr lvl="0" algn="ctr">
                        <a:buNone/>
                      </a:pPr>
                      <a:endParaRPr lang="en-US" sz="1200" b="0" i="0" u="none" strike="noStrike" noProof="0">
                        <a:latin typeface="Arial"/>
                      </a:endParaRPr>
                    </a:p>
                  </a:txBody>
                  <a:tcPr marL="68580" marR="68580" marT="34290" marB="34290">
                    <a:solidFill>
                      <a:srgbClr val="00B050"/>
                    </a:solidFill>
                  </a:tcPr>
                </a:tc>
                <a:extLst>
                  <a:ext uri="{0D108BD9-81ED-4DB2-BD59-A6C34878D82A}">
                    <a16:rowId xmlns:a16="http://schemas.microsoft.com/office/drawing/2014/main" val="1644567615"/>
                  </a:ext>
                </a:extLst>
              </a:tr>
            </a:tbl>
          </a:graphicData>
        </a:graphic>
      </p:graphicFrame>
      <p:sp>
        <p:nvSpPr>
          <p:cNvPr id="5" name="TextBox 4">
            <a:extLst>
              <a:ext uri="{FF2B5EF4-FFF2-40B4-BE49-F238E27FC236}">
                <a16:creationId xmlns:a16="http://schemas.microsoft.com/office/drawing/2014/main" id="{5C6959F9-C443-ED60-E8E7-CA0532317268}"/>
              </a:ext>
            </a:extLst>
          </p:cNvPr>
          <p:cNvSpPr txBox="1"/>
          <p:nvPr/>
        </p:nvSpPr>
        <p:spPr>
          <a:xfrm>
            <a:off x="3008005" y="4112585"/>
            <a:ext cx="5389937" cy="830997"/>
          </a:xfrm>
          <a:prstGeom prst="rect">
            <a:avLst/>
          </a:prstGeom>
          <a:noFill/>
        </p:spPr>
        <p:txBody>
          <a:bodyPr wrap="none" lIns="68580" tIns="34290" rIns="68580" bIns="34290" rtlCol="0" anchor="t">
            <a:spAutoFit/>
          </a:bodyPr>
          <a:lstStyle/>
          <a:p>
            <a:r>
              <a:rPr lang="en-US" sz="1350"/>
              <a:t>*</a:t>
            </a:r>
            <a:r>
              <a:rPr lang="en-US" sz="900"/>
              <a:t>IFOG Rad tests available for  Single mode Coherent fiber</a:t>
            </a:r>
          </a:p>
          <a:p>
            <a:r>
              <a:rPr lang="en-US" sz="900"/>
              <a:t>** Corning and Draka ( part of </a:t>
            </a:r>
            <a:r>
              <a:rPr lang="en-US" sz="900" err="1"/>
              <a:t>Prysimian</a:t>
            </a:r>
            <a:r>
              <a:rPr lang="en-US" sz="900"/>
              <a:t> Group now) on </a:t>
            </a:r>
            <a:r>
              <a:rPr lang="en-US" sz="900">
                <a:latin typeface="+mj-lt"/>
              </a:rPr>
              <a:t>Navy Shipboard recommended Fiber optic list </a:t>
            </a:r>
            <a:endParaRPr lang="en-US" sz="900">
              <a:latin typeface="+mj-lt"/>
              <a:cs typeface="Arial"/>
            </a:endParaRPr>
          </a:p>
          <a:p>
            <a:r>
              <a:rPr lang="en-US" sz="900">
                <a:latin typeface="+mj-lt"/>
                <a:cs typeface="Arial"/>
              </a:rPr>
              <a:t>** Dose 10kGy, Dose Rate 1.67Gy/s, Temperature 28C</a:t>
            </a:r>
            <a:endParaRPr lang="en-US" sz="1350"/>
          </a:p>
          <a:p>
            <a:r>
              <a:rPr lang="en-US" sz="900">
                <a:latin typeface="+mj-lt"/>
                <a:cs typeface="Times New Roman"/>
              </a:rPr>
              <a:t>*** Dose 2MGy, Dose Rate 1.25Gy/s, Temperature 45C</a:t>
            </a:r>
          </a:p>
          <a:p>
            <a:endParaRPr lang="en-US" sz="900">
              <a:cs typeface="Arial"/>
            </a:endParaRPr>
          </a:p>
        </p:txBody>
      </p:sp>
      <p:grpSp>
        <p:nvGrpSpPr>
          <p:cNvPr id="7" name="Group 6">
            <a:extLst>
              <a:ext uri="{FF2B5EF4-FFF2-40B4-BE49-F238E27FC236}">
                <a16:creationId xmlns:a16="http://schemas.microsoft.com/office/drawing/2014/main" id="{F5435938-0748-12E8-C70D-A67D46DD2684}"/>
              </a:ext>
            </a:extLst>
          </p:cNvPr>
          <p:cNvGrpSpPr/>
          <p:nvPr/>
        </p:nvGrpSpPr>
        <p:grpSpPr>
          <a:xfrm>
            <a:off x="189718" y="4060546"/>
            <a:ext cx="2761301" cy="1110882"/>
            <a:chOff x="373625" y="4758812"/>
            <a:chExt cx="4291436" cy="1895905"/>
          </a:xfrm>
        </p:grpSpPr>
        <p:sp>
          <p:nvSpPr>
            <p:cNvPr id="8" name="TextBox 7">
              <a:extLst>
                <a:ext uri="{FF2B5EF4-FFF2-40B4-BE49-F238E27FC236}">
                  <a16:creationId xmlns:a16="http://schemas.microsoft.com/office/drawing/2014/main" id="{C9B8B35A-A6B6-7B44-737A-1FAB199EB433}"/>
                </a:ext>
              </a:extLst>
            </p:cNvPr>
            <p:cNvSpPr txBox="1"/>
            <p:nvPr/>
          </p:nvSpPr>
          <p:spPr>
            <a:xfrm>
              <a:off x="1238864" y="4758812"/>
              <a:ext cx="3426193" cy="472745"/>
            </a:xfrm>
            <a:prstGeom prst="rect">
              <a:avLst/>
            </a:prstGeom>
            <a:noFill/>
            <a:ln>
              <a:solidFill>
                <a:srgbClr val="000000"/>
              </a:solidFill>
            </a:ln>
          </p:spPr>
          <p:txBody>
            <a:bodyPr wrap="square" rtlCol="0">
              <a:spAutoFit/>
            </a:bodyPr>
            <a:lstStyle/>
            <a:p>
              <a:pPr algn="ctr"/>
              <a:r>
                <a:rPr lang="en-US" sz="1200"/>
                <a:t>Meet Requirements</a:t>
              </a:r>
            </a:p>
          </p:txBody>
        </p:sp>
        <p:sp>
          <p:nvSpPr>
            <p:cNvPr id="9" name="Rectangle 8">
              <a:extLst>
                <a:ext uri="{FF2B5EF4-FFF2-40B4-BE49-F238E27FC236}">
                  <a16:creationId xmlns:a16="http://schemas.microsoft.com/office/drawing/2014/main" id="{C0FB584F-BD47-8EB1-52CA-9A1B14B0DB32}"/>
                </a:ext>
              </a:extLst>
            </p:cNvPr>
            <p:cNvSpPr/>
            <p:nvPr/>
          </p:nvSpPr>
          <p:spPr>
            <a:xfrm>
              <a:off x="373625" y="4758812"/>
              <a:ext cx="865235" cy="369332"/>
            </a:xfrm>
            <a:prstGeom prst="rect">
              <a:avLst/>
            </a:prstGeom>
            <a:solidFill>
              <a:srgbClr val="00B05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TextBox 9">
              <a:extLst>
                <a:ext uri="{FF2B5EF4-FFF2-40B4-BE49-F238E27FC236}">
                  <a16:creationId xmlns:a16="http://schemas.microsoft.com/office/drawing/2014/main" id="{2B7B3E16-769A-9EBD-7761-E3D17D014257}"/>
                </a:ext>
              </a:extLst>
            </p:cNvPr>
            <p:cNvSpPr txBox="1"/>
            <p:nvPr/>
          </p:nvSpPr>
          <p:spPr>
            <a:xfrm>
              <a:off x="1238864" y="5128145"/>
              <a:ext cx="3426197" cy="472745"/>
            </a:xfrm>
            <a:prstGeom prst="rect">
              <a:avLst/>
            </a:prstGeom>
            <a:noFill/>
            <a:ln>
              <a:solidFill>
                <a:srgbClr val="000000"/>
              </a:solidFill>
            </a:ln>
          </p:spPr>
          <p:txBody>
            <a:bodyPr wrap="square" rtlCol="0">
              <a:spAutoFit/>
            </a:bodyPr>
            <a:lstStyle/>
            <a:p>
              <a:pPr algn="ctr"/>
              <a:r>
                <a:rPr lang="en-US" sz="1200"/>
                <a:t>May Meet Requirements</a:t>
              </a:r>
            </a:p>
          </p:txBody>
        </p:sp>
        <p:sp>
          <p:nvSpPr>
            <p:cNvPr id="11" name="Rectangle 10">
              <a:extLst>
                <a:ext uri="{FF2B5EF4-FFF2-40B4-BE49-F238E27FC236}">
                  <a16:creationId xmlns:a16="http://schemas.microsoft.com/office/drawing/2014/main" id="{215F8E26-555A-5CE9-EDA0-3C423D7D0966}"/>
                </a:ext>
              </a:extLst>
            </p:cNvPr>
            <p:cNvSpPr/>
            <p:nvPr/>
          </p:nvSpPr>
          <p:spPr>
            <a:xfrm>
              <a:off x="373626" y="5128144"/>
              <a:ext cx="865236" cy="36933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highlight>
                  <a:srgbClr val="FFFF00"/>
                </a:highlight>
              </a:endParaRPr>
            </a:p>
          </p:txBody>
        </p:sp>
        <p:sp>
          <p:nvSpPr>
            <p:cNvPr id="13" name="TextBox 12">
              <a:extLst>
                <a:ext uri="{FF2B5EF4-FFF2-40B4-BE49-F238E27FC236}">
                  <a16:creationId xmlns:a16="http://schemas.microsoft.com/office/drawing/2014/main" id="{B904FB33-24D6-4B56-3175-FC87689767E5}"/>
                </a:ext>
              </a:extLst>
            </p:cNvPr>
            <p:cNvSpPr txBox="1"/>
            <p:nvPr/>
          </p:nvSpPr>
          <p:spPr>
            <a:xfrm>
              <a:off x="1238860" y="5497478"/>
              <a:ext cx="3426196" cy="472745"/>
            </a:xfrm>
            <a:prstGeom prst="rect">
              <a:avLst/>
            </a:prstGeom>
            <a:noFill/>
            <a:ln>
              <a:solidFill>
                <a:schemeClr val="tx1"/>
              </a:solidFill>
            </a:ln>
          </p:spPr>
          <p:txBody>
            <a:bodyPr wrap="square" rtlCol="0">
              <a:spAutoFit/>
            </a:bodyPr>
            <a:lstStyle/>
            <a:p>
              <a:pPr algn="ctr"/>
              <a:r>
                <a:rPr lang="en-US" sz="1200"/>
                <a:t>Further Evaluation Required</a:t>
              </a:r>
            </a:p>
          </p:txBody>
        </p:sp>
        <p:sp>
          <p:nvSpPr>
            <p:cNvPr id="15" name="Rectangle 14">
              <a:extLst>
                <a:ext uri="{FF2B5EF4-FFF2-40B4-BE49-F238E27FC236}">
                  <a16:creationId xmlns:a16="http://schemas.microsoft.com/office/drawing/2014/main" id="{94311C66-E876-FB39-1629-C790F226B378}"/>
                </a:ext>
              </a:extLst>
            </p:cNvPr>
            <p:cNvSpPr/>
            <p:nvPr/>
          </p:nvSpPr>
          <p:spPr>
            <a:xfrm>
              <a:off x="373626" y="5497476"/>
              <a:ext cx="865235" cy="369332"/>
            </a:xfrm>
            <a:prstGeom prst="rect">
              <a:avLst/>
            </a:prstGeom>
            <a:solidFill>
              <a:srgbClr val="00B0F0"/>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8C3BC3D5-E287-2E4B-1745-ADDD8516A787}"/>
                </a:ext>
              </a:extLst>
            </p:cNvPr>
            <p:cNvSpPr txBox="1"/>
            <p:nvPr/>
          </p:nvSpPr>
          <p:spPr>
            <a:xfrm>
              <a:off x="1238857" y="5866809"/>
              <a:ext cx="3426204" cy="787908"/>
            </a:xfrm>
            <a:prstGeom prst="rect">
              <a:avLst/>
            </a:prstGeom>
            <a:noFill/>
            <a:ln>
              <a:solidFill>
                <a:srgbClr val="000000"/>
              </a:solidFill>
            </a:ln>
          </p:spPr>
          <p:txBody>
            <a:bodyPr wrap="square" rtlCol="0">
              <a:spAutoFit/>
            </a:bodyPr>
            <a:lstStyle/>
            <a:p>
              <a:r>
                <a:rPr lang="en-US" sz="1200"/>
                <a:t>Does Not  Meet Requirements</a:t>
              </a:r>
            </a:p>
          </p:txBody>
        </p:sp>
        <p:sp>
          <p:nvSpPr>
            <p:cNvPr id="19" name="Rectangle 18">
              <a:extLst>
                <a:ext uri="{FF2B5EF4-FFF2-40B4-BE49-F238E27FC236}">
                  <a16:creationId xmlns:a16="http://schemas.microsoft.com/office/drawing/2014/main" id="{0AD858CB-C93A-4F05-A7C2-DB65DE117EBC}"/>
                </a:ext>
              </a:extLst>
            </p:cNvPr>
            <p:cNvSpPr/>
            <p:nvPr/>
          </p:nvSpPr>
          <p:spPr>
            <a:xfrm>
              <a:off x="373625" y="5866808"/>
              <a:ext cx="865232" cy="369332"/>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highlight>
                  <a:srgbClr val="FFFF00"/>
                </a:highlight>
              </a:endParaRPr>
            </a:p>
          </p:txBody>
        </p:sp>
      </p:grpSp>
      <p:sp>
        <p:nvSpPr>
          <p:cNvPr id="24" name="TextBox 23">
            <a:extLst>
              <a:ext uri="{FF2B5EF4-FFF2-40B4-BE49-F238E27FC236}">
                <a16:creationId xmlns:a16="http://schemas.microsoft.com/office/drawing/2014/main" id="{397CBB89-27D0-F764-E611-7448DDECADF2}"/>
              </a:ext>
            </a:extLst>
          </p:cNvPr>
          <p:cNvSpPr txBox="1"/>
          <p:nvPr/>
        </p:nvSpPr>
        <p:spPr>
          <a:xfrm>
            <a:off x="189718" y="3469038"/>
            <a:ext cx="8786849" cy="438582"/>
          </a:xfrm>
          <a:prstGeom prst="rect">
            <a:avLst/>
          </a:prstGeom>
          <a:solidFill>
            <a:schemeClr val="accent2"/>
          </a:solidFill>
        </p:spPr>
        <p:txBody>
          <a:bodyPr wrap="square" lIns="68580" tIns="34290" rIns="68580" bIns="34290" rtlCol="0" anchor="t">
            <a:spAutoFit/>
          </a:bodyPr>
          <a:lstStyle/>
          <a:p>
            <a:pPr marL="214313" indent="-214313">
              <a:buFont typeface="Arial" panose="020B0604020202020204" pitchFamily="34" charset="0"/>
              <a:buChar char="•"/>
            </a:pPr>
            <a:r>
              <a:rPr lang="en-US" sz="1200">
                <a:solidFill>
                  <a:schemeClr val="bg1"/>
                </a:solidFill>
                <a:cs typeface="Arial"/>
              </a:rPr>
              <a:t>Corning and Prysmian found on Navy Shipboard Fiber Optic List. Coherent fiber used in IFOG</a:t>
            </a:r>
          </a:p>
          <a:p>
            <a:pPr marL="214313" indent="-214313">
              <a:buFont typeface="Arial" panose="020B0604020202020204" pitchFamily="34" charset="0"/>
              <a:buChar char="•"/>
            </a:pPr>
            <a:r>
              <a:rPr lang="en-US" sz="1200">
                <a:solidFill>
                  <a:schemeClr val="bg1"/>
                </a:solidFill>
              </a:rPr>
              <a:t>Need actual data from manufacturers   </a:t>
            </a:r>
            <a:endParaRPr lang="en-US" sz="1350">
              <a:solidFill>
                <a:schemeClr val="bg1"/>
              </a:solidFill>
            </a:endParaRPr>
          </a:p>
        </p:txBody>
      </p:sp>
    </p:spTree>
    <p:extLst>
      <p:ext uri="{BB962C8B-B14F-4D97-AF65-F5344CB8AC3E}">
        <p14:creationId xmlns:p14="http://schemas.microsoft.com/office/powerpoint/2010/main" val="24133578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5C501-5E5C-687E-22E7-F6C18DB0CBB7}"/>
              </a:ext>
            </a:extLst>
          </p:cNvPr>
          <p:cNvSpPr>
            <a:spLocks noGrp="1"/>
          </p:cNvSpPr>
          <p:nvPr>
            <p:ph type="title"/>
          </p:nvPr>
        </p:nvSpPr>
        <p:spPr>
          <a:xfrm>
            <a:off x="460466" y="148593"/>
            <a:ext cx="8223068" cy="546987"/>
          </a:xfrm>
        </p:spPr>
        <p:txBody>
          <a:bodyPr>
            <a:normAutofit/>
          </a:bodyPr>
          <a:lstStyle/>
          <a:p>
            <a:r>
              <a:rPr lang="en-US"/>
              <a:t>COTS Optical Connectors</a:t>
            </a:r>
          </a:p>
        </p:txBody>
      </p:sp>
      <p:sp>
        <p:nvSpPr>
          <p:cNvPr id="4" name="Slide Number Placeholder 3">
            <a:extLst>
              <a:ext uri="{FF2B5EF4-FFF2-40B4-BE49-F238E27FC236}">
                <a16:creationId xmlns:a16="http://schemas.microsoft.com/office/drawing/2014/main" id="{7BEFF3E5-935C-F60E-C532-A0FA76F34780}"/>
              </a:ext>
            </a:extLst>
          </p:cNvPr>
          <p:cNvSpPr>
            <a:spLocks noGrp="1"/>
          </p:cNvSpPr>
          <p:nvPr>
            <p:ph type="sldNum" sz="quarter" idx="4"/>
          </p:nvPr>
        </p:nvSpPr>
        <p:spPr/>
        <p:txBody>
          <a:bodyPr/>
          <a:lstStyle/>
          <a:p>
            <a:fld id="{532E5815-A8B8-3248-99F0-470F41FB048B}" type="slidenum">
              <a:rPr lang="en-US" smtClean="0"/>
              <a:pPr/>
              <a:t>67</a:t>
            </a:fld>
            <a:endParaRPr lang="en-US"/>
          </a:p>
        </p:txBody>
      </p:sp>
      <p:sp>
        <p:nvSpPr>
          <p:cNvPr id="33" name="TextBox 32">
            <a:extLst>
              <a:ext uri="{FF2B5EF4-FFF2-40B4-BE49-F238E27FC236}">
                <a16:creationId xmlns:a16="http://schemas.microsoft.com/office/drawing/2014/main" id="{2E91899D-76EE-134E-029A-945D9FBC54D2}"/>
              </a:ext>
            </a:extLst>
          </p:cNvPr>
          <p:cNvSpPr txBox="1"/>
          <p:nvPr/>
        </p:nvSpPr>
        <p:spPr>
          <a:xfrm>
            <a:off x="2203245" y="4591876"/>
            <a:ext cx="138564" cy="276999"/>
          </a:xfrm>
          <a:prstGeom prst="rect">
            <a:avLst/>
          </a:prstGeom>
          <a:noFill/>
        </p:spPr>
        <p:txBody>
          <a:bodyPr wrap="none" lIns="68580" tIns="34290" rIns="68580" bIns="34290" rtlCol="0" anchor="t">
            <a:spAutoFit/>
          </a:bodyPr>
          <a:lstStyle/>
          <a:p>
            <a:endParaRPr lang="en-US" sz="1350">
              <a:latin typeface="+mj-lt"/>
              <a:cs typeface="Arial"/>
            </a:endParaRPr>
          </a:p>
        </p:txBody>
      </p:sp>
      <p:sp>
        <p:nvSpPr>
          <p:cNvPr id="5" name="TextBox 4">
            <a:extLst>
              <a:ext uri="{FF2B5EF4-FFF2-40B4-BE49-F238E27FC236}">
                <a16:creationId xmlns:a16="http://schemas.microsoft.com/office/drawing/2014/main" id="{5C6959F9-C443-ED60-E8E7-CA0532317268}"/>
              </a:ext>
            </a:extLst>
          </p:cNvPr>
          <p:cNvSpPr txBox="1"/>
          <p:nvPr/>
        </p:nvSpPr>
        <p:spPr>
          <a:xfrm>
            <a:off x="215069" y="3552907"/>
            <a:ext cx="3613810" cy="969496"/>
          </a:xfrm>
          <a:prstGeom prst="rect">
            <a:avLst/>
          </a:prstGeom>
          <a:noFill/>
        </p:spPr>
        <p:txBody>
          <a:bodyPr wrap="none" lIns="68580" tIns="34290" rIns="68580" bIns="34290" rtlCol="0" anchor="t">
            <a:spAutoFit/>
          </a:bodyPr>
          <a:lstStyle/>
          <a:p>
            <a:r>
              <a:rPr lang="en-US" sz="1350"/>
              <a:t>*</a:t>
            </a:r>
            <a:r>
              <a:rPr lang="en-US" sz="900"/>
              <a:t>MT ferrule</a:t>
            </a:r>
          </a:p>
          <a:p>
            <a:r>
              <a:rPr lang="en-US" sz="900"/>
              <a:t>** Rugged small factor utilizing MT optic ferrules</a:t>
            </a:r>
            <a:r>
              <a:rPr lang="en-US" sz="900">
                <a:latin typeface="+mj-lt"/>
              </a:rPr>
              <a:t> , 500 mating cycles</a:t>
            </a:r>
            <a:endParaRPr lang="en-US" sz="900">
              <a:latin typeface="+mj-lt"/>
              <a:cs typeface="Arial"/>
            </a:endParaRPr>
          </a:p>
          <a:p>
            <a:r>
              <a:rPr lang="en-US" sz="900">
                <a:latin typeface="+mj-lt"/>
                <a:cs typeface="Times New Roman"/>
              </a:rPr>
              <a:t>*** Used for tactical applications</a:t>
            </a:r>
          </a:p>
          <a:p>
            <a:endParaRPr lang="en-US" sz="900">
              <a:latin typeface="+mj-lt"/>
              <a:cs typeface="Times New Roman"/>
            </a:endParaRPr>
          </a:p>
          <a:p>
            <a:r>
              <a:rPr lang="en-US" sz="900">
                <a:ea typeface="+mn-lt"/>
                <a:cs typeface="+mn-lt"/>
              </a:rPr>
              <a:t>ALL PARTS bellowed SPACE Hard according to vendor</a:t>
            </a:r>
          </a:p>
          <a:p>
            <a:endParaRPr lang="en-US" sz="900">
              <a:latin typeface="+mj-lt"/>
              <a:cs typeface="Times New Roman"/>
            </a:endParaRPr>
          </a:p>
        </p:txBody>
      </p:sp>
      <p:graphicFrame>
        <p:nvGraphicFramePr>
          <p:cNvPr id="7" name="Table 5">
            <a:extLst>
              <a:ext uri="{FF2B5EF4-FFF2-40B4-BE49-F238E27FC236}">
                <a16:creationId xmlns:a16="http://schemas.microsoft.com/office/drawing/2014/main" id="{1D9D0DCB-A066-82D8-400E-D827C21CCF70}"/>
              </a:ext>
            </a:extLst>
          </p:cNvPr>
          <p:cNvGraphicFramePr>
            <a:graphicFrameLocks noGrp="1"/>
          </p:cNvGraphicFramePr>
          <p:nvPr/>
        </p:nvGraphicFramePr>
        <p:xfrm>
          <a:off x="241480" y="772732"/>
          <a:ext cx="8671328" cy="2113069"/>
        </p:xfrm>
        <a:graphic>
          <a:graphicData uri="http://schemas.openxmlformats.org/drawingml/2006/table">
            <a:tbl>
              <a:tblPr firstRow="1" bandRow="1">
                <a:tableStyleId>{5C22544A-7EE6-4342-B048-85BDC9FD1C3A}</a:tableStyleId>
              </a:tblPr>
              <a:tblGrid>
                <a:gridCol w="2193151">
                  <a:extLst>
                    <a:ext uri="{9D8B030D-6E8A-4147-A177-3AD203B41FA5}">
                      <a16:colId xmlns:a16="http://schemas.microsoft.com/office/drawing/2014/main" val="102815204"/>
                    </a:ext>
                  </a:extLst>
                </a:gridCol>
                <a:gridCol w="1419770">
                  <a:extLst>
                    <a:ext uri="{9D8B030D-6E8A-4147-A177-3AD203B41FA5}">
                      <a16:colId xmlns:a16="http://schemas.microsoft.com/office/drawing/2014/main" val="3830102201"/>
                    </a:ext>
                  </a:extLst>
                </a:gridCol>
                <a:gridCol w="964967">
                  <a:extLst>
                    <a:ext uri="{9D8B030D-6E8A-4147-A177-3AD203B41FA5}">
                      <a16:colId xmlns:a16="http://schemas.microsoft.com/office/drawing/2014/main" val="3612207758"/>
                    </a:ext>
                  </a:extLst>
                </a:gridCol>
                <a:gridCol w="964967">
                  <a:extLst>
                    <a:ext uri="{9D8B030D-6E8A-4147-A177-3AD203B41FA5}">
                      <a16:colId xmlns:a16="http://schemas.microsoft.com/office/drawing/2014/main" val="2175662691"/>
                    </a:ext>
                  </a:extLst>
                </a:gridCol>
                <a:gridCol w="817357">
                  <a:extLst>
                    <a:ext uri="{9D8B030D-6E8A-4147-A177-3AD203B41FA5}">
                      <a16:colId xmlns:a16="http://schemas.microsoft.com/office/drawing/2014/main" val="3916468860"/>
                    </a:ext>
                  </a:extLst>
                </a:gridCol>
                <a:gridCol w="977346">
                  <a:extLst>
                    <a:ext uri="{9D8B030D-6E8A-4147-A177-3AD203B41FA5}">
                      <a16:colId xmlns:a16="http://schemas.microsoft.com/office/drawing/2014/main" val="2048647605"/>
                    </a:ext>
                  </a:extLst>
                </a:gridCol>
                <a:gridCol w="1333770">
                  <a:extLst>
                    <a:ext uri="{9D8B030D-6E8A-4147-A177-3AD203B41FA5}">
                      <a16:colId xmlns:a16="http://schemas.microsoft.com/office/drawing/2014/main" val="4179844881"/>
                    </a:ext>
                  </a:extLst>
                </a:gridCol>
              </a:tblGrid>
              <a:tr h="371475">
                <a:tc>
                  <a:txBody>
                    <a:bodyPr/>
                    <a:lstStyle/>
                    <a:p>
                      <a:pPr algn="ctr" fontAlgn="ctr"/>
                      <a:r>
                        <a:rPr lang="en-US" sz="1200" b="1" i="0" u="none" strike="noStrike">
                          <a:solidFill>
                            <a:srgbClr val="000000"/>
                          </a:solidFill>
                          <a:effectLst/>
                          <a:latin typeface="Calibri"/>
                        </a:rPr>
                        <a:t>Name</a:t>
                      </a:r>
                    </a:p>
                  </a:txBody>
                  <a:tcPr marL="5715" marR="5715" marT="5715" marB="0" anchor="ctr"/>
                </a:tc>
                <a:tc>
                  <a:txBody>
                    <a:bodyPr/>
                    <a:lstStyle/>
                    <a:p>
                      <a:pPr algn="ctr" fontAlgn="ctr"/>
                      <a:r>
                        <a:rPr lang="en-US" sz="1200" b="1" i="0" u="none" strike="noStrike">
                          <a:solidFill>
                            <a:srgbClr val="000000"/>
                          </a:solidFill>
                          <a:effectLst/>
                          <a:latin typeface="Calibri"/>
                        </a:rPr>
                        <a:t>Type</a:t>
                      </a:r>
                    </a:p>
                  </a:txBody>
                  <a:tcPr marL="5715" marR="5715" marT="5715" marB="0" anchor="ctr"/>
                </a:tc>
                <a:tc>
                  <a:txBody>
                    <a:bodyPr/>
                    <a:lstStyle/>
                    <a:p>
                      <a:pPr algn="ctr" fontAlgn="ctr"/>
                      <a:r>
                        <a:rPr lang="en-US" sz="1200" b="1" i="0" u="none" strike="noStrike">
                          <a:solidFill>
                            <a:srgbClr val="000000"/>
                          </a:solidFill>
                          <a:effectLst/>
                          <a:latin typeface="Calibri"/>
                        </a:rPr>
                        <a:t>Vendor</a:t>
                      </a:r>
                    </a:p>
                  </a:txBody>
                  <a:tcPr marL="5715" marR="5715" marT="5715" marB="0" anchor="ctr"/>
                </a:tc>
                <a:tc>
                  <a:txBody>
                    <a:bodyPr/>
                    <a:lstStyle/>
                    <a:p>
                      <a:pPr algn="ctr" fontAlgn="b"/>
                      <a:r>
                        <a:rPr lang="en-US" sz="1200" b="1" i="0" u="none" strike="noStrike">
                          <a:solidFill>
                            <a:srgbClr val="000000"/>
                          </a:solidFill>
                          <a:effectLst/>
                          <a:latin typeface="Calibri"/>
                        </a:rPr>
                        <a:t>Vibe</a:t>
                      </a:r>
                    </a:p>
                  </a:txBody>
                  <a:tcPr marL="5715" marR="5715" marT="5715" marB="0" anchor="ctr"/>
                </a:tc>
                <a:tc>
                  <a:txBody>
                    <a:bodyPr/>
                    <a:lstStyle/>
                    <a:p>
                      <a:pPr algn="ctr" fontAlgn="b"/>
                      <a:r>
                        <a:rPr lang="en-US" sz="1200" b="1" i="0" u="none" strike="noStrike">
                          <a:solidFill>
                            <a:srgbClr val="000000"/>
                          </a:solidFill>
                          <a:effectLst/>
                          <a:latin typeface="Calibri"/>
                        </a:rPr>
                        <a:t>Commercial</a:t>
                      </a:r>
                    </a:p>
                    <a:p>
                      <a:pPr algn="ctr" fontAlgn="b"/>
                      <a:r>
                        <a:rPr lang="en-US" sz="1200" b="1" i="0" u="none" strike="noStrike">
                          <a:solidFill>
                            <a:srgbClr val="000000"/>
                          </a:solidFill>
                          <a:effectLst/>
                          <a:latin typeface="Calibri"/>
                        </a:rPr>
                        <a:t>Maturity </a:t>
                      </a:r>
                    </a:p>
                  </a:txBody>
                  <a:tcPr marL="5715" marR="5715" marT="5715" marB="0" anchor="ctr"/>
                </a:tc>
                <a:tc>
                  <a:txBody>
                    <a:bodyPr/>
                    <a:lstStyle/>
                    <a:p>
                      <a:pPr algn="ctr" fontAlgn="b"/>
                      <a:r>
                        <a:rPr lang="en-US" sz="1200" b="1" i="0" u="none" strike="noStrike">
                          <a:solidFill>
                            <a:srgbClr val="000000"/>
                          </a:solidFill>
                          <a:effectLst/>
                          <a:latin typeface="Calibri"/>
                        </a:rPr>
                        <a:t>Insertion</a:t>
                      </a:r>
                    </a:p>
                    <a:p>
                      <a:pPr algn="ctr" fontAlgn="b"/>
                      <a:r>
                        <a:rPr lang="en-US" sz="1200" b="1" i="0" u="none" strike="noStrike">
                          <a:solidFill>
                            <a:srgbClr val="000000"/>
                          </a:solidFill>
                          <a:effectLst/>
                          <a:latin typeface="Calibri"/>
                        </a:rPr>
                        <a:t>Loss</a:t>
                      </a:r>
                    </a:p>
                  </a:txBody>
                  <a:tcPr marL="5715" marR="5715" marT="5715" marB="0" anchor="ctr"/>
                </a:tc>
                <a:tc>
                  <a:txBody>
                    <a:bodyPr/>
                    <a:lstStyle/>
                    <a:p>
                      <a:pPr algn="ctr" fontAlgn="b"/>
                      <a:r>
                        <a:rPr lang="en-US" sz="1200" b="1" i="0" u="none" strike="noStrike">
                          <a:solidFill>
                            <a:srgbClr val="000000"/>
                          </a:solidFill>
                          <a:effectLst/>
                          <a:latin typeface="Calibri"/>
                        </a:rPr>
                        <a:t>Mating Cycles</a:t>
                      </a:r>
                    </a:p>
                  </a:txBody>
                  <a:tcPr marL="5715" marR="5715" marT="5715" marB="0" anchor="ctr"/>
                </a:tc>
                <a:extLst>
                  <a:ext uri="{0D108BD9-81ED-4DB2-BD59-A6C34878D82A}">
                    <a16:rowId xmlns:a16="http://schemas.microsoft.com/office/drawing/2014/main" val="3567552542"/>
                  </a:ext>
                </a:extLst>
              </a:tr>
              <a:tr h="327872">
                <a:tc>
                  <a:txBody>
                    <a:bodyPr/>
                    <a:lstStyle/>
                    <a:p>
                      <a:pPr algn="ctr"/>
                      <a:r>
                        <a:rPr lang="en-US" sz="1200"/>
                        <a:t>MT Ferule Fiber Optic</a:t>
                      </a:r>
                    </a:p>
                  </a:txBody>
                  <a:tcPr marL="68580" marR="68580" marT="34290" marB="34290"/>
                </a:tc>
                <a:tc>
                  <a:txBody>
                    <a:bodyPr/>
                    <a:lstStyle/>
                    <a:p>
                      <a:pPr algn="ctr"/>
                      <a:r>
                        <a:rPr lang="en-US" sz="800"/>
                        <a:t>High-density MT ferrule in MIL-DTL-38999 connector</a:t>
                      </a:r>
                    </a:p>
                  </a:txBody>
                  <a:tcPr marL="68580" marR="68580" marT="34290" marB="34290"/>
                </a:tc>
                <a:tc>
                  <a:txBody>
                    <a:bodyPr/>
                    <a:lstStyle/>
                    <a:p>
                      <a:pPr algn="ctr"/>
                      <a:r>
                        <a:rPr lang="en-US" sz="800"/>
                        <a:t>Glenair</a:t>
                      </a:r>
                      <a:r>
                        <a:rPr lang="en-US" sz="1500"/>
                        <a:t>*</a:t>
                      </a:r>
                    </a:p>
                  </a:txBody>
                  <a:tcPr marL="68580" marR="68580" marT="34290" marB="34290"/>
                </a:tc>
                <a:tc>
                  <a:txBody>
                    <a:bodyPr/>
                    <a:lstStyle/>
                    <a:p>
                      <a:pPr lvl="0" algn="ctr">
                        <a:buNone/>
                      </a:pPr>
                      <a:r>
                        <a:rPr lang="en-US" sz="800" b="0" i="0" u="none" strike="noStrike" noProof="0">
                          <a:latin typeface="Arial"/>
                        </a:rPr>
                        <a:t>MIL-STD-1678-3</a:t>
                      </a:r>
                      <a:endParaRPr lang="en-US" sz="800"/>
                    </a:p>
                  </a:txBody>
                  <a:tcPr marL="68580" marR="68580" marT="34290" marB="34290">
                    <a:solidFill>
                      <a:srgbClr val="FFFF00"/>
                    </a:solidFill>
                  </a:tcPr>
                </a:tc>
                <a:tc>
                  <a:txBody>
                    <a:bodyPr/>
                    <a:lstStyle/>
                    <a:p>
                      <a:pPr algn="ctr"/>
                      <a:endParaRPr lang="en-US" sz="1500"/>
                    </a:p>
                  </a:txBody>
                  <a:tcPr marL="68580" marR="68580" marT="34290" marB="34290">
                    <a:solidFill>
                      <a:srgbClr val="00B050"/>
                    </a:solidFill>
                  </a:tcPr>
                </a:tc>
                <a:tc>
                  <a:txBody>
                    <a:bodyPr/>
                    <a:lstStyle/>
                    <a:p>
                      <a:pPr algn="ctr"/>
                      <a:r>
                        <a:rPr lang="en-US" sz="800"/>
                        <a:t>0.5 dB (50/125)</a:t>
                      </a:r>
                    </a:p>
                    <a:p>
                      <a:pPr lvl="0" algn="ctr">
                        <a:buNone/>
                      </a:pPr>
                      <a:r>
                        <a:rPr lang="en-US" sz="800"/>
                        <a:t>0.3 dB (9/125)</a:t>
                      </a:r>
                    </a:p>
                  </a:txBody>
                  <a:tcPr marL="68580" marR="68580" marT="34290" marB="34290">
                    <a:solidFill>
                      <a:srgbClr val="00B050"/>
                    </a:solidFill>
                  </a:tcPr>
                </a:tc>
                <a:tc>
                  <a:txBody>
                    <a:bodyPr/>
                    <a:lstStyle/>
                    <a:p>
                      <a:pPr algn="ctr"/>
                      <a:r>
                        <a:rPr lang="en-US" sz="800"/>
                        <a:t>500 per </a:t>
                      </a:r>
                      <a:r>
                        <a:rPr lang="en-US" sz="800" b="0" i="0" u="none" strike="noStrike" noProof="0">
                          <a:latin typeface="Arial"/>
                        </a:rPr>
                        <a:t>TIA-455-21A</a:t>
                      </a:r>
                      <a:endParaRPr lang="en-US" sz="800"/>
                    </a:p>
                  </a:txBody>
                  <a:tcPr marL="68580" marR="68580" marT="34290" marB="34290">
                    <a:solidFill>
                      <a:srgbClr val="00B050"/>
                    </a:solidFill>
                  </a:tcPr>
                </a:tc>
                <a:extLst>
                  <a:ext uri="{0D108BD9-81ED-4DB2-BD59-A6C34878D82A}">
                    <a16:rowId xmlns:a16="http://schemas.microsoft.com/office/drawing/2014/main" val="768332235"/>
                  </a:ext>
                </a:extLst>
              </a:tr>
              <a:tr h="445770">
                <a:tc>
                  <a:txBody>
                    <a:bodyPr/>
                    <a:lstStyle/>
                    <a:p>
                      <a:pPr algn="ctr"/>
                      <a:r>
                        <a:rPr lang="en-US" sz="1200"/>
                        <a:t>183-003 Series 79 MT</a:t>
                      </a:r>
                    </a:p>
                  </a:txBody>
                  <a:tcPr marL="68580" marR="68580" marT="34290" marB="34290"/>
                </a:tc>
                <a:tc>
                  <a:txBody>
                    <a:bodyPr/>
                    <a:lstStyle/>
                    <a:p>
                      <a:pPr algn="ctr"/>
                      <a:r>
                        <a:rPr lang="en-US" sz="800"/>
                        <a:t>High-density MT ferrule in series 79 rectangular connector</a:t>
                      </a:r>
                    </a:p>
                  </a:txBody>
                  <a:tcPr marL="68580" marR="68580" marT="34290" marB="34290"/>
                </a:tc>
                <a:tc>
                  <a:txBody>
                    <a:bodyPr/>
                    <a:lstStyle/>
                    <a:p>
                      <a:pPr algn="ctr"/>
                      <a:r>
                        <a:rPr lang="en-US" sz="800"/>
                        <a:t>Glenair**</a:t>
                      </a:r>
                    </a:p>
                  </a:txBody>
                  <a:tcPr marL="68580" marR="68580" marT="34290" marB="34290"/>
                </a:tc>
                <a:tc>
                  <a:txBody>
                    <a:bodyPr/>
                    <a:lstStyle/>
                    <a:p>
                      <a:pPr lvl="0" algn="ctr">
                        <a:buNone/>
                      </a:pPr>
                      <a:r>
                        <a:rPr lang="en-US" sz="800" b="0" i="0" u="none" strike="noStrike" noProof="0">
                          <a:latin typeface="Arial"/>
                        </a:rPr>
                        <a:t>MIL-STD-202, </a:t>
                      </a:r>
                    </a:p>
                    <a:p>
                      <a:pPr lvl="0" algn="ctr">
                        <a:buNone/>
                      </a:pPr>
                      <a:r>
                        <a:rPr lang="en-US" sz="800" b="0" i="0" u="none" strike="noStrike" noProof="0"/>
                        <a:t>MIL-STD-833E</a:t>
                      </a:r>
                      <a:endParaRPr lang="en-US" sz="1400"/>
                    </a:p>
                  </a:txBody>
                  <a:tcPr marL="68580" marR="68580" marT="34290" marB="34290">
                    <a:solidFill>
                      <a:srgbClr val="00B050"/>
                    </a:solidFill>
                  </a:tcPr>
                </a:tc>
                <a:tc>
                  <a:txBody>
                    <a:bodyPr/>
                    <a:lstStyle/>
                    <a:p>
                      <a:pPr algn="ctr"/>
                      <a:endParaRPr lang="en-US" sz="1500"/>
                    </a:p>
                  </a:txBody>
                  <a:tcPr marL="68580" marR="68580" marT="34290" marB="34290">
                    <a:solidFill>
                      <a:srgbClr val="00B050"/>
                    </a:solidFill>
                  </a:tcPr>
                </a:tc>
                <a:tc>
                  <a:txBody>
                    <a:bodyPr/>
                    <a:lstStyle/>
                    <a:p>
                      <a:pPr algn="ctr"/>
                      <a:r>
                        <a:rPr lang="en-US" sz="800"/>
                        <a:t>0.31 dB (850 nm)</a:t>
                      </a:r>
                    </a:p>
                    <a:p>
                      <a:pPr lvl="0" algn="ctr">
                        <a:buNone/>
                      </a:pPr>
                      <a:r>
                        <a:rPr lang="en-US" sz="800"/>
                        <a:t>0.38 dB (1300 nm)</a:t>
                      </a:r>
                    </a:p>
                  </a:txBody>
                  <a:tcPr marL="68580" marR="68580" marT="34290" marB="34290">
                    <a:solidFill>
                      <a:srgbClr val="00B050"/>
                    </a:solidFill>
                  </a:tcPr>
                </a:tc>
                <a:tc>
                  <a:txBody>
                    <a:bodyPr/>
                    <a:lstStyle/>
                    <a:p>
                      <a:pPr algn="ctr"/>
                      <a:r>
                        <a:rPr lang="en-US" sz="800"/>
                        <a:t>500</a:t>
                      </a:r>
                    </a:p>
                  </a:txBody>
                  <a:tcPr marL="68580" marR="68580" marT="34290" marB="34290">
                    <a:solidFill>
                      <a:srgbClr val="00B050"/>
                    </a:solidFill>
                  </a:tcPr>
                </a:tc>
                <a:extLst>
                  <a:ext uri="{0D108BD9-81ED-4DB2-BD59-A6C34878D82A}">
                    <a16:rowId xmlns:a16="http://schemas.microsoft.com/office/drawing/2014/main" val="2820053064"/>
                  </a:ext>
                </a:extLst>
              </a:tr>
              <a:tr h="327872">
                <a:tc>
                  <a:txBody>
                    <a:bodyPr/>
                    <a:lstStyle/>
                    <a:p>
                      <a:pPr algn="ctr"/>
                      <a:r>
                        <a:rPr lang="en-US" sz="1200"/>
                        <a:t>180-132 GFR</a:t>
                      </a:r>
                    </a:p>
                  </a:txBody>
                  <a:tcPr marL="68580" marR="68580" marT="34290" marB="34290"/>
                </a:tc>
                <a:tc>
                  <a:txBody>
                    <a:bodyPr/>
                    <a:lstStyle/>
                    <a:p>
                      <a:pPr algn="ctr"/>
                      <a:r>
                        <a:rPr lang="en-US" sz="800"/>
                        <a:t>Glenair front release in D38999 connector</a:t>
                      </a:r>
                    </a:p>
                  </a:txBody>
                  <a:tcPr marL="68580" marR="68580" marT="34290" marB="34290"/>
                </a:tc>
                <a:tc>
                  <a:txBody>
                    <a:bodyPr/>
                    <a:lstStyle/>
                    <a:p>
                      <a:pPr algn="ctr"/>
                      <a:r>
                        <a:rPr lang="en-US" sz="800"/>
                        <a:t>Glenair</a:t>
                      </a:r>
                      <a:r>
                        <a:rPr lang="en-US" sz="1500"/>
                        <a:t>***</a:t>
                      </a:r>
                    </a:p>
                  </a:txBody>
                  <a:tcPr marL="68580" marR="68580" marT="34290" marB="34290"/>
                </a:tc>
                <a:tc>
                  <a:txBody>
                    <a:bodyPr/>
                    <a:lstStyle/>
                    <a:p>
                      <a:pPr algn="ctr"/>
                      <a:r>
                        <a:rPr lang="en-US" sz="800"/>
                        <a:t>No public info</a:t>
                      </a:r>
                    </a:p>
                  </a:txBody>
                  <a:tcPr marL="68580" marR="68580" marT="34290" marB="34290">
                    <a:solidFill>
                      <a:srgbClr val="FFFF00"/>
                    </a:solidFill>
                  </a:tcPr>
                </a:tc>
                <a:tc>
                  <a:txBody>
                    <a:bodyPr/>
                    <a:lstStyle/>
                    <a:p>
                      <a:pPr algn="ctr"/>
                      <a:endParaRPr lang="en-US" sz="1500"/>
                    </a:p>
                  </a:txBody>
                  <a:tcPr marL="68580" marR="68580" marT="34290" marB="34290">
                    <a:solidFill>
                      <a:srgbClr val="00B050"/>
                    </a:solidFill>
                  </a:tcPr>
                </a:tc>
                <a:tc>
                  <a:txBody>
                    <a:bodyPr/>
                    <a:lstStyle/>
                    <a:p>
                      <a:pPr algn="ctr"/>
                      <a:r>
                        <a:rPr lang="en-US" sz="800"/>
                        <a:t>&lt; 0.5 dB</a:t>
                      </a:r>
                    </a:p>
                  </a:txBody>
                  <a:tcPr marL="68580" marR="68580" marT="34290" marB="34290">
                    <a:solidFill>
                      <a:srgbClr val="00B050"/>
                    </a:solidFill>
                  </a:tcPr>
                </a:tc>
                <a:tc>
                  <a:txBody>
                    <a:bodyPr/>
                    <a:lstStyle/>
                    <a:p>
                      <a:pPr algn="ctr"/>
                      <a:r>
                        <a:rPr lang="en-US" sz="800"/>
                        <a:t>No public info</a:t>
                      </a:r>
                    </a:p>
                  </a:txBody>
                  <a:tcPr marL="68580" marR="68580" marT="34290" marB="34290">
                    <a:solidFill>
                      <a:srgbClr val="FFFF00"/>
                    </a:solidFill>
                  </a:tcPr>
                </a:tc>
                <a:extLst>
                  <a:ext uri="{0D108BD9-81ED-4DB2-BD59-A6C34878D82A}">
                    <a16:rowId xmlns:a16="http://schemas.microsoft.com/office/drawing/2014/main" val="3012478763"/>
                  </a:ext>
                </a:extLst>
              </a:tr>
              <a:tr h="320040">
                <a:tc>
                  <a:txBody>
                    <a:bodyPr/>
                    <a:lstStyle/>
                    <a:p>
                      <a:pPr algn="l" fontAlgn="t"/>
                      <a:r>
                        <a:rPr lang="en-US" sz="1200" b="0" u="none" strike="noStrike">
                          <a:solidFill>
                            <a:schemeClr val="tx1"/>
                          </a:solidFill>
                          <a:effectLst/>
                          <a:latin typeface="+mn-lt"/>
                        </a:rPr>
                        <a:t>JBDL262ABFAZ-OL-MIL</a:t>
                      </a:r>
                      <a:endParaRPr lang="en-US" sz="1200" b="0">
                        <a:solidFill>
                          <a:schemeClr val="tx1"/>
                        </a:solidFill>
                        <a:effectLst/>
                        <a:latin typeface="+mn-lt"/>
                      </a:endParaRPr>
                    </a:p>
                  </a:txBody>
                  <a:tcPr marL="28575" marR="28575" marT="28575" marB="28575"/>
                </a:tc>
                <a:tc>
                  <a:txBody>
                    <a:bodyPr/>
                    <a:lstStyle/>
                    <a:p>
                      <a:pPr algn="ctr" fontAlgn="t"/>
                      <a:r>
                        <a:rPr lang="en-US" sz="800" b="0">
                          <a:solidFill>
                            <a:schemeClr val="tx1"/>
                          </a:solidFill>
                          <a:effectLst/>
                          <a:latin typeface="+mn-lt"/>
                        </a:rPr>
                        <a:t>Circular expanded beam connector MIL-DTL-83526</a:t>
                      </a:r>
                    </a:p>
                  </a:txBody>
                  <a:tcPr marL="28575" marR="28575" marT="28575" marB="28575"/>
                </a:tc>
                <a:tc>
                  <a:txBody>
                    <a:bodyPr/>
                    <a:lstStyle/>
                    <a:p>
                      <a:pPr algn="ctr"/>
                      <a:r>
                        <a:rPr lang="en-US" sz="800"/>
                        <a:t>Fibreco</a:t>
                      </a:r>
                    </a:p>
                  </a:txBody>
                  <a:tcPr marL="68580" marR="68580" marT="34290" marB="34290"/>
                </a:tc>
                <a:tc>
                  <a:txBody>
                    <a:bodyPr/>
                    <a:lstStyle/>
                    <a:p>
                      <a:pPr lvl="0" algn="ctr">
                        <a:buNone/>
                      </a:pPr>
                      <a:r>
                        <a:rPr lang="en-US" sz="800" b="0" i="0" u="none" strike="noStrike" noProof="0">
                          <a:latin typeface="Arial"/>
                        </a:rPr>
                        <a:t>MIL-DTL-83526/20 /21</a:t>
                      </a:r>
                      <a:endParaRPr lang="en-US" sz="800"/>
                    </a:p>
                  </a:txBody>
                  <a:tcPr marL="68580" marR="68580" marT="34290" marB="34290">
                    <a:solidFill>
                      <a:srgbClr val="00B050"/>
                    </a:solidFill>
                  </a:tcPr>
                </a:tc>
                <a:tc>
                  <a:txBody>
                    <a:bodyPr/>
                    <a:lstStyle/>
                    <a:p>
                      <a:pPr algn="ctr"/>
                      <a:endParaRPr lang="en-US" sz="1500"/>
                    </a:p>
                  </a:txBody>
                  <a:tcPr marL="68580" marR="68580" marT="34290" marB="34290">
                    <a:solidFill>
                      <a:srgbClr val="FFFF00"/>
                    </a:solidFill>
                  </a:tcPr>
                </a:tc>
                <a:tc>
                  <a:txBody>
                    <a:bodyPr/>
                    <a:lstStyle/>
                    <a:p>
                      <a:pPr algn="ctr"/>
                      <a:r>
                        <a:rPr lang="en-US" sz="800"/>
                        <a:t>1 dB</a:t>
                      </a:r>
                    </a:p>
                  </a:txBody>
                  <a:tcPr marL="68580" marR="68580" marT="34290" marB="34290">
                    <a:solidFill>
                      <a:srgbClr val="FFFF00"/>
                    </a:solidFill>
                  </a:tcPr>
                </a:tc>
                <a:tc>
                  <a:txBody>
                    <a:bodyPr/>
                    <a:lstStyle/>
                    <a:p>
                      <a:pPr algn="ctr"/>
                      <a:r>
                        <a:rPr lang="en-US" sz="800"/>
                        <a:t>3000</a:t>
                      </a:r>
                    </a:p>
                  </a:txBody>
                  <a:tcPr marL="68580" marR="68580" marT="34290" marB="34290">
                    <a:solidFill>
                      <a:srgbClr val="00B050"/>
                    </a:solidFill>
                  </a:tcPr>
                </a:tc>
                <a:extLst>
                  <a:ext uri="{0D108BD9-81ED-4DB2-BD59-A6C34878D82A}">
                    <a16:rowId xmlns:a16="http://schemas.microsoft.com/office/drawing/2014/main" val="203693734"/>
                  </a:ext>
                </a:extLst>
              </a:tr>
              <a:tr h="320040">
                <a:tc>
                  <a:txBody>
                    <a:bodyPr/>
                    <a:lstStyle/>
                    <a:p>
                      <a:pPr algn="ctr"/>
                      <a:r>
                        <a:rPr lang="en-US" sz="1200" b="0" i="0" kern="1200">
                          <a:solidFill>
                            <a:schemeClr val="dk1"/>
                          </a:solidFill>
                          <a:effectLst/>
                          <a:latin typeface="+mn-lt"/>
                          <a:ea typeface="+mn-ea"/>
                          <a:cs typeface="+mn-cs"/>
                        </a:rPr>
                        <a:t>1900Elio / ABS1696</a:t>
                      </a:r>
                      <a:endParaRPr lang="en-US" sz="1200" b="0"/>
                    </a:p>
                  </a:txBody>
                  <a:tcPr marL="68580" marR="68580" marT="34290" marB="34290"/>
                </a:tc>
                <a:tc>
                  <a:txBody>
                    <a:bodyPr/>
                    <a:lstStyle/>
                    <a:p>
                      <a:pPr algn="ctr"/>
                      <a:r>
                        <a:rPr lang="en-US" sz="800" b="0"/>
                        <a:t>Rectangular Elio Socket, 7 optical termini slot</a:t>
                      </a:r>
                    </a:p>
                  </a:txBody>
                  <a:tcPr marL="68580" marR="68580" marT="34290" marB="34290"/>
                </a:tc>
                <a:tc>
                  <a:txBody>
                    <a:bodyPr/>
                    <a:lstStyle/>
                    <a:p>
                      <a:pPr marL="0" marR="0" lvl="0" indent="0" algn="ctr" defTabSz="560506" rtl="0" eaLnBrk="1" fontAlgn="auto" latinLnBrk="0" hangingPunct="1">
                        <a:lnSpc>
                          <a:spcPct val="100000"/>
                        </a:lnSpc>
                        <a:spcBef>
                          <a:spcPts val="0"/>
                        </a:spcBef>
                        <a:spcAft>
                          <a:spcPts val="0"/>
                        </a:spcAft>
                        <a:buClrTx/>
                        <a:buSzTx/>
                        <a:buFontTx/>
                        <a:buNone/>
                        <a:tabLst/>
                        <a:defRPr/>
                      </a:pPr>
                      <a:r>
                        <a:rPr lang="en-US" sz="800"/>
                        <a:t>Amphenol</a:t>
                      </a:r>
                    </a:p>
                  </a:txBody>
                  <a:tcPr marL="68580" marR="68580" marT="34290" marB="34290"/>
                </a:tc>
                <a:tc>
                  <a:txBody>
                    <a:bodyPr/>
                    <a:lstStyle/>
                    <a:p>
                      <a:pPr algn="ctr"/>
                      <a:r>
                        <a:rPr lang="en-US" sz="800"/>
                        <a:t>3 kHz, 20 g, 12 hours</a:t>
                      </a:r>
                      <a:endParaRPr lang="en-US" sz="800" err="1"/>
                    </a:p>
                  </a:txBody>
                  <a:tcPr marL="68580" marR="68580" marT="34290" marB="34290">
                    <a:solidFill>
                      <a:srgbClr val="FFFF00"/>
                    </a:solidFill>
                  </a:tcPr>
                </a:tc>
                <a:tc>
                  <a:txBody>
                    <a:bodyPr/>
                    <a:lstStyle/>
                    <a:p>
                      <a:pPr algn="ctr"/>
                      <a:endParaRPr lang="en-US" sz="1500"/>
                    </a:p>
                  </a:txBody>
                  <a:tcPr marL="68580" marR="68580" marT="34290" marB="34290">
                    <a:solidFill>
                      <a:srgbClr val="00B050"/>
                    </a:solidFill>
                  </a:tcPr>
                </a:tc>
                <a:tc>
                  <a:txBody>
                    <a:bodyPr/>
                    <a:lstStyle/>
                    <a:p>
                      <a:pPr algn="ctr"/>
                      <a:r>
                        <a:rPr lang="en-US" sz="800"/>
                        <a:t>Less than 0.3</a:t>
                      </a:r>
                    </a:p>
                  </a:txBody>
                  <a:tcPr marL="68580" marR="68580" marT="34290" marB="34290">
                    <a:solidFill>
                      <a:srgbClr val="00B050"/>
                    </a:solidFill>
                  </a:tcPr>
                </a:tc>
                <a:tc>
                  <a:txBody>
                    <a:bodyPr/>
                    <a:lstStyle/>
                    <a:p>
                      <a:pPr algn="ctr"/>
                      <a:r>
                        <a:rPr lang="en-US" sz="800"/>
                        <a:t>500</a:t>
                      </a:r>
                    </a:p>
                  </a:txBody>
                  <a:tcPr marL="68580" marR="68580" marT="34290" marB="34290">
                    <a:solidFill>
                      <a:srgbClr val="00B050"/>
                    </a:solidFill>
                  </a:tcPr>
                </a:tc>
                <a:extLst>
                  <a:ext uri="{0D108BD9-81ED-4DB2-BD59-A6C34878D82A}">
                    <a16:rowId xmlns:a16="http://schemas.microsoft.com/office/drawing/2014/main" val="123067909"/>
                  </a:ext>
                </a:extLst>
              </a:tr>
            </a:tbl>
          </a:graphicData>
        </a:graphic>
      </p:graphicFrame>
      <p:grpSp>
        <p:nvGrpSpPr>
          <p:cNvPr id="3" name="Group 2">
            <a:extLst>
              <a:ext uri="{FF2B5EF4-FFF2-40B4-BE49-F238E27FC236}">
                <a16:creationId xmlns:a16="http://schemas.microsoft.com/office/drawing/2014/main" id="{D8E3F2C0-FACC-2FF4-E5B8-8D73CF47AEA0}"/>
              </a:ext>
            </a:extLst>
          </p:cNvPr>
          <p:cNvGrpSpPr/>
          <p:nvPr/>
        </p:nvGrpSpPr>
        <p:grpSpPr>
          <a:xfrm>
            <a:off x="6251081" y="3827245"/>
            <a:ext cx="2761301" cy="1110882"/>
            <a:chOff x="373625" y="4758812"/>
            <a:chExt cx="4291436" cy="1895905"/>
          </a:xfrm>
        </p:grpSpPr>
        <p:sp>
          <p:nvSpPr>
            <p:cNvPr id="8" name="TextBox 7">
              <a:extLst>
                <a:ext uri="{FF2B5EF4-FFF2-40B4-BE49-F238E27FC236}">
                  <a16:creationId xmlns:a16="http://schemas.microsoft.com/office/drawing/2014/main" id="{F509B5E0-ABFE-9794-8DE9-CC45D7C0C931}"/>
                </a:ext>
              </a:extLst>
            </p:cNvPr>
            <p:cNvSpPr txBox="1"/>
            <p:nvPr/>
          </p:nvSpPr>
          <p:spPr>
            <a:xfrm>
              <a:off x="1238864" y="4758812"/>
              <a:ext cx="3426193" cy="472745"/>
            </a:xfrm>
            <a:prstGeom prst="rect">
              <a:avLst/>
            </a:prstGeom>
            <a:noFill/>
            <a:ln>
              <a:solidFill>
                <a:srgbClr val="000000"/>
              </a:solidFill>
            </a:ln>
          </p:spPr>
          <p:txBody>
            <a:bodyPr wrap="square" rtlCol="0">
              <a:spAutoFit/>
            </a:bodyPr>
            <a:lstStyle/>
            <a:p>
              <a:pPr algn="ctr"/>
              <a:r>
                <a:rPr lang="en-US" sz="1200"/>
                <a:t>Meet Requirements</a:t>
              </a:r>
            </a:p>
          </p:txBody>
        </p:sp>
        <p:sp>
          <p:nvSpPr>
            <p:cNvPr id="10" name="Rectangle 9">
              <a:extLst>
                <a:ext uri="{FF2B5EF4-FFF2-40B4-BE49-F238E27FC236}">
                  <a16:creationId xmlns:a16="http://schemas.microsoft.com/office/drawing/2014/main" id="{6284020D-B5BA-51F0-2016-2334469DB195}"/>
                </a:ext>
              </a:extLst>
            </p:cNvPr>
            <p:cNvSpPr/>
            <p:nvPr/>
          </p:nvSpPr>
          <p:spPr>
            <a:xfrm>
              <a:off x="373625" y="4758812"/>
              <a:ext cx="865235" cy="369332"/>
            </a:xfrm>
            <a:prstGeom prst="rect">
              <a:avLst/>
            </a:prstGeom>
            <a:solidFill>
              <a:srgbClr val="00B05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TextBox 10">
              <a:extLst>
                <a:ext uri="{FF2B5EF4-FFF2-40B4-BE49-F238E27FC236}">
                  <a16:creationId xmlns:a16="http://schemas.microsoft.com/office/drawing/2014/main" id="{8E7414B3-A1F2-E8A8-52F3-A8AFAD58AB7A}"/>
                </a:ext>
              </a:extLst>
            </p:cNvPr>
            <p:cNvSpPr txBox="1"/>
            <p:nvPr/>
          </p:nvSpPr>
          <p:spPr>
            <a:xfrm>
              <a:off x="1238864" y="5128145"/>
              <a:ext cx="3426197" cy="472745"/>
            </a:xfrm>
            <a:prstGeom prst="rect">
              <a:avLst/>
            </a:prstGeom>
            <a:noFill/>
            <a:ln>
              <a:solidFill>
                <a:srgbClr val="000000"/>
              </a:solidFill>
            </a:ln>
          </p:spPr>
          <p:txBody>
            <a:bodyPr wrap="square" rtlCol="0">
              <a:spAutoFit/>
            </a:bodyPr>
            <a:lstStyle/>
            <a:p>
              <a:pPr algn="ctr"/>
              <a:r>
                <a:rPr lang="en-US" sz="1200"/>
                <a:t>May Meet Requirements</a:t>
              </a:r>
            </a:p>
          </p:txBody>
        </p:sp>
        <p:sp>
          <p:nvSpPr>
            <p:cNvPr id="15" name="Rectangle 14">
              <a:extLst>
                <a:ext uri="{FF2B5EF4-FFF2-40B4-BE49-F238E27FC236}">
                  <a16:creationId xmlns:a16="http://schemas.microsoft.com/office/drawing/2014/main" id="{55AF8F4A-E3E9-3741-AB28-D937E18479C7}"/>
                </a:ext>
              </a:extLst>
            </p:cNvPr>
            <p:cNvSpPr/>
            <p:nvPr/>
          </p:nvSpPr>
          <p:spPr>
            <a:xfrm>
              <a:off x="373626" y="5128144"/>
              <a:ext cx="865236" cy="369332"/>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highlight>
                  <a:srgbClr val="FFFF00"/>
                </a:highlight>
              </a:endParaRPr>
            </a:p>
          </p:txBody>
        </p:sp>
        <p:sp>
          <p:nvSpPr>
            <p:cNvPr id="19" name="TextBox 18">
              <a:extLst>
                <a:ext uri="{FF2B5EF4-FFF2-40B4-BE49-F238E27FC236}">
                  <a16:creationId xmlns:a16="http://schemas.microsoft.com/office/drawing/2014/main" id="{AD88DB7B-291E-52A8-460B-68631696FA72}"/>
                </a:ext>
              </a:extLst>
            </p:cNvPr>
            <p:cNvSpPr txBox="1"/>
            <p:nvPr/>
          </p:nvSpPr>
          <p:spPr>
            <a:xfrm>
              <a:off x="1238860" y="5497478"/>
              <a:ext cx="3426196" cy="472745"/>
            </a:xfrm>
            <a:prstGeom prst="rect">
              <a:avLst/>
            </a:prstGeom>
            <a:noFill/>
            <a:ln>
              <a:solidFill>
                <a:schemeClr val="tx1"/>
              </a:solidFill>
            </a:ln>
          </p:spPr>
          <p:txBody>
            <a:bodyPr wrap="square" rtlCol="0">
              <a:spAutoFit/>
            </a:bodyPr>
            <a:lstStyle/>
            <a:p>
              <a:pPr algn="ctr"/>
              <a:r>
                <a:rPr lang="en-US" sz="1200"/>
                <a:t>Further Evaluation Required</a:t>
              </a:r>
            </a:p>
          </p:txBody>
        </p:sp>
        <p:sp>
          <p:nvSpPr>
            <p:cNvPr id="24" name="Rectangle 23">
              <a:extLst>
                <a:ext uri="{FF2B5EF4-FFF2-40B4-BE49-F238E27FC236}">
                  <a16:creationId xmlns:a16="http://schemas.microsoft.com/office/drawing/2014/main" id="{747197E5-10C7-F6B5-64DB-BA88C8217AC3}"/>
                </a:ext>
              </a:extLst>
            </p:cNvPr>
            <p:cNvSpPr/>
            <p:nvPr/>
          </p:nvSpPr>
          <p:spPr>
            <a:xfrm>
              <a:off x="373626" y="5497476"/>
              <a:ext cx="865235" cy="369332"/>
            </a:xfrm>
            <a:prstGeom prst="rect">
              <a:avLst/>
            </a:prstGeom>
            <a:solidFill>
              <a:srgbClr val="00B0F0"/>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TextBox 25">
              <a:extLst>
                <a:ext uri="{FF2B5EF4-FFF2-40B4-BE49-F238E27FC236}">
                  <a16:creationId xmlns:a16="http://schemas.microsoft.com/office/drawing/2014/main" id="{7604F081-65B4-E7CA-E08D-40FD6728C904}"/>
                </a:ext>
              </a:extLst>
            </p:cNvPr>
            <p:cNvSpPr txBox="1"/>
            <p:nvPr/>
          </p:nvSpPr>
          <p:spPr>
            <a:xfrm>
              <a:off x="1238857" y="5866809"/>
              <a:ext cx="3426204" cy="787908"/>
            </a:xfrm>
            <a:prstGeom prst="rect">
              <a:avLst/>
            </a:prstGeom>
            <a:noFill/>
            <a:ln>
              <a:solidFill>
                <a:srgbClr val="000000"/>
              </a:solidFill>
            </a:ln>
          </p:spPr>
          <p:txBody>
            <a:bodyPr wrap="square" rtlCol="0">
              <a:spAutoFit/>
            </a:bodyPr>
            <a:lstStyle/>
            <a:p>
              <a:r>
                <a:rPr lang="en-US" sz="1200"/>
                <a:t>Does Not  Meet Requirements</a:t>
              </a:r>
            </a:p>
          </p:txBody>
        </p:sp>
        <p:sp>
          <p:nvSpPr>
            <p:cNvPr id="30" name="Rectangle 29">
              <a:extLst>
                <a:ext uri="{FF2B5EF4-FFF2-40B4-BE49-F238E27FC236}">
                  <a16:creationId xmlns:a16="http://schemas.microsoft.com/office/drawing/2014/main" id="{992D24A1-8026-CBCB-7CBD-BE3190D10D0D}"/>
                </a:ext>
              </a:extLst>
            </p:cNvPr>
            <p:cNvSpPr/>
            <p:nvPr/>
          </p:nvSpPr>
          <p:spPr>
            <a:xfrm>
              <a:off x="373625" y="5866808"/>
              <a:ext cx="865232" cy="369332"/>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highlight>
                  <a:srgbClr val="FFFF00"/>
                </a:highlight>
              </a:endParaRPr>
            </a:p>
          </p:txBody>
        </p:sp>
      </p:grpSp>
      <p:sp>
        <p:nvSpPr>
          <p:cNvPr id="6" name="TextBox 5">
            <a:extLst>
              <a:ext uri="{FF2B5EF4-FFF2-40B4-BE49-F238E27FC236}">
                <a16:creationId xmlns:a16="http://schemas.microsoft.com/office/drawing/2014/main" id="{BC59FD33-4220-AD18-1FA5-492997C84081}"/>
              </a:ext>
            </a:extLst>
          </p:cNvPr>
          <p:cNvSpPr txBox="1"/>
          <p:nvPr/>
        </p:nvSpPr>
        <p:spPr>
          <a:xfrm>
            <a:off x="241479" y="3000063"/>
            <a:ext cx="8786849" cy="438582"/>
          </a:xfrm>
          <a:prstGeom prst="rect">
            <a:avLst/>
          </a:prstGeom>
          <a:solidFill>
            <a:schemeClr val="accent2"/>
          </a:solidFill>
        </p:spPr>
        <p:txBody>
          <a:bodyPr wrap="square" lIns="68580" tIns="34290" rIns="68580" bIns="34290" rtlCol="0" anchor="t">
            <a:spAutoFit/>
          </a:bodyPr>
          <a:lstStyle/>
          <a:p>
            <a:pPr marL="214313" indent="-214313">
              <a:buFont typeface="Arial" panose="020B0604020202020204" pitchFamily="34" charset="0"/>
              <a:buChar char="•"/>
            </a:pPr>
            <a:r>
              <a:rPr lang="en-US" sz="1200">
                <a:solidFill>
                  <a:schemeClr val="bg1"/>
                </a:solidFill>
                <a:cs typeface="Arial"/>
              </a:rPr>
              <a:t>Final connector choices will depend on mating cycles and overall link budget margin</a:t>
            </a:r>
          </a:p>
          <a:p>
            <a:pPr marL="214313" indent="-214313">
              <a:buFont typeface="Arial" panose="020B0604020202020204" pitchFamily="34" charset="0"/>
              <a:buChar char="•"/>
            </a:pPr>
            <a:r>
              <a:rPr lang="en-US" sz="1200">
                <a:solidFill>
                  <a:schemeClr val="bg1"/>
                </a:solidFill>
                <a:cs typeface="Arial"/>
              </a:rPr>
              <a:t>Connectors will need to be tested for high shock experienced during stage separation</a:t>
            </a:r>
            <a:r>
              <a:rPr lang="en-US" sz="1200">
                <a:solidFill>
                  <a:schemeClr val="bg1"/>
                </a:solidFill>
              </a:rPr>
              <a:t> </a:t>
            </a:r>
            <a:endParaRPr lang="en-US" sz="1350">
              <a:solidFill>
                <a:schemeClr val="bg1"/>
              </a:solidFill>
            </a:endParaRPr>
          </a:p>
        </p:txBody>
      </p:sp>
    </p:spTree>
    <p:extLst>
      <p:ext uri="{BB962C8B-B14F-4D97-AF65-F5344CB8AC3E}">
        <p14:creationId xmlns:p14="http://schemas.microsoft.com/office/powerpoint/2010/main" val="17231214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0EE8BC-5726-34BF-E279-5A99630FCC6B}"/>
              </a:ext>
            </a:extLst>
          </p:cNvPr>
          <p:cNvSpPr>
            <a:spLocks noGrp="1"/>
          </p:cNvSpPr>
          <p:nvPr>
            <p:ph type="title"/>
          </p:nvPr>
        </p:nvSpPr>
        <p:spPr/>
        <p:txBody>
          <a:bodyPr>
            <a:normAutofit fontScale="90000"/>
          </a:bodyPr>
          <a:lstStyle/>
          <a:p>
            <a:r>
              <a:rPr lang="en-US"/>
              <a:t>Fiber Optic Testing</a:t>
            </a:r>
          </a:p>
        </p:txBody>
      </p:sp>
      <p:sp>
        <p:nvSpPr>
          <p:cNvPr id="6" name="Text Placeholder 5">
            <a:extLst>
              <a:ext uri="{FF2B5EF4-FFF2-40B4-BE49-F238E27FC236}">
                <a16:creationId xmlns:a16="http://schemas.microsoft.com/office/drawing/2014/main" id="{11404095-78C1-8039-B659-D8350E11D44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A54200-1BCD-058A-384B-49F6A4A38AFF}"/>
              </a:ext>
            </a:extLst>
          </p:cNvPr>
          <p:cNvSpPr>
            <a:spLocks noGrp="1"/>
          </p:cNvSpPr>
          <p:nvPr>
            <p:ph type="sldNum" sz="quarter" idx="4294967295"/>
          </p:nvPr>
        </p:nvSpPr>
        <p:spPr>
          <a:xfrm>
            <a:off x="8677275" y="4870450"/>
            <a:ext cx="466725" cy="273050"/>
          </a:xfrm>
        </p:spPr>
        <p:txBody>
          <a:bodyPr/>
          <a:lstStyle/>
          <a:p>
            <a:fld id="{532E5815-A8B8-3248-99F0-470F41FB048B}" type="slidenum">
              <a:rPr lang="en-US" smtClean="0"/>
              <a:pPr/>
              <a:t>68</a:t>
            </a:fld>
            <a:endParaRPr lang="en-US"/>
          </a:p>
        </p:txBody>
      </p:sp>
    </p:spTree>
    <p:extLst>
      <p:ext uri="{BB962C8B-B14F-4D97-AF65-F5344CB8AC3E}">
        <p14:creationId xmlns:p14="http://schemas.microsoft.com/office/powerpoint/2010/main" val="31500775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165B-DC33-FB20-86F1-467FAB5268A2}"/>
              </a:ext>
            </a:extLst>
          </p:cNvPr>
          <p:cNvSpPr>
            <a:spLocks noGrp="1"/>
          </p:cNvSpPr>
          <p:nvPr>
            <p:ph type="title"/>
          </p:nvPr>
        </p:nvSpPr>
        <p:spPr/>
        <p:txBody>
          <a:bodyPr>
            <a:normAutofit fontScale="90000"/>
          </a:bodyPr>
          <a:lstStyle/>
          <a:p>
            <a:r>
              <a:rPr lang="en-US"/>
              <a:t>Setup for Testing </a:t>
            </a:r>
            <a:r>
              <a:rPr lang="en-US" err="1"/>
              <a:t>FireHawk</a:t>
            </a:r>
            <a:r>
              <a:rPr lang="en-US"/>
              <a:t> </a:t>
            </a:r>
            <a:r>
              <a:rPr lang="en-US" err="1"/>
              <a:t>Samtec</a:t>
            </a:r>
            <a:r>
              <a:rPr lang="en-US"/>
              <a:t> Optical Transceiver</a:t>
            </a:r>
          </a:p>
        </p:txBody>
      </p:sp>
      <p:pic>
        <p:nvPicPr>
          <p:cNvPr id="4" name="Picture 3">
            <a:extLst>
              <a:ext uri="{FF2B5EF4-FFF2-40B4-BE49-F238E27FC236}">
                <a16:creationId xmlns:a16="http://schemas.microsoft.com/office/drawing/2014/main" id="{C951892C-B9A7-3064-EFAB-416114AB3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44430" y="836996"/>
            <a:ext cx="7593264" cy="4017457"/>
          </a:xfrm>
          <a:prstGeom prst="rect">
            <a:avLst/>
          </a:prstGeom>
        </p:spPr>
      </p:pic>
    </p:spTree>
    <p:extLst>
      <p:ext uri="{BB962C8B-B14F-4D97-AF65-F5344CB8AC3E}">
        <p14:creationId xmlns:p14="http://schemas.microsoft.com/office/powerpoint/2010/main" val="2684733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91311-EB1A-4C85-213F-E4348A1930D6}"/>
              </a:ext>
            </a:extLst>
          </p:cNvPr>
          <p:cNvSpPr>
            <a:spLocks noGrp="1"/>
          </p:cNvSpPr>
          <p:nvPr>
            <p:ph type="title"/>
          </p:nvPr>
        </p:nvSpPr>
        <p:spPr/>
        <p:txBody>
          <a:bodyPr/>
          <a:lstStyle/>
          <a:p>
            <a:r>
              <a:rPr lang="en-US"/>
              <a:t>Throughput Analysis - Camera</a:t>
            </a:r>
          </a:p>
        </p:txBody>
      </p:sp>
      <p:sp>
        <p:nvSpPr>
          <p:cNvPr id="3" name="Text Placeholder 2">
            <a:extLst>
              <a:ext uri="{FF2B5EF4-FFF2-40B4-BE49-F238E27FC236}">
                <a16:creationId xmlns:a16="http://schemas.microsoft.com/office/drawing/2014/main" id="{CBD4D7AB-602D-B3CE-C4B6-6FADD9AE8455}"/>
              </a:ext>
            </a:extLst>
          </p:cNvPr>
          <p:cNvSpPr>
            <a:spLocks noGrp="1"/>
          </p:cNvSpPr>
          <p:nvPr>
            <p:ph type="body" sz="quarter" idx="15"/>
          </p:nvPr>
        </p:nvSpPr>
        <p:spPr>
          <a:xfrm>
            <a:off x="470263" y="3866036"/>
            <a:ext cx="8223068" cy="664689"/>
          </a:xfrm>
        </p:spPr>
        <p:txBody>
          <a:bodyPr/>
          <a:lstStyle/>
          <a:p>
            <a:r>
              <a:rPr lang="en-US"/>
              <a:t>Comms system should support 1.5x the required throughput to account for processing delays and transmitting/receiving data via DMAs or other means to keep up with 50 frame/sec rate</a:t>
            </a:r>
          </a:p>
        </p:txBody>
      </p:sp>
      <p:sp>
        <p:nvSpPr>
          <p:cNvPr id="4" name="Slide Number Placeholder 3">
            <a:extLst>
              <a:ext uri="{FF2B5EF4-FFF2-40B4-BE49-F238E27FC236}">
                <a16:creationId xmlns:a16="http://schemas.microsoft.com/office/drawing/2014/main" id="{0523D3B2-BD79-3F27-7F73-EBD8DC44AE26}"/>
              </a:ext>
            </a:extLst>
          </p:cNvPr>
          <p:cNvSpPr>
            <a:spLocks noGrp="1"/>
          </p:cNvSpPr>
          <p:nvPr>
            <p:ph type="sldNum" sz="quarter" idx="4"/>
          </p:nvPr>
        </p:nvSpPr>
        <p:spPr/>
        <p:txBody>
          <a:bodyPr/>
          <a:lstStyle/>
          <a:p>
            <a:fld id="{532E5815-A8B8-3248-99F0-470F41FB048B}" type="slidenum">
              <a:rPr lang="en-US" smtClean="0"/>
              <a:pPr/>
              <a:t>7</a:t>
            </a:fld>
            <a:endParaRPr lang="en-US"/>
          </a:p>
        </p:txBody>
      </p:sp>
      <p:graphicFrame>
        <p:nvGraphicFramePr>
          <p:cNvPr id="6" name="Table 6">
            <a:extLst>
              <a:ext uri="{FF2B5EF4-FFF2-40B4-BE49-F238E27FC236}">
                <a16:creationId xmlns:a16="http://schemas.microsoft.com/office/drawing/2014/main" id="{10CE79D9-D752-9675-DA50-78EFFB9B500E}"/>
              </a:ext>
            </a:extLst>
          </p:cNvPr>
          <p:cNvGraphicFramePr>
            <a:graphicFrameLocks noGrp="1"/>
          </p:cNvGraphicFramePr>
          <p:nvPr>
            <p:extLst>
              <p:ext uri="{D42A27DB-BD31-4B8C-83A1-F6EECF244321}">
                <p14:modId xmlns:p14="http://schemas.microsoft.com/office/powerpoint/2010/main" val="1970285735"/>
              </p:ext>
            </p:extLst>
          </p:nvPr>
        </p:nvGraphicFramePr>
        <p:xfrm>
          <a:off x="91440" y="962605"/>
          <a:ext cx="8980714" cy="1857375"/>
        </p:xfrm>
        <a:graphic>
          <a:graphicData uri="http://schemas.openxmlformats.org/drawingml/2006/table">
            <a:tbl>
              <a:tblPr firstRow="1" bandRow="1">
                <a:tableStyleId>{5C22544A-7EE6-4342-B048-85BDC9FD1C3A}</a:tableStyleId>
              </a:tblPr>
              <a:tblGrid>
                <a:gridCol w="318605">
                  <a:extLst>
                    <a:ext uri="{9D8B030D-6E8A-4147-A177-3AD203B41FA5}">
                      <a16:colId xmlns:a16="http://schemas.microsoft.com/office/drawing/2014/main" val="2316142891"/>
                    </a:ext>
                  </a:extLst>
                </a:gridCol>
                <a:gridCol w="776603">
                  <a:extLst>
                    <a:ext uri="{9D8B030D-6E8A-4147-A177-3AD203B41FA5}">
                      <a16:colId xmlns:a16="http://schemas.microsoft.com/office/drawing/2014/main" val="3586799778"/>
                    </a:ext>
                  </a:extLst>
                </a:gridCol>
                <a:gridCol w="544287">
                  <a:extLst>
                    <a:ext uri="{9D8B030D-6E8A-4147-A177-3AD203B41FA5}">
                      <a16:colId xmlns:a16="http://schemas.microsoft.com/office/drawing/2014/main" val="3375208689"/>
                    </a:ext>
                  </a:extLst>
                </a:gridCol>
                <a:gridCol w="876167">
                  <a:extLst>
                    <a:ext uri="{9D8B030D-6E8A-4147-A177-3AD203B41FA5}">
                      <a16:colId xmlns:a16="http://schemas.microsoft.com/office/drawing/2014/main" val="3695759270"/>
                    </a:ext>
                  </a:extLst>
                </a:gridCol>
                <a:gridCol w="1360715">
                  <a:extLst>
                    <a:ext uri="{9D8B030D-6E8A-4147-A177-3AD203B41FA5}">
                      <a16:colId xmlns:a16="http://schemas.microsoft.com/office/drawing/2014/main" val="531327851"/>
                    </a:ext>
                  </a:extLst>
                </a:gridCol>
                <a:gridCol w="1300976">
                  <a:extLst>
                    <a:ext uri="{9D8B030D-6E8A-4147-A177-3AD203B41FA5}">
                      <a16:colId xmlns:a16="http://schemas.microsoft.com/office/drawing/2014/main" val="3151168816"/>
                    </a:ext>
                  </a:extLst>
                </a:gridCol>
                <a:gridCol w="1109148">
                  <a:extLst>
                    <a:ext uri="{9D8B030D-6E8A-4147-A177-3AD203B41FA5}">
                      <a16:colId xmlns:a16="http://schemas.microsoft.com/office/drawing/2014/main" val="3459298667"/>
                    </a:ext>
                  </a:extLst>
                </a:gridCol>
                <a:gridCol w="898071">
                  <a:extLst>
                    <a:ext uri="{9D8B030D-6E8A-4147-A177-3AD203B41FA5}">
                      <a16:colId xmlns:a16="http://schemas.microsoft.com/office/drawing/2014/main" val="1203533079"/>
                    </a:ext>
                  </a:extLst>
                </a:gridCol>
                <a:gridCol w="898071">
                  <a:extLst>
                    <a:ext uri="{9D8B030D-6E8A-4147-A177-3AD203B41FA5}">
                      <a16:colId xmlns:a16="http://schemas.microsoft.com/office/drawing/2014/main" val="846418217"/>
                    </a:ext>
                  </a:extLst>
                </a:gridCol>
                <a:gridCol w="898071">
                  <a:extLst>
                    <a:ext uri="{9D8B030D-6E8A-4147-A177-3AD203B41FA5}">
                      <a16:colId xmlns:a16="http://schemas.microsoft.com/office/drawing/2014/main" val="1740059203"/>
                    </a:ext>
                  </a:extLst>
                </a:gridCol>
              </a:tblGrid>
              <a:tr h="370840">
                <a:tc>
                  <a:txBody>
                    <a:bodyPr/>
                    <a:lstStyle/>
                    <a:p>
                      <a:pPr algn="ctr" fontAlgn="t"/>
                      <a:r>
                        <a:rPr lang="en-US" sz="1200" b="0" i="0" u="none" strike="noStrike">
                          <a:solidFill>
                            <a:srgbClr val="000000"/>
                          </a:solidFill>
                          <a:effectLst/>
                          <a:latin typeface="Calibri" panose="020F0502020204030204" pitchFamily="34" charset="0"/>
                        </a:rPr>
                        <a:t> </a:t>
                      </a:r>
                    </a:p>
                  </a:txBody>
                  <a:tcPr marL="9525" marR="9525" marT="9525" marB="0"/>
                </a:tc>
                <a:tc>
                  <a:txBody>
                    <a:bodyPr/>
                    <a:lstStyle/>
                    <a:p>
                      <a:pPr algn="ctr" rtl="0" fontAlgn="t"/>
                      <a:r>
                        <a:rPr lang="en-US" sz="1200" b="1" i="0" u="none" strike="noStrike">
                          <a:solidFill>
                            <a:srgbClr val="000000"/>
                          </a:solidFill>
                          <a:effectLst/>
                          <a:latin typeface="Calibri" panose="020F0502020204030204" pitchFamily="34" charset="0"/>
                        </a:rPr>
                        <a:t>SSS sensor full frame </a:t>
                      </a:r>
                    </a:p>
                  </a:txBody>
                  <a:tcPr marL="9525" marR="9525" marT="9525" marB="0"/>
                </a:tc>
                <a:tc>
                  <a:txBody>
                    <a:bodyPr/>
                    <a:lstStyle/>
                    <a:p>
                      <a:pPr algn="ctr" rtl="0" fontAlgn="t"/>
                      <a:r>
                        <a:rPr lang="en-US" sz="1200" b="1" i="0" u="none" strike="noStrike">
                          <a:solidFill>
                            <a:srgbClr val="000000"/>
                          </a:solidFill>
                          <a:effectLst/>
                          <a:latin typeface="Calibri" panose="020F0502020204030204" pitchFamily="34" charset="0"/>
                        </a:rPr>
                        <a:t>Bits/ pixel</a:t>
                      </a:r>
                    </a:p>
                  </a:txBody>
                  <a:tcPr marL="9525" marR="9525" marT="9525" marB="0"/>
                </a:tc>
                <a:tc>
                  <a:txBody>
                    <a:bodyPr/>
                    <a:lstStyle/>
                    <a:p>
                      <a:pPr algn="ctr" fontAlgn="t"/>
                      <a:r>
                        <a:rPr lang="en-US" sz="1200" b="1" i="0" u="none" strike="noStrike">
                          <a:solidFill>
                            <a:srgbClr val="000000"/>
                          </a:solidFill>
                          <a:effectLst/>
                          <a:latin typeface="Calibri" panose="020F0502020204030204" pitchFamily="34" charset="0"/>
                        </a:rPr>
                        <a:t>Bits/ frame </a:t>
                      </a:r>
                    </a:p>
                  </a:txBody>
                  <a:tcPr marL="9525" marR="9525" marT="9525" marB="0"/>
                </a:tc>
                <a:tc>
                  <a:txBody>
                    <a:bodyPr/>
                    <a:lstStyle/>
                    <a:p>
                      <a:pPr algn="ctr" rtl="0" fontAlgn="t"/>
                      <a:r>
                        <a:rPr lang="en-US" sz="1200" b="1" i="0" u="none" strike="noStrike">
                          <a:solidFill>
                            <a:srgbClr val="000000"/>
                          </a:solidFill>
                          <a:effectLst/>
                          <a:latin typeface="Calibri" panose="020F0502020204030204" pitchFamily="34" charset="0"/>
                        </a:rPr>
                        <a:t>SSS ASIC input frame capture rate</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(raw data)  </a:t>
                      </a:r>
                    </a:p>
                  </a:txBody>
                  <a:tcPr marL="9525" marR="9525" marT="9525" marB="0"/>
                </a:tc>
                <a:tc>
                  <a:txBody>
                    <a:bodyPr/>
                    <a:lstStyle/>
                    <a:p>
                      <a:pPr algn="ctr" fontAlgn="t"/>
                      <a:r>
                        <a:rPr lang="en-US" sz="1200" b="1" i="0" u="none" strike="noStrike">
                          <a:solidFill>
                            <a:srgbClr val="000000"/>
                          </a:solidFill>
                          <a:effectLst/>
                          <a:latin typeface="Calibri" panose="020F0502020204030204" pitchFamily="34" charset="0"/>
                        </a:rPr>
                        <a:t>SSS ASIC memory to store 10 frames of data</a:t>
                      </a:r>
                    </a:p>
                  </a:txBody>
                  <a:tcPr marL="9525" marR="9525" marT="9525" marB="0"/>
                </a:tc>
                <a:tc>
                  <a:txBody>
                    <a:bodyPr/>
                    <a:lstStyle/>
                    <a:p>
                      <a:pPr algn="ctr" rtl="0" fontAlgn="t"/>
                      <a:r>
                        <a:rPr lang="en-US" sz="1200" b="1" i="0" u="none" strike="noStrike">
                          <a:solidFill>
                            <a:srgbClr val="000000"/>
                          </a:solidFill>
                          <a:effectLst/>
                          <a:latin typeface="Calibri" panose="020F0502020204030204" pitchFamily="34" charset="0"/>
                        </a:rPr>
                        <a:t>SSS ASIC output frame rate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(processed data)</a:t>
                      </a:r>
                    </a:p>
                  </a:txBody>
                  <a:tcPr marL="9525" marR="9525" marT="9525" marB="0"/>
                </a:tc>
                <a:tc>
                  <a:txBody>
                    <a:bodyPr/>
                    <a:lstStyle/>
                    <a:p>
                      <a:pPr algn="ctr" fontAlgn="t"/>
                      <a:r>
                        <a:rPr lang="en-US" sz="1200" b="1" i="0" u="none" strike="noStrike">
                          <a:solidFill>
                            <a:srgbClr val="000000"/>
                          </a:solidFill>
                          <a:effectLst/>
                          <a:latin typeface="Calibri" panose="020F0502020204030204" pitchFamily="34" charset="0"/>
                        </a:rPr>
                        <a:t>SSS stellar payload data </a:t>
                      </a:r>
                      <a:br>
                        <a:rPr lang="en-US" sz="1200" b="1" i="0" u="none" strike="noStrike">
                          <a:solidFill>
                            <a:srgbClr val="000000"/>
                          </a:solidFill>
                          <a:effectLst/>
                          <a:latin typeface="Calibri" panose="020F0502020204030204" pitchFamily="34" charset="0"/>
                        </a:rPr>
                      </a:br>
                      <a:r>
                        <a:rPr lang="en-US" sz="1200" b="1" i="0" u="none" strike="noStrike">
                          <a:solidFill>
                            <a:srgbClr val="000000"/>
                          </a:solidFill>
                          <a:effectLst/>
                          <a:latin typeface="Calibri" panose="020F0502020204030204" pitchFamily="34" charset="0"/>
                        </a:rPr>
                        <a:t>bits/ sec </a:t>
                      </a:r>
                    </a:p>
                  </a:txBody>
                  <a:tcPr marL="9525" marR="9525" marT="9525" marB="0"/>
                </a:tc>
                <a:tc>
                  <a:txBody>
                    <a:bodyPr/>
                    <a:lstStyle/>
                    <a:p>
                      <a:pPr algn="ctr" fontAlgn="t"/>
                      <a:r>
                        <a:rPr lang="en-US" sz="1200" b="1" i="0" u="none" strike="noStrike">
                          <a:solidFill>
                            <a:srgbClr val="000000"/>
                          </a:solidFill>
                          <a:effectLst/>
                          <a:latin typeface="Calibri" panose="020F0502020204030204" pitchFamily="34" charset="0"/>
                        </a:rPr>
                        <a:t>8B/10B Overhead</a:t>
                      </a:r>
                    </a:p>
                  </a:txBody>
                  <a:tcPr marL="9525" marR="9525" marT="9525" marB="0"/>
                </a:tc>
                <a:tc>
                  <a:txBody>
                    <a:bodyPr/>
                    <a:lstStyle/>
                    <a:p>
                      <a:pPr algn="ctr" fontAlgn="t"/>
                      <a:r>
                        <a:rPr lang="en-US" sz="1200" b="1" i="0" u="none" strike="noStrike">
                          <a:solidFill>
                            <a:srgbClr val="000000"/>
                          </a:solidFill>
                          <a:effectLst/>
                          <a:latin typeface="Calibri" panose="020F0502020204030204" pitchFamily="34" charset="0"/>
                        </a:rPr>
                        <a:t>Comms stellar data rate </a:t>
                      </a:r>
                      <a:br>
                        <a:rPr lang="en-US" sz="1200" b="1" i="0" u="none" strike="noStrike">
                          <a:solidFill>
                            <a:srgbClr val="000000"/>
                          </a:solidFill>
                          <a:effectLst/>
                          <a:latin typeface="Calibri" panose="020F0502020204030204" pitchFamily="34" charset="0"/>
                        </a:rPr>
                      </a:br>
                      <a:endParaRPr lang="en-US" sz="12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369274423"/>
                  </a:ext>
                </a:extLst>
              </a:tr>
              <a:tr h="370840">
                <a:tc>
                  <a:txBody>
                    <a:bodyPr/>
                    <a:lstStyle/>
                    <a:p>
                      <a:pPr algn="l" fontAlgn="t"/>
                      <a:r>
                        <a:rPr lang="en-US" sz="1200" b="0" i="0" u="none" strike="noStrike">
                          <a:solidFill>
                            <a:srgbClr val="000000"/>
                          </a:solidFill>
                          <a:effectLst/>
                          <a:latin typeface="Calibri" panose="020F0502020204030204" pitchFamily="34" charset="0"/>
                        </a:rPr>
                        <a:t>LE2</a:t>
                      </a:r>
                    </a:p>
                  </a:txBody>
                  <a:tcPr marL="9525" marR="9525" marT="9525" marB="0"/>
                </a:tc>
                <a:tc>
                  <a:txBody>
                    <a:bodyPr/>
                    <a:lstStyle/>
                    <a:p>
                      <a:pPr algn="ctr" fontAlgn="t"/>
                      <a:r>
                        <a:rPr lang="en-US" sz="1200" b="0" i="0" u="none" strike="noStrike">
                          <a:solidFill>
                            <a:srgbClr val="000000"/>
                          </a:solidFill>
                          <a:effectLst/>
                          <a:latin typeface="Calibri" panose="020F0502020204030204" pitchFamily="34" charset="0"/>
                        </a:rPr>
                        <a:t>150 x 150 pixels</a:t>
                      </a:r>
                    </a:p>
                  </a:txBody>
                  <a:tcPr marL="9525" marR="9525" marT="9525" marB="0"/>
                </a:tc>
                <a:tc>
                  <a:txBody>
                    <a:bodyPr/>
                    <a:lstStyle/>
                    <a:p>
                      <a:pPr algn="ctr" fontAlgn="t"/>
                      <a:r>
                        <a:rPr lang="en-US" sz="1200" b="0" i="0" u="none" strike="noStrike">
                          <a:solidFill>
                            <a:srgbClr val="000000"/>
                          </a:solidFill>
                          <a:effectLst/>
                          <a:latin typeface="Calibri" panose="020F0502020204030204" pitchFamily="34" charset="0"/>
                        </a:rPr>
                        <a:t>12 or 14</a:t>
                      </a:r>
                    </a:p>
                  </a:txBody>
                  <a:tcPr marL="9525" marR="9525" marT="9525" marB="0"/>
                </a:tc>
                <a:tc>
                  <a:txBody>
                    <a:bodyPr/>
                    <a:lstStyle/>
                    <a:p>
                      <a:pPr algn="ctr" fontAlgn="t"/>
                      <a:r>
                        <a:rPr lang="en-US" sz="1200" b="0" i="0" u="none" strike="noStrike">
                          <a:solidFill>
                            <a:srgbClr val="000000"/>
                          </a:solidFill>
                          <a:effectLst/>
                          <a:latin typeface="Calibri" panose="020F0502020204030204" pitchFamily="34" charset="0"/>
                        </a:rPr>
                        <a:t>   315,000 </a:t>
                      </a:r>
                    </a:p>
                  </a:txBody>
                  <a:tcPr marL="9525" marR="9525" marT="9525" marB="0"/>
                </a:tc>
                <a:tc>
                  <a:txBody>
                    <a:bodyPr/>
                    <a:lstStyle/>
                    <a:p>
                      <a:pPr algn="ctr" rtl="0" fontAlgn="t"/>
                      <a:r>
                        <a:rPr lang="en-US" sz="1200" b="0" i="0" u="none" strike="noStrike">
                          <a:solidFill>
                            <a:srgbClr val="000000"/>
                          </a:solidFill>
                          <a:effectLst/>
                          <a:latin typeface="Calibri" panose="020F0502020204030204" pitchFamily="34" charset="0"/>
                        </a:rPr>
                        <a:t>High-Speed sensor</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1ms or</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1000 frames/ s</a:t>
                      </a:r>
                    </a:p>
                  </a:txBody>
                  <a:tcPr marL="9525" marR="9525" marT="9525" marB="0"/>
                </a:tc>
                <a:tc rowSpan="2">
                  <a:txBody>
                    <a:bodyPr/>
                    <a:lstStyle/>
                    <a:p>
                      <a:pPr algn="ctr" fontAlgn="t"/>
                      <a:r>
                        <a:rPr lang="en-US" sz="1200" b="0" i="0" u="none" strike="noStrike">
                          <a:solidFill>
                            <a:srgbClr val="000000"/>
                          </a:solidFill>
                          <a:effectLst/>
                          <a:latin typeface="Calibri" panose="020F0502020204030204" pitchFamily="34" charset="0"/>
                        </a:rPr>
                        <a:t> 14 bits/ pixel</a:t>
                      </a:r>
                      <a:br>
                        <a:rPr lang="en-US" sz="1200" b="0" i="0" u="none" strike="noStrike">
                          <a:solidFill>
                            <a:srgbClr val="000000"/>
                          </a:solidFill>
                          <a:effectLst/>
                          <a:latin typeface="Calibri" panose="020F0502020204030204" pitchFamily="34" charset="0"/>
                        </a:rPr>
                      </a:b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need 2.7 </a:t>
                      </a:r>
                      <a:r>
                        <a:rPr lang="en-US" sz="1200" b="0" i="0" u="none" strike="noStrike" err="1">
                          <a:solidFill>
                            <a:srgbClr val="000000"/>
                          </a:solidFill>
                          <a:effectLst/>
                          <a:latin typeface="Calibri" panose="020F0502020204030204" pitchFamily="34" charset="0"/>
                        </a:rPr>
                        <a:t>Mbits</a:t>
                      </a:r>
                      <a:r>
                        <a:rPr lang="en-US" sz="1200" b="0" i="0" u="none" strike="noStrike">
                          <a:solidFill>
                            <a:srgbClr val="000000"/>
                          </a:solidFill>
                          <a:effectLst/>
                          <a:latin typeface="Calibri" panose="020F0502020204030204" pitchFamily="34" charset="0"/>
                        </a:rPr>
                        <a:t> of memory to store 10 frames of image data </a:t>
                      </a:r>
                    </a:p>
                  </a:txBody>
                  <a:tcPr marL="9525" marR="9525" marT="9525" marB="0"/>
                </a:tc>
                <a:tc>
                  <a:txBody>
                    <a:bodyPr/>
                    <a:lstStyle/>
                    <a:p>
                      <a:pPr algn="ctr" rtl="0" fontAlgn="t"/>
                      <a:r>
                        <a:rPr lang="en-US" sz="1200" b="0" i="0" u="none" strike="noStrike">
                          <a:solidFill>
                            <a:srgbClr val="000000"/>
                          </a:solidFill>
                          <a:effectLst/>
                          <a:latin typeface="Calibri" panose="020F0502020204030204" pitchFamily="34" charset="0"/>
                        </a:rPr>
                        <a:t>High-Speed sensor 20ms or</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50 frames/ s</a:t>
                      </a:r>
                    </a:p>
                  </a:txBody>
                  <a:tcPr marL="9525" marR="9525" marT="9525" marB="0"/>
                </a:tc>
                <a:tc>
                  <a:txBody>
                    <a:bodyPr/>
                    <a:lstStyle/>
                    <a:p>
                      <a:pPr algn="ctr" fontAlgn="t"/>
                      <a:r>
                        <a:rPr lang="en-US" sz="1200" b="0" i="0" u="none" strike="noStrike">
                          <a:solidFill>
                            <a:srgbClr val="000000"/>
                          </a:solidFill>
                          <a:effectLst/>
                          <a:latin typeface="Calibri" panose="020F0502020204030204" pitchFamily="34" charset="0"/>
                        </a:rPr>
                        <a:t>           31,500,000</a:t>
                      </a:r>
                    </a:p>
                  </a:txBody>
                  <a:tcPr marL="9525" marR="9525" marT="9525" marB="0"/>
                </a:tc>
                <a:tc>
                  <a:txBody>
                    <a:bodyPr/>
                    <a:lstStyle/>
                    <a:p>
                      <a:pPr algn="ctr" fontAlgn="t"/>
                      <a:r>
                        <a:rPr lang="en-US" sz="1200" b="0" i="0" u="none" strike="noStrike">
                          <a:solidFill>
                            <a:srgbClr val="000000"/>
                          </a:solidFill>
                          <a:effectLst/>
                          <a:latin typeface="Calibri" panose="020F0502020204030204" pitchFamily="34" charset="0"/>
                        </a:rPr>
                        <a:t>x1.25</a:t>
                      </a:r>
                    </a:p>
                  </a:txBody>
                  <a:tcPr marL="9525" marR="9525" marT="9525" marB="0"/>
                </a:tc>
                <a:tc>
                  <a:txBody>
                    <a:bodyPr/>
                    <a:lstStyle/>
                    <a:p>
                      <a:pPr algn="ctr" fontAlgn="t"/>
                      <a:r>
                        <a:rPr lang="en-US" sz="1200" b="1" i="0" u="none" strike="noStrike">
                          <a:solidFill>
                            <a:srgbClr val="000000"/>
                          </a:solidFill>
                          <a:effectLst/>
                          <a:latin typeface="Calibri" panose="020F0502020204030204" pitchFamily="34" charset="0"/>
                        </a:rPr>
                        <a:t>39.375mbps</a:t>
                      </a:r>
                    </a:p>
                  </a:txBody>
                  <a:tcPr marL="9525" marR="9525" marT="9525" marB="0"/>
                </a:tc>
                <a:extLst>
                  <a:ext uri="{0D108BD9-81ED-4DB2-BD59-A6C34878D82A}">
                    <a16:rowId xmlns:a16="http://schemas.microsoft.com/office/drawing/2014/main" val="805336046"/>
                  </a:ext>
                </a:extLst>
              </a:tr>
              <a:tr h="370840">
                <a:tc>
                  <a:txBody>
                    <a:bodyPr/>
                    <a:lstStyle/>
                    <a:p>
                      <a:pPr algn="ctr" fontAlgn="t"/>
                      <a:r>
                        <a:rPr lang="en-US" sz="1200" b="0" i="0" u="none" strike="noStrike">
                          <a:solidFill>
                            <a:srgbClr val="000000"/>
                          </a:solidFill>
                          <a:effectLst/>
                          <a:latin typeface="Calibri" panose="020F0502020204030204" pitchFamily="34" charset="0"/>
                        </a:rPr>
                        <a:t> </a:t>
                      </a:r>
                    </a:p>
                  </a:txBody>
                  <a:tcPr marL="9525" marR="9525" marT="9525" marB="0"/>
                </a:tc>
                <a:tc>
                  <a:txBody>
                    <a:bodyPr/>
                    <a:lstStyle/>
                    <a:p>
                      <a:pPr algn="ctr" fontAlgn="t"/>
                      <a:r>
                        <a:rPr lang="en-US" sz="1200" b="0" i="0" u="none" strike="noStrike">
                          <a:solidFill>
                            <a:srgbClr val="000000"/>
                          </a:solidFill>
                          <a:effectLst/>
                          <a:latin typeface="Calibri" panose="020F0502020204030204" pitchFamily="34" charset="0"/>
                        </a:rPr>
                        <a:t> </a:t>
                      </a:r>
                    </a:p>
                  </a:txBody>
                  <a:tcPr marL="9525" marR="9525" marT="9525" marB="0"/>
                </a:tc>
                <a:tc>
                  <a:txBody>
                    <a:bodyPr/>
                    <a:lstStyle/>
                    <a:p>
                      <a:pPr algn="l" fontAlgn="t"/>
                      <a:r>
                        <a:rPr lang="en-US" sz="1200" b="0" i="0" u="none" strike="noStrike">
                          <a:solidFill>
                            <a:srgbClr val="000000"/>
                          </a:solidFill>
                          <a:effectLst/>
                          <a:latin typeface="Calibri" panose="020F0502020204030204" pitchFamily="34" charset="0"/>
                        </a:rPr>
                        <a:t> </a:t>
                      </a:r>
                    </a:p>
                  </a:txBody>
                  <a:tcPr marL="9525" marR="9525" marT="9525" marB="0"/>
                </a:tc>
                <a:tc>
                  <a:txBody>
                    <a:bodyPr/>
                    <a:lstStyle/>
                    <a:p>
                      <a:pPr algn="l" fontAlgn="t"/>
                      <a:r>
                        <a:rPr lang="en-US" sz="1200" b="0" i="0" u="none" strike="noStrike">
                          <a:solidFill>
                            <a:srgbClr val="000000"/>
                          </a:solidFill>
                          <a:effectLst/>
                          <a:latin typeface="Calibri" panose="020F0502020204030204" pitchFamily="34" charset="0"/>
                        </a:rPr>
                        <a:t> </a:t>
                      </a:r>
                    </a:p>
                  </a:txBody>
                  <a:tcPr marL="9525" marR="9525" marT="9525" marB="0"/>
                </a:tc>
                <a:tc>
                  <a:txBody>
                    <a:bodyPr/>
                    <a:lstStyle/>
                    <a:p>
                      <a:pPr algn="ctr" rtl="0" fontAlgn="t"/>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5ms or</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200 frames/ s</a:t>
                      </a:r>
                    </a:p>
                  </a:txBody>
                  <a:tcPr marL="9525" marR="9525" marT="9525" marB="0"/>
                </a:tc>
                <a:tc vMerge="1">
                  <a:txBody>
                    <a:bodyPr/>
                    <a:lstStyle/>
                    <a:p>
                      <a:endParaRPr lang="en-US"/>
                    </a:p>
                  </a:txBody>
                  <a:tcPr/>
                </a:tc>
                <a:tc>
                  <a:txBody>
                    <a:bodyPr/>
                    <a:lstStyle/>
                    <a:p>
                      <a:pPr algn="ctr" fontAlgn="t"/>
                      <a:r>
                        <a:rPr lang="en-US" sz="1200" b="0" i="0" u="none" strike="noStrike">
                          <a:solidFill>
                            <a:srgbClr val="000000"/>
                          </a:solidFill>
                          <a:effectLst/>
                          <a:latin typeface="Calibri" panose="020F0502020204030204" pitchFamily="34" charset="0"/>
                        </a:rPr>
                        <a:t>low-Speed sensor 50ms or</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20 frames/ s</a:t>
                      </a:r>
                    </a:p>
                  </a:txBody>
                  <a:tcPr marL="9525" marR="9525" marT="9525" marB="0"/>
                </a:tc>
                <a:tc>
                  <a:txBody>
                    <a:bodyPr/>
                    <a:lstStyle/>
                    <a:p>
                      <a:pPr algn="ctr" fontAlgn="t"/>
                      <a:r>
                        <a:rPr lang="en-US" sz="1200" b="0" i="0" u="none" strike="noStrike">
                          <a:solidFill>
                            <a:srgbClr val="000000"/>
                          </a:solidFill>
                          <a:effectLst/>
                          <a:latin typeface="Calibri" panose="020F0502020204030204" pitchFamily="34" charset="0"/>
                        </a:rPr>
                        <a:t>             5,400,000 </a:t>
                      </a:r>
                    </a:p>
                  </a:txBody>
                  <a:tcPr marL="9525" marR="9525" marT="9525" marB="0"/>
                </a:tc>
                <a:tc>
                  <a:txBody>
                    <a:bodyPr/>
                    <a:lstStyle/>
                    <a:p>
                      <a:pPr algn="ctr" fontAlgn="t"/>
                      <a:r>
                        <a:rPr lang="en-US" sz="1200" b="0" i="0" u="none" strike="noStrike">
                          <a:solidFill>
                            <a:srgbClr val="000000"/>
                          </a:solidFill>
                          <a:effectLst/>
                          <a:latin typeface="Calibri" panose="020F0502020204030204" pitchFamily="34" charset="0"/>
                        </a:rPr>
                        <a:t>                  7,200,000 </a:t>
                      </a:r>
                    </a:p>
                  </a:txBody>
                  <a:tcPr marL="9525" marR="9525" marT="9525" marB="0"/>
                </a:tc>
                <a:tc>
                  <a:txBody>
                    <a:bodyPr/>
                    <a:lstStyle/>
                    <a:p>
                      <a:pPr algn="ctr" fontAlgn="t"/>
                      <a:r>
                        <a:rPr lang="en-US" sz="1200" b="0" i="0" u="none" strike="noStrike">
                          <a:solidFill>
                            <a:srgbClr val="000000"/>
                          </a:solidFill>
                          <a:effectLst/>
                          <a:latin typeface="Calibri" panose="020F0502020204030204" pitchFamily="34" charset="0"/>
                        </a:rPr>
                        <a:t>              </a:t>
                      </a:r>
                      <a:r>
                        <a:rPr lang="en-US" sz="1200" b="1" i="0" u="none" strike="noStrike">
                          <a:solidFill>
                            <a:srgbClr val="000000"/>
                          </a:solidFill>
                          <a:effectLst/>
                          <a:latin typeface="Calibri" panose="020F0502020204030204" pitchFamily="34" charset="0"/>
                        </a:rPr>
                        <a:t>9.36mbps</a:t>
                      </a:r>
                    </a:p>
                  </a:txBody>
                  <a:tcPr marL="9525" marR="9525" marT="9525" marB="0"/>
                </a:tc>
                <a:extLst>
                  <a:ext uri="{0D108BD9-81ED-4DB2-BD59-A6C34878D82A}">
                    <a16:rowId xmlns:a16="http://schemas.microsoft.com/office/drawing/2014/main" val="4138096346"/>
                  </a:ext>
                </a:extLst>
              </a:tr>
            </a:tbl>
          </a:graphicData>
        </a:graphic>
      </p:graphicFrame>
    </p:spTree>
    <p:extLst>
      <p:ext uri="{BB962C8B-B14F-4D97-AF65-F5344CB8AC3E}">
        <p14:creationId xmlns:p14="http://schemas.microsoft.com/office/powerpoint/2010/main" val="5160914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F8C23-266A-9D09-FAA9-0812D2EB7BF1}"/>
              </a:ext>
            </a:extLst>
          </p:cNvPr>
          <p:cNvSpPr>
            <a:spLocks noGrp="1"/>
          </p:cNvSpPr>
          <p:nvPr>
            <p:ph type="title"/>
          </p:nvPr>
        </p:nvSpPr>
        <p:spPr/>
        <p:txBody>
          <a:bodyPr/>
          <a:lstStyle/>
          <a:p>
            <a:r>
              <a:rPr lang="en-US"/>
              <a:t>Xilinx </a:t>
            </a:r>
            <a:r>
              <a:rPr lang="en-US" err="1"/>
              <a:t>iBert</a:t>
            </a:r>
            <a:endParaRPr lang="en-US"/>
          </a:p>
        </p:txBody>
      </p:sp>
      <p:sp>
        <p:nvSpPr>
          <p:cNvPr id="3" name="Text Placeholder 2">
            <a:extLst>
              <a:ext uri="{FF2B5EF4-FFF2-40B4-BE49-F238E27FC236}">
                <a16:creationId xmlns:a16="http://schemas.microsoft.com/office/drawing/2014/main" id="{C0B22C1F-CBDB-2730-C7F1-1001384A8ECB}"/>
              </a:ext>
            </a:extLst>
          </p:cNvPr>
          <p:cNvSpPr>
            <a:spLocks noGrp="1"/>
          </p:cNvSpPr>
          <p:nvPr>
            <p:ph type="body" sz="quarter" idx="15"/>
          </p:nvPr>
        </p:nvSpPr>
        <p:spPr>
          <a:xfrm>
            <a:off x="470263" y="950577"/>
            <a:ext cx="8223068" cy="1080697"/>
          </a:xfrm>
        </p:spPr>
        <p:txBody>
          <a:bodyPr/>
          <a:lstStyle/>
          <a:p>
            <a:pPr marL="285750" indent="-285750">
              <a:buFont typeface="Wingdings" panose="05000000000000000000" pitchFamily="2" charset="2"/>
              <a:buChar char="§"/>
            </a:pPr>
            <a:r>
              <a:rPr lang="en-US" sz="1200"/>
              <a:t>Using the Xilinx built-in </a:t>
            </a:r>
            <a:r>
              <a:rPr lang="en-US" sz="1200" err="1"/>
              <a:t>iBert</a:t>
            </a:r>
            <a:r>
              <a:rPr lang="en-US" sz="1200"/>
              <a:t> we can run PRBS-7,23,31 for days or weeks on end and check for any single error.</a:t>
            </a:r>
          </a:p>
          <a:p>
            <a:pPr marL="747713" lvl="1" indent="-285750">
              <a:buFont typeface="Wingdings" panose="05000000000000000000" pitchFamily="2" charset="2"/>
              <a:buChar char="§"/>
            </a:pPr>
            <a:r>
              <a:rPr lang="en-US" sz="1000"/>
              <a:t>Already ran fiber optic transceiver for 6 hours with no errors reported.  I suspect I could run for a week with no errors.  Will test.</a:t>
            </a:r>
          </a:p>
          <a:p>
            <a:pPr marL="285750" indent="-285750">
              <a:buFont typeface="Wingdings" panose="05000000000000000000" pitchFamily="2" charset="2"/>
              <a:buChar char="§"/>
            </a:pPr>
            <a:r>
              <a:rPr lang="en-US" sz="1200"/>
              <a:t>Xilinx </a:t>
            </a:r>
            <a:r>
              <a:rPr lang="en-US" sz="1200" err="1"/>
              <a:t>iBert</a:t>
            </a:r>
            <a:r>
              <a:rPr lang="en-US" sz="1200"/>
              <a:t> allows direct control of electrical transceiver to adjust pre-emphasis, equalization, voltage output levels.  </a:t>
            </a:r>
          </a:p>
          <a:p>
            <a:pPr marL="285750" indent="-285750">
              <a:buFont typeface="Wingdings" panose="05000000000000000000" pitchFamily="2" charset="2"/>
              <a:buChar char="§"/>
            </a:pPr>
            <a:r>
              <a:rPr lang="en-US" sz="1200"/>
              <a:t>Can be run with optical in loopback with characteristic cable loss specs</a:t>
            </a:r>
          </a:p>
          <a:p>
            <a:pPr marL="285750" indent="-285750">
              <a:buFont typeface="Wingdings" panose="05000000000000000000" pitchFamily="2" charset="2"/>
              <a:buChar char="§"/>
            </a:pPr>
            <a:r>
              <a:rPr lang="en-US" sz="1200"/>
              <a:t>Can be run in a vibration environment</a:t>
            </a:r>
          </a:p>
          <a:p>
            <a:pPr marL="285750" indent="-285750">
              <a:buFont typeface="Wingdings" panose="05000000000000000000" pitchFamily="2" charset="2"/>
              <a:buChar char="§"/>
            </a:pPr>
            <a:r>
              <a:rPr lang="en-US" sz="1200"/>
              <a:t>Provides electrical margin review</a:t>
            </a:r>
          </a:p>
          <a:p>
            <a:pPr marL="285750" indent="-285750">
              <a:buFont typeface="Wingdings" panose="05000000000000000000" pitchFamily="2" charset="2"/>
              <a:buChar char="§"/>
            </a:pPr>
            <a:endParaRPr lang="en-US" sz="1200"/>
          </a:p>
        </p:txBody>
      </p:sp>
      <p:sp>
        <p:nvSpPr>
          <p:cNvPr id="4" name="Slide Number Placeholder 3">
            <a:extLst>
              <a:ext uri="{FF2B5EF4-FFF2-40B4-BE49-F238E27FC236}">
                <a16:creationId xmlns:a16="http://schemas.microsoft.com/office/drawing/2014/main" id="{10784F59-6E72-E3AE-0C5A-B31A1C934113}"/>
              </a:ext>
            </a:extLst>
          </p:cNvPr>
          <p:cNvSpPr>
            <a:spLocks noGrp="1"/>
          </p:cNvSpPr>
          <p:nvPr>
            <p:ph type="sldNum" sz="quarter" idx="4"/>
          </p:nvPr>
        </p:nvSpPr>
        <p:spPr/>
        <p:txBody>
          <a:bodyPr/>
          <a:lstStyle/>
          <a:p>
            <a:fld id="{532E5815-A8B8-3248-99F0-470F41FB048B}" type="slidenum">
              <a:rPr lang="en-US" smtClean="0"/>
              <a:pPr/>
              <a:t>70</a:t>
            </a:fld>
            <a:endParaRPr lang="en-US"/>
          </a:p>
        </p:txBody>
      </p:sp>
      <p:pic>
        <p:nvPicPr>
          <p:cNvPr id="6" name="Picture 5" descr="A picture containing text, table, desk&#10;&#10;Description automatically generated">
            <a:extLst>
              <a:ext uri="{FF2B5EF4-FFF2-40B4-BE49-F238E27FC236}">
                <a16:creationId xmlns:a16="http://schemas.microsoft.com/office/drawing/2014/main" id="{974C4A42-8E04-A76A-F462-06403650B04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363160" y="2031274"/>
            <a:ext cx="3533172" cy="2660271"/>
          </a:xfrm>
          <a:prstGeom prst="rect">
            <a:avLst/>
          </a:prstGeom>
        </p:spPr>
      </p:pic>
    </p:spTree>
    <p:extLst>
      <p:ext uri="{BB962C8B-B14F-4D97-AF65-F5344CB8AC3E}">
        <p14:creationId xmlns:p14="http://schemas.microsoft.com/office/powerpoint/2010/main" val="26852919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5CB6-23F9-FCAB-A10D-15195CBBEB40}"/>
              </a:ext>
            </a:extLst>
          </p:cNvPr>
          <p:cNvSpPr>
            <a:spLocks noGrp="1"/>
          </p:cNvSpPr>
          <p:nvPr>
            <p:ph type="title"/>
          </p:nvPr>
        </p:nvSpPr>
        <p:spPr>
          <a:xfrm>
            <a:off x="384540" y="269710"/>
            <a:ext cx="8223068" cy="546987"/>
          </a:xfrm>
        </p:spPr>
        <p:txBody>
          <a:bodyPr>
            <a:normAutofit fontScale="90000"/>
          </a:bodyPr>
          <a:lstStyle/>
          <a:p>
            <a:r>
              <a:rPr lang="en-US"/>
              <a:t>Measurements on </a:t>
            </a:r>
            <a:r>
              <a:rPr lang="en-US" err="1"/>
              <a:t>FireHawk</a:t>
            </a:r>
            <a:r>
              <a:rPr lang="en-US"/>
              <a:t> </a:t>
            </a:r>
            <a:r>
              <a:rPr lang="en-US" err="1"/>
              <a:t>Samtec</a:t>
            </a:r>
            <a:r>
              <a:rPr lang="en-US"/>
              <a:t> Optical Transceiver</a:t>
            </a:r>
            <a:br>
              <a:rPr lang="en-US"/>
            </a:br>
            <a:endParaRPr lang="en-US"/>
          </a:p>
        </p:txBody>
      </p:sp>
      <p:pic>
        <p:nvPicPr>
          <p:cNvPr id="5" name="Picture 4" descr="Graphical user interface&#10;&#10;Description automatically generated">
            <a:extLst>
              <a:ext uri="{FF2B5EF4-FFF2-40B4-BE49-F238E27FC236}">
                <a16:creationId xmlns:a16="http://schemas.microsoft.com/office/drawing/2014/main" id="{D463D6DA-B821-86ED-906F-015528E14F1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14088" y="816697"/>
            <a:ext cx="7563971" cy="4057755"/>
          </a:xfrm>
          <a:prstGeom prst="rect">
            <a:avLst/>
          </a:prstGeom>
        </p:spPr>
      </p:pic>
    </p:spTree>
    <p:extLst>
      <p:ext uri="{BB962C8B-B14F-4D97-AF65-F5344CB8AC3E}">
        <p14:creationId xmlns:p14="http://schemas.microsoft.com/office/powerpoint/2010/main" val="2527997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165B-DC33-FB20-86F1-467FAB5268A2}"/>
              </a:ext>
            </a:extLst>
          </p:cNvPr>
          <p:cNvSpPr>
            <a:spLocks noGrp="1"/>
          </p:cNvSpPr>
          <p:nvPr>
            <p:ph type="title"/>
          </p:nvPr>
        </p:nvSpPr>
        <p:spPr/>
        <p:txBody>
          <a:bodyPr>
            <a:normAutofit fontScale="90000"/>
          </a:bodyPr>
          <a:lstStyle/>
          <a:p>
            <a:r>
              <a:rPr lang="en-US"/>
              <a:t>Measurements of </a:t>
            </a:r>
            <a:r>
              <a:rPr lang="en-US" err="1"/>
              <a:t>Samtec</a:t>
            </a:r>
            <a:r>
              <a:rPr lang="en-US"/>
              <a:t> </a:t>
            </a:r>
            <a:r>
              <a:rPr lang="en-US" err="1"/>
              <a:t>Firehawk</a:t>
            </a:r>
            <a:r>
              <a:rPr lang="en-US"/>
              <a:t> Optical Transceiver (Jitter Analysis)</a:t>
            </a:r>
          </a:p>
        </p:txBody>
      </p:sp>
      <p:pic>
        <p:nvPicPr>
          <p:cNvPr id="4" name="Picture 3" descr="A screenshot of a computer&#10;&#10;Description automatically generated with medium confidence">
            <a:extLst>
              <a:ext uri="{FF2B5EF4-FFF2-40B4-BE49-F238E27FC236}">
                <a16:creationId xmlns:a16="http://schemas.microsoft.com/office/drawing/2014/main" id="{CECCEB94-9856-7B50-BB0B-6DC023E69F1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467014" y="825054"/>
            <a:ext cx="5469517" cy="2934168"/>
          </a:xfrm>
          <a:prstGeom prst="rect">
            <a:avLst/>
          </a:prstGeom>
        </p:spPr>
      </p:pic>
      <p:pic>
        <p:nvPicPr>
          <p:cNvPr id="5" name="Picture 4">
            <a:extLst>
              <a:ext uri="{FF2B5EF4-FFF2-40B4-BE49-F238E27FC236}">
                <a16:creationId xmlns:a16="http://schemas.microsoft.com/office/drawing/2014/main" id="{5D4E726A-57F1-B8EF-126F-6CC366D8FF9D}"/>
              </a:ext>
            </a:extLst>
          </p:cNvPr>
          <p:cNvPicPr>
            <a:picLocks noChangeAspect="1"/>
          </p:cNvPicPr>
          <p:nvPr/>
        </p:nvPicPr>
        <p:blipFill>
          <a:blip r:embed="rId3"/>
          <a:stretch>
            <a:fillRect/>
          </a:stretch>
        </p:blipFill>
        <p:spPr>
          <a:xfrm>
            <a:off x="71355" y="868625"/>
            <a:ext cx="3704749" cy="2847025"/>
          </a:xfrm>
          <a:prstGeom prst="rect">
            <a:avLst/>
          </a:prstGeom>
        </p:spPr>
      </p:pic>
      <p:sp>
        <p:nvSpPr>
          <p:cNvPr id="3" name="TextBox 2">
            <a:extLst>
              <a:ext uri="{FF2B5EF4-FFF2-40B4-BE49-F238E27FC236}">
                <a16:creationId xmlns:a16="http://schemas.microsoft.com/office/drawing/2014/main" id="{D94FA39E-9977-EB60-AF17-21E86AD5A7AF}"/>
              </a:ext>
            </a:extLst>
          </p:cNvPr>
          <p:cNvSpPr txBox="1"/>
          <p:nvPr/>
        </p:nvSpPr>
        <p:spPr>
          <a:xfrm>
            <a:off x="4581799" y="4031454"/>
            <a:ext cx="3521157" cy="646331"/>
          </a:xfrm>
          <a:prstGeom prst="rect">
            <a:avLst/>
          </a:prstGeom>
          <a:solidFill>
            <a:srgbClr val="0070C0"/>
          </a:solidFill>
        </p:spPr>
        <p:txBody>
          <a:bodyPr wrap="none" rtlCol="0">
            <a:spAutoFit/>
          </a:bodyPr>
          <a:lstStyle/>
          <a:p>
            <a:r>
              <a:rPr lang="en-US">
                <a:solidFill>
                  <a:schemeClr val="bg1"/>
                </a:solidFill>
              </a:rPr>
              <a:t> </a:t>
            </a:r>
            <a:r>
              <a:rPr lang="en-US" err="1">
                <a:solidFill>
                  <a:schemeClr val="bg1"/>
                </a:solidFill>
              </a:rPr>
              <a:t>Samtec</a:t>
            </a:r>
            <a:r>
              <a:rPr lang="en-US">
                <a:solidFill>
                  <a:schemeClr val="bg1"/>
                </a:solidFill>
              </a:rPr>
              <a:t> Measured TJ  = 60.4 </a:t>
            </a:r>
            <a:r>
              <a:rPr lang="en-US" err="1">
                <a:solidFill>
                  <a:schemeClr val="bg1"/>
                </a:solidFill>
              </a:rPr>
              <a:t>ps</a:t>
            </a:r>
            <a:endParaRPr lang="en-US">
              <a:solidFill>
                <a:schemeClr val="bg1"/>
              </a:solidFill>
            </a:endParaRPr>
          </a:p>
          <a:p>
            <a:r>
              <a:rPr lang="en-US">
                <a:solidFill>
                  <a:schemeClr val="bg1"/>
                </a:solidFill>
              </a:rPr>
              <a:t> 1000 </a:t>
            </a:r>
            <a:r>
              <a:rPr lang="en-US" err="1">
                <a:solidFill>
                  <a:schemeClr val="bg1"/>
                </a:solidFill>
              </a:rPr>
              <a:t>BaseSX</a:t>
            </a:r>
            <a:r>
              <a:rPr lang="en-US">
                <a:solidFill>
                  <a:schemeClr val="bg1"/>
                </a:solidFill>
              </a:rPr>
              <a:t>- TJ : 192ps</a:t>
            </a:r>
          </a:p>
        </p:txBody>
      </p:sp>
    </p:spTree>
    <p:extLst>
      <p:ext uri="{BB962C8B-B14F-4D97-AF65-F5344CB8AC3E}">
        <p14:creationId xmlns:p14="http://schemas.microsoft.com/office/powerpoint/2010/main" val="33706777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165B-DC33-FB20-86F1-467FAB5268A2}"/>
              </a:ext>
            </a:extLst>
          </p:cNvPr>
          <p:cNvSpPr>
            <a:spLocks noGrp="1"/>
          </p:cNvSpPr>
          <p:nvPr>
            <p:ph type="title"/>
          </p:nvPr>
        </p:nvSpPr>
        <p:spPr/>
        <p:txBody>
          <a:bodyPr/>
          <a:lstStyle/>
          <a:p>
            <a:r>
              <a:rPr lang="en-US"/>
              <a:t>Setup for Testing FPGA BERT implementation</a:t>
            </a:r>
          </a:p>
        </p:txBody>
      </p:sp>
      <p:pic>
        <p:nvPicPr>
          <p:cNvPr id="6" name="Picture 5">
            <a:extLst>
              <a:ext uri="{FF2B5EF4-FFF2-40B4-BE49-F238E27FC236}">
                <a16:creationId xmlns:a16="http://schemas.microsoft.com/office/drawing/2014/main" id="{63A5DEF7-87CE-BA90-F6B8-5A0ADE238D7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2636" y="797490"/>
            <a:ext cx="6891239" cy="3890781"/>
          </a:xfrm>
          <a:prstGeom prst="rect">
            <a:avLst/>
          </a:prstGeom>
        </p:spPr>
      </p:pic>
    </p:spTree>
    <p:extLst>
      <p:ext uri="{BB962C8B-B14F-4D97-AF65-F5344CB8AC3E}">
        <p14:creationId xmlns:p14="http://schemas.microsoft.com/office/powerpoint/2010/main" val="30373108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5CB6-23F9-FCAB-A10D-15195CBBEB40}"/>
              </a:ext>
            </a:extLst>
          </p:cNvPr>
          <p:cNvSpPr>
            <a:spLocks noGrp="1"/>
          </p:cNvSpPr>
          <p:nvPr>
            <p:ph type="title"/>
          </p:nvPr>
        </p:nvSpPr>
        <p:spPr>
          <a:xfrm>
            <a:off x="384540" y="269710"/>
            <a:ext cx="8223068" cy="546987"/>
          </a:xfrm>
        </p:spPr>
        <p:txBody>
          <a:bodyPr>
            <a:normAutofit fontScale="90000"/>
          </a:bodyPr>
          <a:lstStyle/>
          <a:p>
            <a:r>
              <a:rPr lang="en-US"/>
              <a:t>Measurements on </a:t>
            </a:r>
            <a:r>
              <a:rPr lang="en-US" err="1"/>
              <a:t>FireHawk</a:t>
            </a:r>
            <a:r>
              <a:rPr lang="en-US"/>
              <a:t> </a:t>
            </a:r>
            <a:r>
              <a:rPr lang="en-US" err="1"/>
              <a:t>Samtec</a:t>
            </a:r>
            <a:r>
              <a:rPr lang="en-US"/>
              <a:t> Optical Transceiver</a:t>
            </a:r>
            <a:br>
              <a:rPr lang="en-US"/>
            </a:br>
            <a:r>
              <a:rPr lang="en-US"/>
              <a:t>(FPGA  BERT implementation)</a:t>
            </a:r>
          </a:p>
        </p:txBody>
      </p:sp>
      <p:pic>
        <p:nvPicPr>
          <p:cNvPr id="4" name="Picture 3" descr="Graphical user interface&#10;&#10;Description automatically generated">
            <a:extLst>
              <a:ext uri="{FF2B5EF4-FFF2-40B4-BE49-F238E27FC236}">
                <a16:creationId xmlns:a16="http://schemas.microsoft.com/office/drawing/2014/main" id="{F9F67527-9497-521C-345C-B5D2EFF6028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52506" y="875621"/>
            <a:ext cx="7585333" cy="4069215"/>
          </a:xfrm>
          <a:prstGeom prst="rect">
            <a:avLst/>
          </a:prstGeom>
        </p:spPr>
      </p:pic>
    </p:spTree>
    <p:extLst>
      <p:ext uri="{BB962C8B-B14F-4D97-AF65-F5344CB8AC3E}">
        <p14:creationId xmlns:p14="http://schemas.microsoft.com/office/powerpoint/2010/main" val="34153326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5CB6-23F9-FCAB-A10D-15195CBBEB40}"/>
              </a:ext>
            </a:extLst>
          </p:cNvPr>
          <p:cNvSpPr>
            <a:spLocks noGrp="1"/>
          </p:cNvSpPr>
          <p:nvPr>
            <p:ph type="title"/>
          </p:nvPr>
        </p:nvSpPr>
        <p:spPr>
          <a:xfrm>
            <a:off x="292692" y="0"/>
            <a:ext cx="8223068" cy="546987"/>
          </a:xfrm>
        </p:spPr>
        <p:txBody>
          <a:bodyPr>
            <a:normAutofit fontScale="90000"/>
          </a:bodyPr>
          <a:lstStyle/>
          <a:p>
            <a:r>
              <a:rPr lang="en-US"/>
              <a:t>Measurements on </a:t>
            </a:r>
            <a:r>
              <a:rPr lang="en-US" err="1"/>
              <a:t>FireHawk</a:t>
            </a:r>
            <a:r>
              <a:rPr lang="en-US"/>
              <a:t> </a:t>
            </a:r>
            <a:r>
              <a:rPr lang="en-US" err="1"/>
              <a:t>Samtec</a:t>
            </a:r>
            <a:r>
              <a:rPr lang="en-US"/>
              <a:t> Optical Transceiver (Jitter Analysis)- FPGA  BERT implementation</a:t>
            </a:r>
          </a:p>
        </p:txBody>
      </p:sp>
      <p:pic>
        <p:nvPicPr>
          <p:cNvPr id="5" name="Picture 4" descr="A screenshot of a computer&#10;&#10;Description automatically generated with medium confidence">
            <a:extLst>
              <a:ext uri="{FF2B5EF4-FFF2-40B4-BE49-F238E27FC236}">
                <a16:creationId xmlns:a16="http://schemas.microsoft.com/office/drawing/2014/main" id="{ABE2442D-4892-EA6E-32E5-235640F70F9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58580" y="827202"/>
            <a:ext cx="7034279" cy="3773598"/>
          </a:xfrm>
          <a:prstGeom prst="rect">
            <a:avLst/>
          </a:prstGeom>
        </p:spPr>
      </p:pic>
      <p:sp>
        <p:nvSpPr>
          <p:cNvPr id="3" name="TextBox 2">
            <a:extLst>
              <a:ext uri="{FF2B5EF4-FFF2-40B4-BE49-F238E27FC236}">
                <a16:creationId xmlns:a16="http://schemas.microsoft.com/office/drawing/2014/main" id="{609059D5-4976-038F-4F08-96E5E251AADC}"/>
              </a:ext>
            </a:extLst>
          </p:cNvPr>
          <p:cNvSpPr txBox="1"/>
          <p:nvPr/>
        </p:nvSpPr>
        <p:spPr>
          <a:xfrm>
            <a:off x="2773949" y="4677291"/>
            <a:ext cx="3865354" cy="300082"/>
          </a:xfrm>
          <a:prstGeom prst="rect">
            <a:avLst/>
          </a:prstGeom>
          <a:solidFill>
            <a:srgbClr val="0072BD"/>
          </a:solidFill>
        </p:spPr>
        <p:txBody>
          <a:bodyPr wrap="none" rtlCol="0">
            <a:spAutoFit/>
          </a:bodyPr>
          <a:lstStyle/>
          <a:p>
            <a:r>
              <a:rPr lang="en-US" sz="1350" err="1">
                <a:solidFill>
                  <a:schemeClr val="bg1"/>
                </a:solidFill>
              </a:rPr>
              <a:t>Samtec</a:t>
            </a:r>
            <a:r>
              <a:rPr lang="en-US" sz="1350">
                <a:solidFill>
                  <a:schemeClr val="bg1"/>
                </a:solidFill>
              </a:rPr>
              <a:t> TJ = 42.26 </a:t>
            </a:r>
            <a:r>
              <a:rPr lang="en-US" sz="1350" err="1">
                <a:solidFill>
                  <a:schemeClr val="bg1"/>
                </a:solidFill>
              </a:rPr>
              <a:t>ps</a:t>
            </a:r>
            <a:r>
              <a:rPr lang="en-US" sz="1350">
                <a:solidFill>
                  <a:schemeClr val="bg1"/>
                </a:solidFill>
              </a:rPr>
              <a:t> Only AWG  TJ= 29.91 </a:t>
            </a:r>
            <a:r>
              <a:rPr lang="en-US" sz="1350" err="1">
                <a:solidFill>
                  <a:schemeClr val="bg1"/>
                </a:solidFill>
              </a:rPr>
              <a:t>ps</a:t>
            </a:r>
            <a:r>
              <a:rPr lang="en-US" sz="1350">
                <a:solidFill>
                  <a:schemeClr val="bg1"/>
                </a:solidFill>
              </a:rPr>
              <a:t> </a:t>
            </a:r>
          </a:p>
        </p:txBody>
      </p:sp>
    </p:spTree>
    <p:extLst>
      <p:ext uri="{BB962C8B-B14F-4D97-AF65-F5344CB8AC3E}">
        <p14:creationId xmlns:p14="http://schemas.microsoft.com/office/powerpoint/2010/main" val="21930533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165B-DC33-FB20-86F1-467FAB5268A2}"/>
              </a:ext>
            </a:extLst>
          </p:cNvPr>
          <p:cNvSpPr>
            <a:spLocks noGrp="1"/>
          </p:cNvSpPr>
          <p:nvPr>
            <p:ph type="title"/>
          </p:nvPr>
        </p:nvSpPr>
        <p:spPr/>
        <p:txBody>
          <a:bodyPr>
            <a:normAutofit/>
          </a:bodyPr>
          <a:lstStyle/>
          <a:p>
            <a:r>
              <a:rPr lang="en-US"/>
              <a:t>Setup for  Baseline  Testing</a:t>
            </a:r>
          </a:p>
        </p:txBody>
      </p:sp>
      <p:pic>
        <p:nvPicPr>
          <p:cNvPr id="3" name="Picture 2">
            <a:extLst>
              <a:ext uri="{FF2B5EF4-FFF2-40B4-BE49-F238E27FC236}">
                <a16:creationId xmlns:a16="http://schemas.microsoft.com/office/drawing/2014/main" id="{26E5834C-701E-B4E7-224C-14B4B7F6C39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43012" y="788354"/>
            <a:ext cx="6905207" cy="3968601"/>
          </a:xfrm>
          <a:prstGeom prst="rect">
            <a:avLst/>
          </a:prstGeom>
        </p:spPr>
      </p:pic>
    </p:spTree>
    <p:extLst>
      <p:ext uri="{BB962C8B-B14F-4D97-AF65-F5344CB8AC3E}">
        <p14:creationId xmlns:p14="http://schemas.microsoft.com/office/powerpoint/2010/main" val="40919925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0EE8BC-5726-34BF-E279-5A99630FCC6B}"/>
              </a:ext>
            </a:extLst>
          </p:cNvPr>
          <p:cNvSpPr>
            <a:spLocks noGrp="1"/>
          </p:cNvSpPr>
          <p:nvPr>
            <p:ph type="title"/>
          </p:nvPr>
        </p:nvSpPr>
        <p:spPr/>
        <p:txBody>
          <a:bodyPr>
            <a:normAutofit fontScale="90000"/>
          </a:bodyPr>
          <a:lstStyle/>
          <a:p>
            <a:r>
              <a:rPr lang="en-US"/>
              <a:t>Middleware Timing Measurements</a:t>
            </a:r>
          </a:p>
        </p:txBody>
      </p:sp>
      <p:sp>
        <p:nvSpPr>
          <p:cNvPr id="6" name="Text Placeholder 5">
            <a:extLst>
              <a:ext uri="{FF2B5EF4-FFF2-40B4-BE49-F238E27FC236}">
                <a16:creationId xmlns:a16="http://schemas.microsoft.com/office/drawing/2014/main" id="{11404095-78C1-8039-B659-D8350E11D44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A54200-1BCD-058A-384B-49F6A4A38AFF}"/>
              </a:ext>
            </a:extLst>
          </p:cNvPr>
          <p:cNvSpPr>
            <a:spLocks noGrp="1"/>
          </p:cNvSpPr>
          <p:nvPr>
            <p:ph type="sldNum" sz="quarter" idx="4294967295"/>
          </p:nvPr>
        </p:nvSpPr>
        <p:spPr>
          <a:xfrm>
            <a:off x="8677275" y="4870450"/>
            <a:ext cx="466725" cy="273050"/>
          </a:xfrm>
        </p:spPr>
        <p:txBody>
          <a:bodyPr/>
          <a:lstStyle/>
          <a:p>
            <a:fld id="{532E5815-A8B8-3248-99F0-470F41FB048B}" type="slidenum">
              <a:rPr lang="en-US" smtClean="0"/>
              <a:pPr/>
              <a:t>77</a:t>
            </a:fld>
            <a:endParaRPr lang="en-US"/>
          </a:p>
        </p:txBody>
      </p:sp>
    </p:spTree>
    <p:extLst>
      <p:ext uri="{BB962C8B-B14F-4D97-AF65-F5344CB8AC3E}">
        <p14:creationId xmlns:p14="http://schemas.microsoft.com/office/powerpoint/2010/main" val="27205082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9C894-49DF-A8E1-6467-50E9DB4E27A7}"/>
              </a:ext>
            </a:extLst>
          </p:cNvPr>
          <p:cNvSpPr>
            <a:spLocks noGrp="1"/>
          </p:cNvSpPr>
          <p:nvPr>
            <p:ph type="title"/>
          </p:nvPr>
        </p:nvSpPr>
        <p:spPr/>
        <p:txBody>
          <a:bodyPr/>
          <a:lstStyle/>
          <a:p>
            <a:r>
              <a:rPr lang="en-US"/>
              <a:t>DDS Testing Measurements</a:t>
            </a:r>
          </a:p>
        </p:txBody>
      </p:sp>
      <p:sp>
        <p:nvSpPr>
          <p:cNvPr id="3" name="Content Placeholder 2">
            <a:extLst>
              <a:ext uri="{FF2B5EF4-FFF2-40B4-BE49-F238E27FC236}">
                <a16:creationId xmlns:a16="http://schemas.microsoft.com/office/drawing/2014/main" id="{CF106837-6BCD-19FB-590E-D149C3E245D8}"/>
              </a:ext>
            </a:extLst>
          </p:cNvPr>
          <p:cNvSpPr>
            <a:spLocks noGrp="1"/>
          </p:cNvSpPr>
          <p:nvPr>
            <p:ph idx="1"/>
          </p:nvPr>
        </p:nvSpPr>
        <p:spPr>
          <a:xfrm>
            <a:off x="525294" y="892649"/>
            <a:ext cx="8171428" cy="2447181"/>
          </a:xfrm>
        </p:spPr>
        <p:txBody>
          <a:bodyPr>
            <a:normAutofit fontScale="47500" lnSpcReduction="20000"/>
          </a:bodyPr>
          <a:lstStyle/>
          <a:p>
            <a:pPr marL="514350" lvl="1" indent="-171450">
              <a:buFontTx/>
              <a:buChar char="-"/>
            </a:pPr>
            <a:r>
              <a:rPr lang="en-US"/>
              <a:t>Current test setup:</a:t>
            </a:r>
          </a:p>
          <a:p>
            <a:pPr marL="857250" lvl="2" indent="-171450">
              <a:buFontTx/>
              <a:buChar char="-"/>
            </a:pPr>
            <a:r>
              <a:rPr lang="en-US"/>
              <a:t>Using RTI’s latency test</a:t>
            </a:r>
          </a:p>
          <a:p>
            <a:pPr marL="1200150" lvl="3" indent="-171450">
              <a:buFontTx/>
              <a:buChar char="-"/>
            </a:pPr>
            <a:r>
              <a:rPr lang="en-US"/>
              <a:t>Measures round-trip time between a publisher and subscriber</a:t>
            </a:r>
          </a:p>
          <a:p>
            <a:pPr marL="1200150" lvl="3" indent="-171450">
              <a:buFontTx/>
              <a:buChar char="-"/>
            </a:pPr>
            <a:r>
              <a:rPr lang="en-US"/>
              <a:t>Publisher sends packets, Subscriber echoes them</a:t>
            </a:r>
          </a:p>
          <a:p>
            <a:pPr marL="1200150" lvl="3" indent="-171450">
              <a:buFontTx/>
              <a:buChar char="-"/>
            </a:pPr>
            <a:r>
              <a:rPr lang="en-US"/>
              <a:t>Publisher calculates average round-trip time over 100000 packets for each of 9 sizes</a:t>
            </a:r>
          </a:p>
          <a:p>
            <a:pPr marL="857250" lvl="2" indent="-171450">
              <a:buFontTx/>
              <a:buChar char="-"/>
            </a:pPr>
            <a:r>
              <a:rPr lang="en-US"/>
              <a:t>Linux-based Laptop host running Latency Publisher</a:t>
            </a:r>
          </a:p>
          <a:p>
            <a:pPr marL="857250" lvl="2" indent="-171450">
              <a:buFontTx/>
              <a:buChar char="-"/>
            </a:pPr>
            <a:r>
              <a:rPr lang="en-US"/>
              <a:t>ZCU-102 running FreeRTOS and LWIP running Latency Subscriber</a:t>
            </a:r>
          </a:p>
          <a:p>
            <a:pPr marL="857250" lvl="2" indent="-171450">
              <a:buFontTx/>
              <a:buChar char="-"/>
            </a:pPr>
            <a:r>
              <a:rPr lang="en-US"/>
              <a:t>Communicating over fiber ethernet</a:t>
            </a:r>
          </a:p>
          <a:p>
            <a:pPr marL="514350" lvl="1" indent="-171450">
              <a:buFontTx/>
              <a:buChar char="-"/>
            </a:pPr>
            <a:r>
              <a:rPr lang="en-US"/>
              <a:t>Using RTI </a:t>
            </a:r>
            <a:r>
              <a:rPr lang="en-US" err="1"/>
              <a:t>Connext</a:t>
            </a:r>
            <a:r>
              <a:rPr lang="en-US"/>
              <a:t> DDS Micro 2.4.14 for testing purposes</a:t>
            </a:r>
          </a:p>
          <a:p>
            <a:pPr marL="857250" lvl="2" indent="-171450">
              <a:buFontTx/>
              <a:buChar char="-"/>
            </a:pPr>
            <a:r>
              <a:rPr lang="en-US"/>
              <a:t>This version is the basis of RTI </a:t>
            </a:r>
            <a:r>
              <a:rPr lang="en-US" err="1"/>
              <a:t>Connext</a:t>
            </a:r>
            <a:r>
              <a:rPr lang="en-US"/>
              <a:t> DDS Cert.</a:t>
            </a:r>
          </a:p>
          <a:p>
            <a:pPr marL="857250" lvl="2" indent="-171450">
              <a:buFontTx/>
              <a:buChar char="-"/>
            </a:pPr>
            <a:r>
              <a:rPr lang="en-US" err="1"/>
              <a:t>Connext</a:t>
            </a:r>
            <a:r>
              <a:rPr lang="en-US"/>
              <a:t> DDS Cert has undergone DO-178C, IEC 61508, IEC 60601/IEC 62304, and ISO 26262 certification.</a:t>
            </a:r>
          </a:p>
          <a:p>
            <a:pPr marL="514350" lvl="1" indent="-171450">
              <a:buFontTx/>
              <a:buChar char="-"/>
            </a:pPr>
            <a:r>
              <a:rPr lang="en-US"/>
              <a:t>Subscriber running on ZCU-102 has been instrumented</a:t>
            </a:r>
          </a:p>
          <a:p>
            <a:pPr marL="857250" lvl="2" indent="-171450">
              <a:buFontTx/>
              <a:buChar char="-"/>
            </a:pPr>
            <a:r>
              <a:rPr lang="en-US"/>
              <a:t>Added GPIO output to break down “user-space” processing versus time used by DDS</a:t>
            </a:r>
          </a:p>
        </p:txBody>
      </p:sp>
      <p:sp>
        <p:nvSpPr>
          <p:cNvPr id="4" name="Slide Number Placeholder 3">
            <a:extLst>
              <a:ext uri="{FF2B5EF4-FFF2-40B4-BE49-F238E27FC236}">
                <a16:creationId xmlns:a16="http://schemas.microsoft.com/office/drawing/2014/main" id="{8D81A491-8D28-DCA6-37D2-82B9E5BB3225}"/>
              </a:ext>
            </a:extLst>
          </p:cNvPr>
          <p:cNvSpPr>
            <a:spLocks noGrp="1"/>
          </p:cNvSpPr>
          <p:nvPr>
            <p:ph type="sldNum" sz="quarter" idx="11"/>
          </p:nvPr>
        </p:nvSpPr>
        <p:spPr/>
        <p:txBody>
          <a:bodyPr/>
          <a:lstStyle/>
          <a:p>
            <a:endParaRPr lang="en-US" altLang="en-US"/>
          </a:p>
        </p:txBody>
      </p:sp>
      <p:sp>
        <p:nvSpPr>
          <p:cNvPr id="5" name="Rectangle 4">
            <a:extLst>
              <a:ext uri="{FF2B5EF4-FFF2-40B4-BE49-F238E27FC236}">
                <a16:creationId xmlns:a16="http://schemas.microsoft.com/office/drawing/2014/main" id="{52AB72AD-98F8-115F-ED87-41C638505665}"/>
              </a:ext>
            </a:extLst>
          </p:cNvPr>
          <p:cNvSpPr/>
          <p:nvPr/>
        </p:nvSpPr>
        <p:spPr>
          <a:xfrm>
            <a:off x="1212716" y="3339831"/>
            <a:ext cx="1152144" cy="1303504"/>
          </a:xfrm>
          <a:prstGeom prst="rect">
            <a:avLst/>
          </a:prstGeom>
          <a:solidFill>
            <a:schemeClr val="bg1">
              <a:lumMod val="65000"/>
            </a:schemeClr>
          </a:solidFill>
          <a:ln w="381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a:solidFill>
                  <a:schemeClr val="tx1">
                    <a:lumMod val="85000"/>
                    <a:lumOff val="15000"/>
                  </a:schemeClr>
                </a:solidFill>
              </a:rPr>
              <a:t>Laptop</a:t>
            </a:r>
          </a:p>
        </p:txBody>
      </p:sp>
      <p:sp>
        <p:nvSpPr>
          <p:cNvPr id="6" name="Rectangle 5">
            <a:extLst>
              <a:ext uri="{FF2B5EF4-FFF2-40B4-BE49-F238E27FC236}">
                <a16:creationId xmlns:a16="http://schemas.microsoft.com/office/drawing/2014/main" id="{32CEE9E9-0E21-BD44-43B0-89B242C08673}"/>
              </a:ext>
            </a:extLst>
          </p:cNvPr>
          <p:cNvSpPr/>
          <p:nvPr/>
        </p:nvSpPr>
        <p:spPr>
          <a:xfrm>
            <a:off x="3959466" y="3355671"/>
            <a:ext cx="1152144" cy="1287664"/>
          </a:xfrm>
          <a:prstGeom prst="rect">
            <a:avLst/>
          </a:prstGeom>
          <a:solidFill>
            <a:schemeClr val="bg1">
              <a:lumMod val="65000"/>
            </a:schemeClr>
          </a:solidFill>
          <a:ln w="381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a:solidFill>
                  <a:schemeClr val="tx1">
                    <a:lumMod val="85000"/>
                    <a:lumOff val="15000"/>
                  </a:schemeClr>
                </a:solidFill>
              </a:rPr>
              <a:t>ZCU-102</a:t>
            </a:r>
          </a:p>
        </p:txBody>
      </p:sp>
      <p:sp>
        <p:nvSpPr>
          <p:cNvPr id="7" name="Rectangle 6">
            <a:extLst>
              <a:ext uri="{FF2B5EF4-FFF2-40B4-BE49-F238E27FC236}">
                <a16:creationId xmlns:a16="http://schemas.microsoft.com/office/drawing/2014/main" id="{6D6911F1-A508-9F78-5ECF-E85DE5DFEEF9}"/>
              </a:ext>
            </a:extLst>
          </p:cNvPr>
          <p:cNvSpPr/>
          <p:nvPr/>
        </p:nvSpPr>
        <p:spPr>
          <a:xfrm>
            <a:off x="6118700" y="3339830"/>
            <a:ext cx="898185" cy="906037"/>
          </a:xfrm>
          <a:prstGeom prst="rect">
            <a:avLst/>
          </a:prstGeom>
          <a:solidFill>
            <a:schemeClr val="bg1">
              <a:lumMod val="65000"/>
            </a:schemeClr>
          </a:solidFill>
          <a:ln w="381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85000"/>
                    <a:lumOff val="15000"/>
                  </a:schemeClr>
                </a:solidFill>
              </a:rPr>
              <a:t>Scope</a:t>
            </a:r>
          </a:p>
        </p:txBody>
      </p:sp>
      <p:sp>
        <p:nvSpPr>
          <p:cNvPr id="8" name="Rectangle 7">
            <a:extLst>
              <a:ext uri="{FF2B5EF4-FFF2-40B4-BE49-F238E27FC236}">
                <a16:creationId xmlns:a16="http://schemas.microsoft.com/office/drawing/2014/main" id="{458DC506-E5BF-83E5-A0D2-F05479538BD1}"/>
              </a:ext>
            </a:extLst>
          </p:cNvPr>
          <p:cNvSpPr/>
          <p:nvPr/>
        </p:nvSpPr>
        <p:spPr>
          <a:xfrm>
            <a:off x="4077516" y="3721896"/>
            <a:ext cx="916044" cy="560105"/>
          </a:xfrm>
          <a:prstGeom prst="rect">
            <a:avLst/>
          </a:prstGeom>
          <a:solidFill>
            <a:schemeClr val="accent2">
              <a:lumMod val="60000"/>
              <a:lumOff val="40000"/>
            </a:schemeClr>
          </a:solid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t>Latency</a:t>
            </a:r>
          </a:p>
          <a:p>
            <a:pPr algn="ctr"/>
            <a:r>
              <a:rPr lang="en-US" sz="1200"/>
              <a:t>Subscriber</a:t>
            </a:r>
          </a:p>
        </p:txBody>
      </p:sp>
      <p:sp>
        <p:nvSpPr>
          <p:cNvPr id="12" name="Rectangle 11">
            <a:extLst>
              <a:ext uri="{FF2B5EF4-FFF2-40B4-BE49-F238E27FC236}">
                <a16:creationId xmlns:a16="http://schemas.microsoft.com/office/drawing/2014/main" id="{81F9FAB8-22D5-BF6A-ACE7-50EB579556E4}"/>
              </a:ext>
            </a:extLst>
          </p:cNvPr>
          <p:cNvSpPr/>
          <p:nvPr/>
        </p:nvSpPr>
        <p:spPr>
          <a:xfrm>
            <a:off x="1330766" y="3692102"/>
            <a:ext cx="916044" cy="560105"/>
          </a:xfrm>
          <a:prstGeom prst="rect">
            <a:avLst/>
          </a:prstGeom>
          <a:solidFill>
            <a:schemeClr val="accent2">
              <a:lumMod val="60000"/>
              <a:lumOff val="40000"/>
            </a:schemeClr>
          </a:solid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t>Latency</a:t>
            </a:r>
          </a:p>
          <a:p>
            <a:pPr algn="ctr"/>
            <a:r>
              <a:rPr lang="en-US" sz="1200"/>
              <a:t>Publisher</a:t>
            </a:r>
          </a:p>
        </p:txBody>
      </p:sp>
      <p:sp>
        <p:nvSpPr>
          <p:cNvPr id="13" name="Rectangle 12">
            <a:extLst>
              <a:ext uri="{FF2B5EF4-FFF2-40B4-BE49-F238E27FC236}">
                <a16:creationId xmlns:a16="http://schemas.microsoft.com/office/drawing/2014/main" id="{083D412A-2801-BEB1-D814-FE64B3F5E806}"/>
              </a:ext>
            </a:extLst>
          </p:cNvPr>
          <p:cNvSpPr/>
          <p:nvPr/>
        </p:nvSpPr>
        <p:spPr>
          <a:xfrm>
            <a:off x="2774937" y="4115964"/>
            <a:ext cx="791872" cy="527371"/>
          </a:xfrm>
          <a:prstGeom prst="rect">
            <a:avLst/>
          </a:prstGeom>
          <a:solidFill>
            <a:schemeClr val="bg1">
              <a:lumMod val="75000"/>
            </a:schemeClr>
          </a:solidFill>
          <a:ln w="38100">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a:solidFill>
                  <a:schemeClr val="tx1">
                    <a:lumMod val="65000"/>
                    <a:lumOff val="35000"/>
                  </a:schemeClr>
                </a:solidFill>
              </a:rPr>
              <a:t>Fiber</a:t>
            </a:r>
          </a:p>
          <a:p>
            <a:pPr algn="ctr"/>
            <a:r>
              <a:rPr lang="en-US" sz="900">
                <a:solidFill>
                  <a:schemeClr val="tx1">
                    <a:lumMod val="65000"/>
                    <a:lumOff val="35000"/>
                  </a:schemeClr>
                </a:solidFill>
              </a:rPr>
              <a:t>Ethernet</a:t>
            </a:r>
          </a:p>
          <a:p>
            <a:pPr algn="ctr"/>
            <a:r>
              <a:rPr lang="en-US" sz="900">
                <a:solidFill>
                  <a:schemeClr val="tx1">
                    <a:lumMod val="65000"/>
                    <a:lumOff val="35000"/>
                  </a:schemeClr>
                </a:solidFill>
              </a:rPr>
              <a:t>Switch</a:t>
            </a:r>
          </a:p>
        </p:txBody>
      </p:sp>
      <p:cxnSp>
        <p:nvCxnSpPr>
          <p:cNvPr id="15" name="Connector: Elbow 14">
            <a:extLst>
              <a:ext uri="{FF2B5EF4-FFF2-40B4-BE49-F238E27FC236}">
                <a16:creationId xmlns:a16="http://schemas.microsoft.com/office/drawing/2014/main" id="{2A8AAC63-20AB-D733-1E8E-FBEC78DBB4B4}"/>
              </a:ext>
            </a:extLst>
          </p:cNvPr>
          <p:cNvCxnSpPr>
            <a:cxnSpLocks/>
            <a:stCxn id="12" idx="3"/>
            <a:endCxn id="13" idx="1"/>
          </p:cNvCxnSpPr>
          <p:nvPr/>
        </p:nvCxnSpPr>
        <p:spPr>
          <a:xfrm>
            <a:off x="2246810" y="3972155"/>
            <a:ext cx="528127" cy="407495"/>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7" name="Connector: Elbow 16">
            <a:extLst>
              <a:ext uri="{FF2B5EF4-FFF2-40B4-BE49-F238E27FC236}">
                <a16:creationId xmlns:a16="http://schemas.microsoft.com/office/drawing/2014/main" id="{061278B8-E18F-F4EF-23CF-761D4E9FD248}"/>
              </a:ext>
            </a:extLst>
          </p:cNvPr>
          <p:cNvCxnSpPr>
            <a:cxnSpLocks/>
            <a:stCxn id="8" idx="1"/>
            <a:endCxn id="13" idx="3"/>
          </p:cNvCxnSpPr>
          <p:nvPr/>
        </p:nvCxnSpPr>
        <p:spPr>
          <a:xfrm rot="10800000" flipV="1">
            <a:off x="3566810" y="4001948"/>
            <a:ext cx="510707" cy="377701"/>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EAD91AD1-A34B-8B43-25C3-5DE95ACAE1D9}"/>
              </a:ext>
            </a:extLst>
          </p:cNvPr>
          <p:cNvSpPr/>
          <p:nvPr/>
        </p:nvSpPr>
        <p:spPr>
          <a:xfrm>
            <a:off x="4482852" y="4330825"/>
            <a:ext cx="510708" cy="263686"/>
          </a:xfrm>
          <a:prstGeom prst="rect">
            <a:avLst/>
          </a:prstGeom>
          <a:solidFill>
            <a:schemeClr val="bg1">
              <a:lumMod val="75000"/>
            </a:schemeClr>
          </a:solidFill>
          <a:ln w="38100">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a:solidFill>
                  <a:schemeClr val="tx1">
                    <a:lumMod val="65000"/>
                    <a:lumOff val="35000"/>
                  </a:schemeClr>
                </a:solidFill>
              </a:rPr>
              <a:t>GPIO</a:t>
            </a:r>
          </a:p>
        </p:txBody>
      </p:sp>
      <p:cxnSp>
        <p:nvCxnSpPr>
          <p:cNvPr id="23" name="Connector: Elbow 22">
            <a:extLst>
              <a:ext uri="{FF2B5EF4-FFF2-40B4-BE49-F238E27FC236}">
                <a16:creationId xmlns:a16="http://schemas.microsoft.com/office/drawing/2014/main" id="{DF23D3CD-73CE-A75C-77A3-84A80AC26D51}"/>
              </a:ext>
            </a:extLst>
          </p:cNvPr>
          <p:cNvCxnSpPr>
            <a:stCxn id="21" idx="3"/>
            <a:endCxn id="7" idx="1"/>
          </p:cNvCxnSpPr>
          <p:nvPr/>
        </p:nvCxnSpPr>
        <p:spPr>
          <a:xfrm flipV="1">
            <a:off x="4993560" y="3792849"/>
            <a:ext cx="1125140" cy="669819"/>
          </a:xfrm>
          <a:prstGeom prst="bentConnector3">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65850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BAF1D-9B67-7E11-3CE5-8CBF8D4B9A7C}"/>
              </a:ext>
            </a:extLst>
          </p:cNvPr>
          <p:cNvSpPr>
            <a:spLocks noGrp="1"/>
          </p:cNvSpPr>
          <p:nvPr>
            <p:ph type="title"/>
          </p:nvPr>
        </p:nvSpPr>
        <p:spPr>
          <a:xfrm>
            <a:off x="457200" y="43335"/>
            <a:ext cx="8229600" cy="857250"/>
          </a:xfrm>
        </p:spPr>
        <p:txBody>
          <a:bodyPr>
            <a:normAutofit/>
          </a:bodyPr>
          <a:lstStyle/>
          <a:p>
            <a:r>
              <a:rPr lang="en-US" sz="3600"/>
              <a:t>DDS Testing Measurements</a:t>
            </a:r>
          </a:p>
        </p:txBody>
      </p:sp>
      <p:sp>
        <p:nvSpPr>
          <p:cNvPr id="3" name="Content Placeholder 2">
            <a:extLst>
              <a:ext uri="{FF2B5EF4-FFF2-40B4-BE49-F238E27FC236}">
                <a16:creationId xmlns:a16="http://schemas.microsoft.com/office/drawing/2014/main" id="{2714DD10-A02E-A6F6-8A33-28F5A11F9149}"/>
              </a:ext>
            </a:extLst>
          </p:cNvPr>
          <p:cNvSpPr>
            <a:spLocks noGrp="1"/>
          </p:cNvSpPr>
          <p:nvPr>
            <p:ph idx="1"/>
          </p:nvPr>
        </p:nvSpPr>
        <p:spPr>
          <a:xfrm>
            <a:off x="930672" y="747206"/>
            <a:ext cx="7766050" cy="2973574"/>
          </a:xfrm>
        </p:spPr>
        <p:txBody>
          <a:bodyPr>
            <a:normAutofit/>
          </a:bodyPr>
          <a:lstStyle/>
          <a:p>
            <a:pPr marL="514350" lvl="1" indent="-171450">
              <a:buFontTx/>
              <a:buChar char="-"/>
            </a:pPr>
            <a:r>
              <a:rPr lang="en-US" sz="2000"/>
              <a:t>Timing outputs based on GPIO Pin 0</a:t>
            </a:r>
          </a:p>
          <a:p>
            <a:pPr marL="857250" lvl="2" indent="-171450">
              <a:buFontTx/>
              <a:buChar char="-"/>
            </a:pPr>
            <a:r>
              <a:rPr lang="en-US" sz="1800"/>
              <a:t>Output set HIGH when an ethernet packet is received.</a:t>
            </a:r>
          </a:p>
          <a:p>
            <a:pPr marL="857250" lvl="2" indent="-171450">
              <a:buFontTx/>
              <a:buChar char="-"/>
            </a:pPr>
            <a:r>
              <a:rPr lang="en-US" sz="1800"/>
              <a:t>Output set LOW at the beginning of ‘user-space’ processing</a:t>
            </a:r>
          </a:p>
          <a:p>
            <a:pPr marL="857250" lvl="2" indent="-171450">
              <a:buFontTx/>
              <a:buChar char="-"/>
            </a:pPr>
            <a:r>
              <a:rPr lang="en-US" sz="1800"/>
              <a:t>Output set HIGH when DDS send function called</a:t>
            </a:r>
          </a:p>
          <a:p>
            <a:pPr marL="857250" lvl="2" indent="-171450">
              <a:buFontTx/>
              <a:buChar char="-"/>
            </a:pPr>
            <a:r>
              <a:rPr lang="en-US" sz="1800"/>
              <a:t>Output set LOW after packet send complete.</a:t>
            </a:r>
          </a:p>
        </p:txBody>
      </p:sp>
      <p:sp>
        <p:nvSpPr>
          <p:cNvPr id="4" name="Slide Number Placeholder 3">
            <a:extLst>
              <a:ext uri="{FF2B5EF4-FFF2-40B4-BE49-F238E27FC236}">
                <a16:creationId xmlns:a16="http://schemas.microsoft.com/office/drawing/2014/main" id="{C03CACC5-32A8-8FC7-AB2E-56D10AD73040}"/>
              </a:ext>
            </a:extLst>
          </p:cNvPr>
          <p:cNvSpPr>
            <a:spLocks noGrp="1"/>
          </p:cNvSpPr>
          <p:nvPr>
            <p:ph type="sldNum" sz="quarter" idx="11"/>
          </p:nvPr>
        </p:nvSpPr>
        <p:spPr/>
        <p:txBody>
          <a:bodyPr/>
          <a:lstStyle/>
          <a:p>
            <a:endParaRPr lang="en-US" altLang="en-US"/>
          </a:p>
        </p:txBody>
      </p:sp>
      <p:grpSp>
        <p:nvGrpSpPr>
          <p:cNvPr id="21" name="Group 20">
            <a:extLst>
              <a:ext uri="{FF2B5EF4-FFF2-40B4-BE49-F238E27FC236}">
                <a16:creationId xmlns:a16="http://schemas.microsoft.com/office/drawing/2014/main" id="{D3C89450-4F9D-95CB-9F81-BCEB2C135F69}"/>
              </a:ext>
            </a:extLst>
          </p:cNvPr>
          <p:cNvGrpSpPr/>
          <p:nvPr/>
        </p:nvGrpSpPr>
        <p:grpSpPr>
          <a:xfrm>
            <a:off x="795337" y="2561074"/>
            <a:ext cx="7162091" cy="2171354"/>
            <a:chOff x="795337" y="2742654"/>
            <a:chExt cx="7162091" cy="2171354"/>
          </a:xfrm>
        </p:grpSpPr>
        <p:graphicFrame>
          <p:nvGraphicFramePr>
            <p:cNvPr id="7" name="Chart 6">
              <a:extLst>
                <a:ext uri="{FF2B5EF4-FFF2-40B4-BE49-F238E27FC236}">
                  <a16:creationId xmlns:a16="http://schemas.microsoft.com/office/drawing/2014/main" id="{76BBA527-0A60-4036-A6BE-871B2BBE22E6}"/>
                </a:ext>
              </a:extLst>
            </p:cNvPr>
            <p:cNvGraphicFramePr>
              <a:graphicFrameLocks/>
            </p:cNvGraphicFramePr>
            <p:nvPr/>
          </p:nvGraphicFramePr>
          <p:xfrm>
            <a:off x="795337" y="3242553"/>
            <a:ext cx="7162091" cy="1517567"/>
          </p:xfrm>
          <a:graphic>
            <a:graphicData uri="http://schemas.openxmlformats.org/drawingml/2006/chart">
              <c:chart xmlns:c="http://schemas.openxmlformats.org/drawingml/2006/chart" xmlns:r="http://schemas.openxmlformats.org/officeDocument/2006/relationships" r:id="rId2"/>
            </a:graphicData>
          </a:graphic>
        </p:graphicFrame>
        <p:sp>
          <p:nvSpPr>
            <p:cNvPr id="8" name="Left Brace 7">
              <a:extLst>
                <a:ext uri="{FF2B5EF4-FFF2-40B4-BE49-F238E27FC236}">
                  <a16:creationId xmlns:a16="http://schemas.microsoft.com/office/drawing/2014/main" id="{3C437786-B148-91CB-C533-AC3059443F3F}"/>
                </a:ext>
              </a:extLst>
            </p:cNvPr>
            <p:cNvSpPr/>
            <p:nvPr/>
          </p:nvSpPr>
          <p:spPr>
            <a:xfrm rot="5400000">
              <a:off x="3056105" y="2970178"/>
              <a:ext cx="256161" cy="544749"/>
            </a:xfrm>
            <a:prstGeom prst="leftBrace">
              <a:avLst>
                <a:gd name="adj1" fmla="val 8333"/>
                <a:gd name="adj2" fmla="val 48810"/>
              </a:avLst>
            </a:prstGeom>
            <a:effectLst/>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FB2BC6DD-E547-DCAF-9013-9CB8E8BB2642}"/>
                </a:ext>
              </a:extLst>
            </p:cNvPr>
            <p:cNvSpPr/>
            <p:nvPr/>
          </p:nvSpPr>
          <p:spPr>
            <a:xfrm rot="5400000">
              <a:off x="3821347" y="2944237"/>
              <a:ext cx="256161" cy="596632"/>
            </a:xfrm>
            <a:prstGeom prst="leftBrace">
              <a:avLst>
                <a:gd name="adj1" fmla="val 8333"/>
                <a:gd name="adj2" fmla="val 48810"/>
              </a:avLst>
            </a:prstGeom>
            <a:effectLst/>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19BFDB2C-8DFE-40E7-94FD-D320252556D4}"/>
                </a:ext>
              </a:extLst>
            </p:cNvPr>
            <p:cNvSpPr txBox="1"/>
            <p:nvPr/>
          </p:nvSpPr>
          <p:spPr>
            <a:xfrm>
              <a:off x="1141775" y="2742654"/>
              <a:ext cx="1770036" cy="307777"/>
            </a:xfrm>
            <a:prstGeom prst="rect">
              <a:avLst/>
            </a:prstGeom>
            <a:noFill/>
          </p:spPr>
          <p:txBody>
            <a:bodyPr wrap="none" rtlCol="0">
              <a:spAutoFit/>
            </a:bodyPr>
            <a:lstStyle/>
            <a:p>
              <a:r>
                <a:rPr lang="en-US" sz="1400"/>
                <a:t>DDS Rx Processing</a:t>
              </a:r>
            </a:p>
          </p:txBody>
        </p:sp>
        <p:sp>
          <p:nvSpPr>
            <p:cNvPr id="13" name="TextBox 12">
              <a:extLst>
                <a:ext uri="{FF2B5EF4-FFF2-40B4-BE49-F238E27FC236}">
                  <a16:creationId xmlns:a16="http://schemas.microsoft.com/office/drawing/2014/main" id="{9B1BC467-7265-0AAA-4AF8-9F47AE2C133D}"/>
                </a:ext>
              </a:extLst>
            </p:cNvPr>
            <p:cNvSpPr txBox="1"/>
            <p:nvPr/>
          </p:nvSpPr>
          <p:spPr>
            <a:xfrm>
              <a:off x="4169923" y="2742654"/>
              <a:ext cx="1745927" cy="307777"/>
            </a:xfrm>
            <a:prstGeom prst="rect">
              <a:avLst/>
            </a:prstGeom>
            <a:noFill/>
          </p:spPr>
          <p:txBody>
            <a:bodyPr wrap="none" rtlCol="0">
              <a:spAutoFit/>
            </a:bodyPr>
            <a:lstStyle/>
            <a:p>
              <a:r>
                <a:rPr lang="en-US" sz="1400"/>
                <a:t>DDS Tx Processing</a:t>
              </a:r>
            </a:p>
          </p:txBody>
        </p:sp>
        <p:sp>
          <p:nvSpPr>
            <p:cNvPr id="14" name="TextBox 13">
              <a:extLst>
                <a:ext uri="{FF2B5EF4-FFF2-40B4-BE49-F238E27FC236}">
                  <a16:creationId xmlns:a16="http://schemas.microsoft.com/office/drawing/2014/main" id="{81313A4A-C188-658D-C591-FB3E9E1E5D2B}"/>
                </a:ext>
              </a:extLst>
            </p:cNvPr>
            <p:cNvSpPr txBox="1"/>
            <p:nvPr/>
          </p:nvSpPr>
          <p:spPr>
            <a:xfrm>
              <a:off x="2526993" y="4606231"/>
              <a:ext cx="2045007" cy="307777"/>
            </a:xfrm>
            <a:prstGeom prst="rect">
              <a:avLst/>
            </a:prstGeom>
            <a:noFill/>
          </p:spPr>
          <p:txBody>
            <a:bodyPr wrap="square" rtlCol="0">
              <a:spAutoFit/>
            </a:bodyPr>
            <a:lstStyle/>
            <a:p>
              <a:r>
                <a:rPr lang="en-US" sz="1400"/>
                <a:t>Application Processing</a:t>
              </a:r>
            </a:p>
          </p:txBody>
        </p:sp>
        <p:cxnSp>
          <p:nvCxnSpPr>
            <p:cNvPr id="16" name="Connector: Elbow 15">
              <a:extLst>
                <a:ext uri="{FF2B5EF4-FFF2-40B4-BE49-F238E27FC236}">
                  <a16:creationId xmlns:a16="http://schemas.microsoft.com/office/drawing/2014/main" id="{8434833E-9E6A-BE63-66F8-933556291F3A}"/>
                </a:ext>
              </a:extLst>
            </p:cNvPr>
            <p:cNvCxnSpPr>
              <a:stCxn id="8" idx="1"/>
              <a:endCxn id="12" idx="3"/>
            </p:cNvCxnSpPr>
            <p:nvPr/>
          </p:nvCxnSpPr>
          <p:spPr>
            <a:xfrm rot="16200000" flipV="1">
              <a:off x="2942276" y="2866079"/>
              <a:ext cx="217929" cy="278857"/>
            </a:xfrm>
            <a:prstGeom prst="bentConnector2">
              <a:avLst/>
            </a:prstGeom>
            <a:effectLst/>
          </p:spPr>
          <p:style>
            <a:lnRef idx="2">
              <a:schemeClr val="accent2"/>
            </a:lnRef>
            <a:fillRef idx="0">
              <a:schemeClr val="accent2"/>
            </a:fillRef>
            <a:effectRef idx="1">
              <a:schemeClr val="accent2"/>
            </a:effectRef>
            <a:fontRef idx="minor">
              <a:schemeClr val="tx1"/>
            </a:fontRef>
          </p:style>
        </p:cxnSp>
        <p:cxnSp>
          <p:nvCxnSpPr>
            <p:cNvPr id="18" name="Connector: Elbow 17">
              <a:extLst>
                <a:ext uri="{FF2B5EF4-FFF2-40B4-BE49-F238E27FC236}">
                  <a16:creationId xmlns:a16="http://schemas.microsoft.com/office/drawing/2014/main" id="{3CD67D15-DA76-3656-37FC-4A66DDB15F76}"/>
                </a:ext>
              </a:extLst>
            </p:cNvPr>
            <p:cNvCxnSpPr>
              <a:stCxn id="11" idx="1"/>
              <a:endCxn id="13" idx="1"/>
            </p:cNvCxnSpPr>
            <p:nvPr/>
          </p:nvCxnSpPr>
          <p:spPr>
            <a:xfrm rot="5400000" flipH="1" flipV="1">
              <a:off x="3954260" y="2898811"/>
              <a:ext cx="217930" cy="213395"/>
            </a:xfrm>
            <a:prstGeom prst="bentConnector2">
              <a:avLst/>
            </a:prstGeom>
            <a:effectLst/>
          </p:spPr>
          <p:style>
            <a:lnRef idx="2">
              <a:schemeClr val="accent2"/>
            </a:lnRef>
            <a:fillRef idx="0">
              <a:schemeClr val="accent2"/>
            </a:fillRef>
            <a:effectRef idx="1">
              <a:schemeClr val="accent2"/>
            </a:effectRef>
            <a:fontRef idx="minor">
              <a:schemeClr val="tx1"/>
            </a:fontRef>
          </p:style>
        </p:cxnSp>
        <p:sp>
          <p:nvSpPr>
            <p:cNvPr id="20" name="Left Brace 19">
              <a:extLst>
                <a:ext uri="{FF2B5EF4-FFF2-40B4-BE49-F238E27FC236}">
                  <a16:creationId xmlns:a16="http://schemas.microsoft.com/office/drawing/2014/main" id="{63726CC7-A291-62A8-A2EE-33DCFFB78A1E}"/>
                </a:ext>
              </a:extLst>
            </p:cNvPr>
            <p:cNvSpPr/>
            <p:nvPr/>
          </p:nvSpPr>
          <p:spPr>
            <a:xfrm rot="16200000">
              <a:off x="3425755" y="4400273"/>
              <a:ext cx="256161" cy="194551"/>
            </a:xfrm>
            <a:prstGeom prst="leftBrace">
              <a:avLst>
                <a:gd name="adj1" fmla="val 8333"/>
                <a:gd name="adj2" fmla="val 48810"/>
              </a:avLst>
            </a:prstGeom>
            <a:effectLst/>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871988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3E5C-1A4E-94A5-53A4-A970BB1927E2}"/>
              </a:ext>
            </a:extLst>
          </p:cNvPr>
          <p:cNvSpPr>
            <a:spLocks noGrp="1"/>
          </p:cNvSpPr>
          <p:nvPr>
            <p:ph type="title"/>
          </p:nvPr>
        </p:nvSpPr>
        <p:spPr/>
        <p:txBody>
          <a:bodyPr/>
          <a:lstStyle/>
          <a:p>
            <a:r>
              <a:rPr lang="en-US"/>
              <a:t>Requirements</a:t>
            </a:r>
          </a:p>
        </p:txBody>
      </p:sp>
      <p:sp>
        <p:nvSpPr>
          <p:cNvPr id="3" name="Text Placeholder 2">
            <a:extLst>
              <a:ext uri="{FF2B5EF4-FFF2-40B4-BE49-F238E27FC236}">
                <a16:creationId xmlns:a16="http://schemas.microsoft.com/office/drawing/2014/main" id="{FA4DF3E1-17B1-A447-9C25-74C2A4ADCDD1}"/>
              </a:ext>
            </a:extLst>
          </p:cNvPr>
          <p:cNvSpPr>
            <a:spLocks noGrp="1"/>
          </p:cNvSpPr>
          <p:nvPr>
            <p:ph type="body" sz="quarter" idx="15"/>
          </p:nvPr>
        </p:nvSpPr>
        <p:spPr/>
        <p:txBody>
          <a:bodyPr/>
          <a:lstStyle/>
          <a:p>
            <a:r>
              <a:rPr lang="en-US"/>
              <a:t>Requirements have been captured for the guidance internal network, mission critical network, high bandwidth network, and TLM network.  </a:t>
            </a:r>
          </a:p>
          <a:p>
            <a:r>
              <a:rPr lang="en-US">
                <a:hlinkClick r:id="rId2"/>
              </a:rPr>
              <a:t>Network_Requirements.xlsx</a:t>
            </a:r>
            <a:endParaRPr lang="en-US"/>
          </a:p>
        </p:txBody>
      </p:sp>
      <p:sp>
        <p:nvSpPr>
          <p:cNvPr id="4" name="Slide Number Placeholder 3">
            <a:extLst>
              <a:ext uri="{FF2B5EF4-FFF2-40B4-BE49-F238E27FC236}">
                <a16:creationId xmlns:a16="http://schemas.microsoft.com/office/drawing/2014/main" id="{78A8F38B-34EE-937C-0815-EE42258CF2EF}"/>
              </a:ext>
            </a:extLst>
          </p:cNvPr>
          <p:cNvSpPr>
            <a:spLocks noGrp="1"/>
          </p:cNvSpPr>
          <p:nvPr>
            <p:ph type="sldNum" sz="quarter" idx="4"/>
          </p:nvPr>
        </p:nvSpPr>
        <p:spPr/>
        <p:txBody>
          <a:bodyPr/>
          <a:lstStyle/>
          <a:p>
            <a:fld id="{532E5815-A8B8-3248-99F0-470F41FB048B}" type="slidenum">
              <a:rPr lang="en-US" smtClean="0"/>
              <a:pPr/>
              <a:t>8</a:t>
            </a:fld>
            <a:endParaRPr lang="en-US"/>
          </a:p>
        </p:txBody>
      </p:sp>
    </p:spTree>
    <p:extLst>
      <p:ext uri="{BB962C8B-B14F-4D97-AF65-F5344CB8AC3E}">
        <p14:creationId xmlns:p14="http://schemas.microsoft.com/office/powerpoint/2010/main" val="27094906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BA33-40FA-77BA-9E55-3D8B8D8E882F}"/>
              </a:ext>
            </a:extLst>
          </p:cNvPr>
          <p:cNvSpPr>
            <a:spLocks noGrp="1"/>
          </p:cNvSpPr>
          <p:nvPr>
            <p:ph type="title"/>
          </p:nvPr>
        </p:nvSpPr>
        <p:spPr>
          <a:xfrm>
            <a:off x="447279" y="75350"/>
            <a:ext cx="8229600" cy="857250"/>
          </a:xfrm>
        </p:spPr>
        <p:txBody>
          <a:bodyPr>
            <a:normAutofit/>
          </a:bodyPr>
          <a:lstStyle/>
          <a:p>
            <a:r>
              <a:rPr lang="en-US" sz="3600"/>
              <a:t>DDS Timing Measurements</a:t>
            </a:r>
          </a:p>
        </p:txBody>
      </p:sp>
      <p:sp>
        <p:nvSpPr>
          <p:cNvPr id="4" name="Slide Number Placeholder 3">
            <a:extLst>
              <a:ext uri="{FF2B5EF4-FFF2-40B4-BE49-F238E27FC236}">
                <a16:creationId xmlns:a16="http://schemas.microsoft.com/office/drawing/2014/main" id="{353BF7C4-569A-E204-27B5-22A1117B52B2}"/>
              </a:ext>
            </a:extLst>
          </p:cNvPr>
          <p:cNvSpPr>
            <a:spLocks noGrp="1"/>
          </p:cNvSpPr>
          <p:nvPr>
            <p:ph type="sldNum" sz="quarter" idx="11"/>
          </p:nvPr>
        </p:nvSpPr>
        <p:spPr/>
        <p:txBody>
          <a:bodyPr/>
          <a:lstStyle/>
          <a:p>
            <a:endParaRPr lang="en-US" altLang="en-US"/>
          </a:p>
        </p:txBody>
      </p:sp>
      <p:graphicFrame>
        <p:nvGraphicFramePr>
          <p:cNvPr id="5" name="Table 4">
            <a:extLst>
              <a:ext uri="{FF2B5EF4-FFF2-40B4-BE49-F238E27FC236}">
                <a16:creationId xmlns:a16="http://schemas.microsoft.com/office/drawing/2014/main" id="{279CA061-6A7E-DF30-B64D-E5E560EDF718}"/>
              </a:ext>
            </a:extLst>
          </p:cNvPr>
          <p:cNvGraphicFramePr>
            <a:graphicFrameLocks noGrp="1"/>
          </p:cNvGraphicFramePr>
          <p:nvPr/>
        </p:nvGraphicFramePr>
        <p:xfrm>
          <a:off x="447279" y="827798"/>
          <a:ext cx="3272956" cy="2316924"/>
        </p:xfrm>
        <a:graphic>
          <a:graphicData uri="http://schemas.openxmlformats.org/drawingml/2006/table">
            <a:tbl>
              <a:tblPr firstRow="1" firstCol="1" bandRow="1">
                <a:tableStyleId>{073A0DAA-6AF3-43AB-8588-CEC1D06C72B9}</a:tableStyleId>
              </a:tblPr>
              <a:tblGrid>
                <a:gridCol w="680242">
                  <a:extLst>
                    <a:ext uri="{9D8B030D-6E8A-4147-A177-3AD203B41FA5}">
                      <a16:colId xmlns:a16="http://schemas.microsoft.com/office/drawing/2014/main" val="3854677535"/>
                    </a:ext>
                  </a:extLst>
                </a:gridCol>
                <a:gridCol w="672335">
                  <a:extLst>
                    <a:ext uri="{9D8B030D-6E8A-4147-A177-3AD203B41FA5}">
                      <a16:colId xmlns:a16="http://schemas.microsoft.com/office/drawing/2014/main" val="3222257294"/>
                    </a:ext>
                  </a:extLst>
                </a:gridCol>
                <a:gridCol w="538305">
                  <a:extLst>
                    <a:ext uri="{9D8B030D-6E8A-4147-A177-3AD203B41FA5}">
                      <a16:colId xmlns:a16="http://schemas.microsoft.com/office/drawing/2014/main" val="3524001736"/>
                    </a:ext>
                  </a:extLst>
                </a:gridCol>
                <a:gridCol w="692437">
                  <a:extLst>
                    <a:ext uri="{9D8B030D-6E8A-4147-A177-3AD203B41FA5}">
                      <a16:colId xmlns:a16="http://schemas.microsoft.com/office/drawing/2014/main" val="3316666760"/>
                    </a:ext>
                  </a:extLst>
                </a:gridCol>
                <a:gridCol w="689637">
                  <a:extLst>
                    <a:ext uri="{9D8B030D-6E8A-4147-A177-3AD203B41FA5}">
                      <a16:colId xmlns:a16="http://schemas.microsoft.com/office/drawing/2014/main" val="186572185"/>
                    </a:ext>
                  </a:extLst>
                </a:gridCol>
              </a:tblGrid>
              <a:tr h="206550">
                <a:tc>
                  <a:txBody>
                    <a:bodyPr/>
                    <a:lstStyle/>
                    <a:p>
                      <a:pPr marL="0" marR="0" algn="ctr">
                        <a:spcBef>
                          <a:spcPts val="0"/>
                        </a:spcBef>
                        <a:spcAft>
                          <a:spcPts val="0"/>
                        </a:spcAft>
                      </a:pPr>
                      <a:r>
                        <a:rPr lang="en-US" sz="1100">
                          <a:effectLst/>
                        </a:rPr>
                        <a:t>Packet Size (bytes)</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100">
                          <a:effectLst/>
                        </a:rPr>
                        <a:t>DDS Rx Time (us)</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100">
                          <a:effectLst/>
                        </a:rPr>
                        <a:t>Proc Time (us)</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100">
                          <a:effectLst/>
                        </a:rPr>
                        <a:t>DDS Tx Time (us)</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100">
                          <a:effectLst/>
                          <a:latin typeface="Calibri" panose="020F0502020204030204" pitchFamily="34" charset="0"/>
                          <a:ea typeface="Calibri" panose="020F0502020204030204" pitchFamily="34" charset="0"/>
                        </a:rPr>
                        <a:t>Total Sub Time</a:t>
                      </a:r>
                    </a:p>
                    <a:p>
                      <a:pPr marL="0" marR="0" algn="ctr">
                        <a:spcBef>
                          <a:spcPts val="0"/>
                        </a:spcBef>
                        <a:spcAft>
                          <a:spcPts val="0"/>
                        </a:spcAft>
                      </a:pPr>
                      <a:r>
                        <a:rPr lang="en-US" sz="1100">
                          <a:effectLst/>
                          <a:latin typeface="Calibri" panose="020F0502020204030204" pitchFamily="34" charset="0"/>
                          <a:ea typeface="Calibri" panose="020F0502020204030204" pitchFamily="34" charset="0"/>
                        </a:rPr>
                        <a:t>(us)</a:t>
                      </a:r>
                    </a:p>
                  </a:txBody>
                  <a:tcPr marL="68580" marR="68580" marT="0" marB="0"/>
                </a:tc>
                <a:extLst>
                  <a:ext uri="{0D108BD9-81ED-4DB2-BD59-A6C34878D82A}">
                    <a16:rowId xmlns:a16="http://schemas.microsoft.com/office/drawing/2014/main" val="332187764"/>
                  </a:ext>
                </a:extLst>
              </a:tr>
              <a:tr h="201556">
                <a:tc>
                  <a:txBody>
                    <a:bodyPr/>
                    <a:lstStyle/>
                    <a:p>
                      <a:pPr marL="0" marR="0" algn="r">
                        <a:spcBef>
                          <a:spcPts val="0"/>
                        </a:spcBef>
                        <a:spcAft>
                          <a:spcPts val="0"/>
                        </a:spcAft>
                      </a:pPr>
                      <a:r>
                        <a:rPr lang="en-US" sz="1100">
                          <a:effectLst/>
                        </a:rPr>
                        <a:t>16</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gn="r" defTabSz="457200" rtl="0" eaLnBrk="1" latinLnBrk="0" hangingPunct="1">
                        <a:spcBef>
                          <a:spcPts val="0"/>
                        </a:spcBef>
                        <a:spcAft>
                          <a:spcPts val="0"/>
                        </a:spcAft>
                      </a:pPr>
                      <a:r>
                        <a:rPr lang="en-US" sz="1100" kern="1200">
                          <a:solidFill>
                            <a:schemeClr val="dk1"/>
                          </a:solidFill>
                          <a:effectLst/>
                          <a:latin typeface="+mn-lt"/>
                          <a:ea typeface="+mn-ea"/>
                          <a:cs typeface="+mn-cs"/>
                        </a:rPr>
                        <a:t>22.27</a:t>
                      </a:r>
                    </a:p>
                  </a:txBody>
                  <a:tcPr marL="68580" marR="68580" marT="0" marB="0"/>
                </a:tc>
                <a:tc>
                  <a:txBody>
                    <a:bodyPr/>
                    <a:lstStyle/>
                    <a:p>
                      <a:pPr marL="0" marR="0" algn="r" defTabSz="457200" rtl="0" eaLnBrk="1" latinLnBrk="0" hangingPunct="1">
                        <a:spcBef>
                          <a:spcPts val="0"/>
                        </a:spcBef>
                        <a:spcAft>
                          <a:spcPts val="0"/>
                        </a:spcAft>
                      </a:pPr>
                      <a:r>
                        <a:rPr lang="en-US" sz="1100" kern="1200">
                          <a:solidFill>
                            <a:schemeClr val="dk1"/>
                          </a:solidFill>
                          <a:effectLst/>
                          <a:latin typeface="+mn-lt"/>
                          <a:ea typeface="+mn-ea"/>
                          <a:cs typeface="+mn-cs"/>
                        </a:rPr>
                        <a:t>6.30</a:t>
                      </a:r>
                    </a:p>
                  </a:txBody>
                  <a:tcPr marL="68580" marR="68580" marT="0" marB="0"/>
                </a:tc>
                <a:tc>
                  <a:txBody>
                    <a:bodyPr/>
                    <a:lstStyle/>
                    <a:p>
                      <a:pPr marL="0" marR="0" algn="r" defTabSz="457200" rtl="0" eaLnBrk="1" latinLnBrk="0" hangingPunct="1">
                        <a:spcBef>
                          <a:spcPts val="0"/>
                        </a:spcBef>
                        <a:spcAft>
                          <a:spcPts val="0"/>
                        </a:spcAft>
                      </a:pPr>
                      <a:r>
                        <a:rPr lang="en-US" sz="1100" kern="1200">
                          <a:solidFill>
                            <a:schemeClr val="dk1"/>
                          </a:solidFill>
                          <a:effectLst/>
                          <a:latin typeface="+mn-lt"/>
                          <a:ea typeface="+mn-ea"/>
                          <a:cs typeface="+mn-cs"/>
                        </a:rPr>
                        <a:t>24.63</a:t>
                      </a:r>
                    </a:p>
                  </a:txBody>
                  <a:tcPr marL="68580" marR="68580" marT="0" marB="0"/>
                </a:tc>
                <a:tc>
                  <a:txBody>
                    <a:bodyPr/>
                    <a:lstStyle/>
                    <a:p>
                      <a:pPr marL="0" marR="0" algn="r" defTabSz="457200" rtl="0" eaLnBrk="1" fontAlgn="b" latinLnBrk="0" hangingPunct="1">
                        <a:spcBef>
                          <a:spcPts val="0"/>
                        </a:spcBef>
                        <a:spcAft>
                          <a:spcPts val="0"/>
                        </a:spcAft>
                      </a:pPr>
                      <a:r>
                        <a:rPr lang="en-US" sz="1100" kern="1200">
                          <a:solidFill>
                            <a:schemeClr val="dk1"/>
                          </a:solidFill>
                          <a:effectLst/>
                          <a:latin typeface="+mn-lt"/>
                          <a:ea typeface="+mn-ea"/>
                          <a:cs typeface="+mn-cs"/>
                        </a:rPr>
                        <a:t>53.20</a:t>
                      </a:r>
                    </a:p>
                  </a:txBody>
                  <a:tcPr marL="7620" marR="7620" marT="7620" marB="0"/>
                </a:tc>
                <a:extLst>
                  <a:ext uri="{0D108BD9-81ED-4DB2-BD59-A6C34878D82A}">
                    <a16:rowId xmlns:a16="http://schemas.microsoft.com/office/drawing/2014/main" val="1667204842"/>
                  </a:ext>
                </a:extLst>
              </a:tr>
              <a:tr h="201556">
                <a:tc>
                  <a:txBody>
                    <a:bodyPr/>
                    <a:lstStyle/>
                    <a:p>
                      <a:pPr marL="0" marR="0" algn="r">
                        <a:spcBef>
                          <a:spcPts val="0"/>
                        </a:spcBef>
                        <a:spcAft>
                          <a:spcPts val="0"/>
                        </a:spcAft>
                      </a:pPr>
                      <a:r>
                        <a:rPr lang="en-US" sz="1100">
                          <a:effectLst/>
                        </a:rPr>
                        <a:t>32</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gn="r" defTabSz="457200" rtl="0" eaLnBrk="1" latinLnBrk="0" hangingPunct="1">
                        <a:spcBef>
                          <a:spcPts val="0"/>
                        </a:spcBef>
                        <a:spcAft>
                          <a:spcPts val="0"/>
                        </a:spcAft>
                      </a:pPr>
                      <a:r>
                        <a:rPr lang="en-US" sz="1100" kern="1200">
                          <a:solidFill>
                            <a:schemeClr val="dk1"/>
                          </a:solidFill>
                          <a:effectLst/>
                          <a:latin typeface="+mn-lt"/>
                          <a:ea typeface="+mn-ea"/>
                          <a:cs typeface="+mn-cs"/>
                        </a:rPr>
                        <a:t>22.36</a:t>
                      </a:r>
                    </a:p>
                  </a:txBody>
                  <a:tcPr marL="68580" marR="68580" marT="0" marB="0"/>
                </a:tc>
                <a:tc>
                  <a:txBody>
                    <a:bodyPr/>
                    <a:lstStyle/>
                    <a:p>
                      <a:pPr marL="0" marR="0" algn="r" defTabSz="457200" rtl="0" eaLnBrk="1" latinLnBrk="0" hangingPunct="1">
                        <a:spcBef>
                          <a:spcPts val="0"/>
                        </a:spcBef>
                        <a:spcAft>
                          <a:spcPts val="0"/>
                        </a:spcAft>
                      </a:pPr>
                      <a:r>
                        <a:rPr lang="en-US" sz="1100" kern="1200">
                          <a:solidFill>
                            <a:schemeClr val="dk1"/>
                          </a:solidFill>
                          <a:effectLst/>
                          <a:latin typeface="+mn-lt"/>
                          <a:ea typeface="+mn-ea"/>
                          <a:cs typeface="+mn-cs"/>
                        </a:rPr>
                        <a:t>6.40</a:t>
                      </a:r>
                    </a:p>
                  </a:txBody>
                  <a:tcPr marL="68580" marR="68580" marT="0" marB="0"/>
                </a:tc>
                <a:tc>
                  <a:txBody>
                    <a:bodyPr/>
                    <a:lstStyle/>
                    <a:p>
                      <a:pPr marL="0" marR="0" algn="r" defTabSz="457200" rtl="0" eaLnBrk="1" latinLnBrk="0" hangingPunct="1">
                        <a:spcBef>
                          <a:spcPts val="0"/>
                        </a:spcBef>
                        <a:spcAft>
                          <a:spcPts val="0"/>
                        </a:spcAft>
                      </a:pPr>
                      <a:r>
                        <a:rPr lang="en-US" sz="1100" kern="1200">
                          <a:solidFill>
                            <a:schemeClr val="dk1"/>
                          </a:solidFill>
                          <a:effectLst/>
                          <a:latin typeface="+mn-lt"/>
                          <a:ea typeface="+mn-ea"/>
                          <a:cs typeface="+mn-cs"/>
                        </a:rPr>
                        <a:t>24.70</a:t>
                      </a:r>
                    </a:p>
                  </a:txBody>
                  <a:tcPr marL="68580" marR="68580" marT="0" marB="0"/>
                </a:tc>
                <a:tc>
                  <a:txBody>
                    <a:bodyPr/>
                    <a:lstStyle/>
                    <a:p>
                      <a:pPr marL="0" marR="0" algn="r" defTabSz="457200" rtl="0" eaLnBrk="1" fontAlgn="b" latinLnBrk="0" hangingPunct="1">
                        <a:spcBef>
                          <a:spcPts val="0"/>
                        </a:spcBef>
                        <a:spcAft>
                          <a:spcPts val="0"/>
                        </a:spcAft>
                      </a:pPr>
                      <a:r>
                        <a:rPr lang="en-US" sz="1100" kern="1200">
                          <a:solidFill>
                            <a:schemeClr val="dk1"/>
                          </a:solidFill>
                          <a:effectLst/>
                          <a:latin typeface="+mn-lt"/>
                          <a:ea typeface="+mn-ea"/>
                          <a:cs typeface="+mn-cs"/>
                        </a:rPr>
                        <a:t>53.46</a:t>
                      </a:r>
                    </a:p>
                  </a:txBody>
                  <a:tcPr marL="7620" marR="7620" marT="7620" marB="0"/>
                </a:tc>
                <a:extLst>
                  <a:ext uri="{0D108BD9-81ED-4DB2-BD59-A6C34878D82A}">
                    <a16:rowId xmlns:a16="http://schemas.microsoft.com/office/drawing/2014/main" val="2125201990"/>
                  </a:ext>
                </a:extLst>
              </a:tr>
              <a:tr h="201556">
                <a:tc>
                  <a:txBody>
                    <a:bodyPr/>
                    <a:lstStyle/>
                    <a:p>
                      <a:pPr marL="0" marR="0" algn="r">
                        <a:spcBef>
                          <a:spcPts val="0"/>
                        </a:spcBef>
                        <a:spcAft>
                          <a:spcPts val="0"/>
                        </a:spcAft>
                      </a:pPr>
                      <a:r>
                        <a:rPr lang="en-US" sz="1100">
                          <a:effectLst/>
                        </a:rPr>
                        <a:t>64</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gn="r" defTabSz="457200" rtl="0" eaLnBrk="1" latinLnBrk="0" hangingPunct="1">
                        <a:spcBef>
                          <a:spcPts val="0"/>
                        </a:spcBef>
                        <a:spcAft>
                          <a:spcPts val="0"/>
                        </a:spcAft>
                      </a:pPr>
                      <a:r>
                        <a:rPr lang="en-US" sz="1100" kern="1200">
                          <a:solidFill>
                            <a:schemeClr val="dk1"/>
                          </a:solidFill>
                          <a:effectLst/>
                          <a:latin typeface="+mn-lt"/>
                          <a:ea typeface="+mn-ea"/>
                          <a:cs typeface="+mn-cs"/>
                        </a:rPr>
                        <a:t>22.30</a:t>
                      </a:r>
                    </a:p>
                  </a:txBody>
                  <a:tcPr marL="68580" marR="68580" marT="0" marB="0"/>
                </a:tc>
                <a:tc>
                  <a:txBody>
                    <a:bodyPr/>
                    <a:lstStyle/>
                    <a:p>
                      <a:pPr marL="0" marR="0" algn="r" defTabSz="457200" rtl="0" eaLnBrk="1" latinLnBrk="0" hangingPunct="1">
                        <a:spcBef>
                          <a:spcPts val="0"/>
                        </a:spcBef>
                        <a:spcAft>
                          <a:spcPts val="0"/>
                        </a:spcAft>
                      </a:pPr>
                      <a:r>
                        <a:rPr lang="en-US" sz="1100" kern="1200">
                          <a:solidFill>
                            <a:schemeClr val="dk1"/>
                          </a:solidFill>
                          <a:effectLst/>
                          <a:latin typeface="+mn-lt"/>
                          <a:ea typeface="+mn-ea"/>
                          <a:cs typeface="+mn-cs"/>
                        </a:rPr>
                        <a:t>6.40</a:t>
                      </a:r>
                    </a:p>
                  </a:txBody>
                  <a:tcPr marL="68580" marR="68580" marT="0" marB="0"/>
                </a:tc>
                <a:tc>
                  <a:txBody>
                    <a:bodyPr/>
                    <a:lstStyle/>
                    <a:p>
                      <a:pPr marL="0" marR="0" algn="r" defTabSz="457200" rtl="0" eaLnBrk="1" latinLnBrk="0" hangingPunct="1">
                        <a:spcBef>
                          <a:spcPts val="0"/>
                        </a:spcBef>
                        <a:spcAft>
                          <a:spcPts val="0"/>
                        </a:spcAft>
                      </a:pPr>
                      <a:r>
                        <a:rPr lang="en-US" sz="1100" kern="1200">
                          <a:solidFill>
                            <a:schemeClr val="dk1"/>
                          </a:solidFill>
                          <a:effectLst/>
                          <a:latin typeface="+mn-lt"/>
                          <a:ea typeface="+mn-ea"/>
                          <a:cs typeface="+mn-cs"/>
                        </a:rPr>
                        <a:t>24.60</a:t>
                      </a:r>
                    </a:p>
                  </a:txBody>
                  <a:tcPr marL="68580" marR="68580" marT="0" marB="0"/>
                </a:tc>
                <a:tc>
                  <a:txBody>
                    <a:bodyPr/>
                    <a:lstStyle/>
                    <a:p>
                      <a:pPr marL="0" marR="0" algn="r" defTabSz="457200" rtl="0" eaLnBrk="1" fontAlgn="b" latinLnBrk="0" hangingPunct="1">
                        <a:spcBef>
                          <a:spcPts val="0"/>
                        </a:spcBef>
                        <a:spcAft>
                          <a:spcPts val="0"/>
                        </a:spcAft>
                      </a:pPr>
                      <a:r>
                        <a:rPr lang="en-US" sz="1100" kern="1200">
                          <a:solidFill>
                            <a:schemeClr val="dk1"/>
                          </a:solidFill>
                          <a:effectLst/>
                          <a:latin typeface="+mn-lt"/>
                          <a:ea typeface="+mn-ea"/>
                          <a:cs typeface="+mn-cs"/>
                        </a:rPr>
                        <a:t>53.30</a:t>
                      </a:r>
                    </a:p>
                  </a:txBody>
                  <a:tcPr marL="7620" marR="7620" marT="7620" marB="0"/>
                </a:tc>
                <a:extLst>
                  <a:ext uri="{0D108BD9-81ED-4DB2-BD59-A6C34878D82A}">
                    <a16:rowId xmlns:a16="http://schemas.microsoft.com/office/drawing/2014/main" val="576662942"/>
                  </a:ext>
                </a:extLst>
              </a:tr>
              <a:tr h="201556">
                <a:tc>
                  <a:txBody>
                    <a:bodyPr/>
                    <a:lstStyle/>
                    <a:p>
                      <a:pPr marL="0" marR="0" algn="r">
                        <a:spcBef>
                          <a:spcPts val="0"/>
                        </a:spcBef>
                        <a:spcAft>
                          <a:spcPts val="0"/>
                        </a:spcAft>
                      </a:pPr>
                      <a:r>
                        <a:rPr lang="en-US" sz="1100">
                          <a:effectLst/>
                        </a:rPr>
                        <a:t>128</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gn="r" defTabSz="457200" rtl="0" eaLnBrk="1" latinLnBrk="0" hangingPunct="1">
                        <a:spcBef>
                          <a:spcPts val="0"/>
                        </a:spcBef>
                        <a:spcAft>
                          <a:spcPts val="0"/>
                        </a:spcAft>
                      </a:pPr>
                      <a:r>
                        <a:rPr lang="en-US" sz="1100" kern="1200">
                          <a:solidFill>
                            <a:schemeClr val="dk1"/>
                          </a:solidFill>
                          <a:effectLst/>
                          <a:latin typeface="+mn-lt"/>
                          <a:ea typeface="+mn-ea"/>
                          <a:cs typeface="+mn-cs"/>
                        </a:rPr>
                        <a:t>22.40</a:t>
                      </a:r>
                    </a:p>
                  </a:txBody>
                  <a:tcPr marL="68580" marR="68580" marT="0" marB="0"/>
                </a:tc>
                <a:tc>
                  <a:txBody>
                    <a:bodyPr/>
                    <a:lstStyle/>
                    <a:p>
                      <a:pPr marL="0" marR="0" algn="r" defTabSz="457200" rtl="0" eaLnBrk="1" latinLnBrk="0" hangingPunct="1">
                        <a:spcBef>
                          <a:spcPts val="0"/>
                        </a:spcBef>
                        <a:spcAft>
                          <a:spcPts val="0"/>
                        </a:spcAft>
                      </a:pPr>
                      <a:r>
                        <a:rPr lang="en-US" sz="1100" kern="1200">
                          <a:solidFill>
                            <a:schemeClr val="dk1"/>
                          </a:solidFill>
                          <a:effectLst/>
                          <a:latin typeface="+mn-lt"/>
                          <a:ea typeface="+mn-ea"/>
                          <a:cs typeface="+mn-cs"/>
                        </a:rPr>
                        <a:t>6.44</a:t>
                      </a:r>
                    </a:p>
                  </a:txBody>
                  <a:tcPr marL="68580" marR="68580" marT="0" marB="0"/>
                </a:tc>
                <a:tc>
                  <a:txBody>
                    <a:bodyPr/>
                    <a:lstStyle/>
                    <a:p>
                      <a:pPr marL="0" marR="0" algn="r" defTabSz="457200" rtl="0" eaLnBrk="1" latinLnBrk="0" hangingPunct="1">
                        <a:spcBef>
                          <a:spcPts val="0"/>
                        </a:spcBef>
                        <a:spcAft>
                          <a:spcPts val="0"/>
                        </a:spcAft>
                      </a:pPr>
                      <a:r>
                        <a:rPr lang="en-US" sz="1100" kern="1200">
                          <a:solidFill>
                            <a:schemeClr val="dk1"/>
                          </a:solidFill>
                          <a:effectLst/>
                          <a:latin typeface="+mn-lt"/>
                          <a:ea typeface="+mn-ea"/>
                          <a:cs typeface="+mn-cs"/>
                        </a:rPr>
                        <a:t>24.92</a:t>
                      </a:r>
                    </a:p>
                  </a:txBody>
                  <a:tcPr marL="68580" marR="68580" marT="0" marB="0"/>
                </a:tc>
                <a:tc>
                  <a:txBody>
                    <a:bodyPr/>
                    <a:lstStyle/>
                    <a:p>
                      <a:pPr marL="0" marR="0" algn="r" defTabSz="457200" rtl="0" eaLnBrk="1" fontAlgn="b" latinLnBrk="0" hangingPunct="1">
                        <a:spcBef>
                          <a:spcPts val="0"/>
                        </a:spcBef>
                        <a:spcAft>
                          <a:spcPts val="0"/>
                        </a:spcAft>
                      </a:pPr>
                      <a:r>
                        <a:rPr lang="en-US" sz="1100" kern="1200">
                          <a:solidFill>
                            <a:schemeClr val="dk1"/>
                          </a:solidFill>
                          <a:effectLst/>
                          <a:latin typeface="+mn-lt"/>
                          <a:ea typeface="+mn-ea"/>
                          <a:cs typeface="+mn-cs"/>
                        </a:rPr>
                        <a:t>53.76</a:t>
                      </a:r>
                    </a:p>
                  </a:txBody>
                  <a:tcPr marL="7620" marR="7620" marT="7620" marB="0"/>
                </a:tc>
                <a:extLst>
                  <a:ext uri="{0D108BD9-81ED-4DB2-BD59-A6C34878D82A}">
                    <a16:rowId xmlns:a16="http://schemas.microsoft.com/office/drawing/2014/main" val="2200436175"/>
                  </a:ext>
                </a:extLst>
              </a:tr>
              <a:tr h="201556">
                <a:tc>
                  <a:txBody>
                    <a:bodyPr/>
                    <a:lstStyle/>
                    <a:p>
                      <a:pPr marL="0" marR="0" algn="r">
                        <a:spcBef>
                          <a:spcPts val="0"/>
                        </a:spcBef>
                        <a:spcAft>
                          <a:spcPts val="0"/>
                        </a:spcAft>
                      </a:pPr>
                      <a:r>
                        <a:rPr lang="en-US" sz="1100">
                          <a:effectLst/>
                        </a:rPr>
                        <a:t>256</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gn="r" defTabSz="457200" rtl="0" eaLnBrk="1" latinLnBrk="0" hangingPunct="1">
                        <a:spcBef>
                          <a:spcPts val="0"/>
                        </a:spcBef>
                        <a:spcAft>
                          <a:spcPts val="0"/>
                        </a:spcAft>
                      </a:pPr>
                      <a:r>
                        <a:rPr lang="en-US" sz="1100" kern="1200">
                          <a:solidFill>
                            <a:schemeClr val="dk1"/>
                          </a:solidFill>
                          <a:effectLst/>
                          <a:latin typeface="+mn-lt"/>
                          <a:ea typeface="+mn-ea"/>
                          <a:cs typeface="+mn-cs"/>
                        </a:rPr>
                        <a:t>22.54</a:t>
                      </a:r>
                    </a:p>
                  </a:txBody>
                  <a:tcPr marL="68580" marR="68580" marT="0" marB="0"/>
                </a:tc>
                <a:tc>
                  <a:txBody>
                    <a:bodyPr/>
                    <a:lstStyle/>
                    <a:p>
                      <a:pPr marL="0" marR="0" algn="r" defTabSz="457200" rtl="0" eaLnBrk="1" latinLnBrk="0" hangingPunct="1">
                        <a:spcBef>
                          <a:spcPts val="0"/>
                        </a:spcBef>
                        <a:spcAft>
                          <a:spcPts val="0"/>
                        </a:spcAft>
                      </a:pPr>
                      <a:r>
                        <a:rPr lang="en-US" sz="1100" kern="1200">
                          <a:solidFill>
                            <a:schemeClr val="dk1"/>
                          </a:solidFill>
                          <a:effectLst/>
                          <a:latin typeface="+mn-lt"/>
                          <a:ea typeface="+mn-ea"/>
                          <a:cs typeface="+mn-cs"/>
                        </a:rPr>
                        <a:t>6.54</a:t>
                      </a:r>
                    </a:p>
                  </a:txBody>
                  <a:tcPr marL="68580" marR="68580" marT="0" marB="0"/>
                </a:tc>
                <a:tc>
                  <a:txBody>
                    <a:bodyPr/>
                    <a:lstStyle/>
                    <a:p>
                      <a:pPr marL="0" marR="0" algn="r" defTabSz="457200" rtl="0" eaLnBrk="1" latinLnBrk="0" hangingPunct="1">
                        <a:spcBef>
                          <a:spcPts val="0"/>
                        </a:spcBef>
                        <a:spcAft>
                          <a:spcPts val="0"/>
                        </a:spcAft>
                      </a:pPr>
                      <a:r>
                        <a:rPr lang="en-US" sz="1100" kern="1200">
                          <a:solidFill>
                            <a:schemeClr val="dk1"/>
                          </a:solidFill>
                          <a:effectLst/>
                          <a:latin typeface="+mn-lt"/>
                          <a:ea typeface="+mn-ea"/>
                          <a:cs typeface="+mn-cs"/>
                        </a:rPr>
                        <a:t>24.88</a:t>
                      </a:r>
                    </a:p>
                  </a:txBody>
                  <a:tcPr marL="68580" marR="68580" marT="0" marB="0"/>
                </a:tc>
                <a:tc>
                  <a:txBody>
                    <a:bodyPr/>
                    <a:lstStyle/>
                    <a:p>
                      <a:pPr marL="0" marR="0" algn="r" defTabSz="457200" rtl="0" eaLnBrk="1" fontAlgn="b" latinLnBrk="0" hangingPunct="1">
                        <a:spcBef>
                          <a:spcPts val="0"/>
                        </a:spcBef>
                        <a:spcAft>
                          <a:spcPts val="0"/>
                        </a:spcAft>
                      </a:pPr>
                      <a:r>
                        <a:rPr lang="en-US" sz="1100" kern="1200">
                          <a:solidFill>
                            <a:schemeClr val="dk1"/>
                          </a:solidFill>
                          <a:effectLst/>
                          <a:latin typeface="+mn-lt"/>
                          <a:ea typeface="+mn-ea"/>
                          <a:cs typeface="+mn-cs"/>
                        </a:rPr>
                        <a:t>53.96</a:t>
                      </a:r>
                    </a:p>
                  </a:txBody>
                  <a:tcPr marL="7620" marR="7620" marT="7620" marB="0"/>
                </a:tc>
                <a:extLst>
                  <a:ext uri="{0D108BD9-81ED-4DB2-BD59-A6C34878D82A}">
                    <a16:rowId xmlns:a16="http://schemas.microsoft.com/office/drawing/2014/main" val="1160020652"/>
                  </a:ext>
                </a:extLst>
              </a:tr>
              <a:tr h="201556">
                <a:tc>
                  <a:txBody>
                    <a:bodyPr/>
                    <a:lstStyle/>
                    <a:p>
                      <a:pPr marL="0" marR="0" algn="r">
                        <a:spcBef>
                          <a:spcPts val="0"/>
                        </a:spcBef>
                        <a:spcAft>
                          <a:spcPts val="0"/>
                        </a:spcAft>
                      </a:pPr>
                      <a:r>
                        <a:rPr lang="en-US" sz="1100">
                          <a:effectLst/>
                        </a:rPr>
                        <a:t>512</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gn="r" defTabSz="457200" rtl="0" eaLnBrk="1" latinLnBrk="0" hangingPunct="1">
                        <a:spcBef>
                          <a:spcPts val="0"/>
                        </a:spcBef>
                        <a:spcAft>
                          <a:spcPts val="0"/>
                        </a:spcAft>
                      </a:pPr>
                      <a:r>
                        <a:rPr lang="en-US" sz="1100" kern="1200">
                          <a:solidFill>
                            <a:schemeClr val="dk1"/>
                          </a:solidFill>
                          <a:effectLst/>
                          <a:latin typeface="+mn-lt"/>
                          <a:ea typeface="+mn-ea"/>
                          <a:cs typeface="+mn-cs"/>
                        </a:rPr>
                        <a:t>22.52</a:t>
                      </a:r>
                    </a:p>
                  </a:txBody>
                  <a:tcPr marL="68580" marR="68580" marT="0" marB="0"/>
                </a:tc>
                <a:tc>
                  <a:txBody>
                    <a:bodyPr/>
                    <a:lstStyle/>
                    <a:p>
                      <a:pPr marL="0" marR="0" algn="r" defTabSz="457200" rtl="0" eaLnBrk="1" latinLnBrk="0" hangingPunct="1">
                        <a:spcBef>
                          <a:spcPts val="0"/>
                        </a:spcBef>
                        <a:spcAft>
                          <a:spcPts val="0"/>
                        </a:spcAft>
                      </a:pPr>
                      <a:r>
                        <a:rPr lang="en-US" sz="1100" kern="1200">
                          <a:solidFill>
                            <a:schemeClr val="dk1"/>
                          </a:solidFill>
                          <a:effectLst/>
                          <a:latin typeface="+mn-lt"/>
                          <a:ea typeface="+mn-ea"/>
                          <a:cs typeface="+mn-cs"/>
                        </a:rPr>
                        <a:t>6.74</a:t>
                      </a:r>
                    </a:p>
                  </a:txBody>
                  <a:tcPr marL="68580" marR="68580" marT="0" marB="0"/>
                </a:tc>
                <a:tc>
                  <a:txBody>
                    <a:bodyPr/>
                    <a:lstStyle/>
                    <a:p>
                      <a:pPr marL="0" marR="0" algn="r" defTabSz="457200" rtl="0" eaLnBrk="1" latinLnBrk="0" hangingPunct="1">
                        <a:spcBef>
                          <a:spcPts val="0"/>
                        </a:spcBef>
                        <a:spcAft>
                          <a:spcPts val="0"/>
                        </a:spcAft>
                      </a:pPr>
                      <a:r>
                        <a:rPr lang="en-US" sz="1100" kern="1200">
                          <a:solidFill>
                            <a:schemeClr val="dk1"/>
                          </a:solidFill>
                          <a:effectLst/>
                          <a:latin typeface="+mn-lt"/>
                          <a:ea typeface="+mn-ea"/>
                          <a:cs typeface="+mn-cs"/>
                        </a:rPr>
                        <a:t>24.84</a:t>
                      </a:r>
                    </a:p>
                  </a:txBody>
                  <a:tcPr marL="68580" marR="68580" marT="0" marB="0"/>
                </a:tc>
                <a:tc>
                  <a:txBody>
                    <a:bodyPr/>
                    <a:lstStyle/>
                    <a:p>
                      <a:pPr marL="0" marR="0" algn="r" defTabSz="457200" rtl="0" eaLnBrk="1" fontAlgn="b" latinLnBrk="0" hangingPunct="1">
                        <a:spcBef>
                          <a:spcPts val="0"/>
                        </a:spcBef>
                        <a:spcAft>
                          <a:spcPts val="0"/>
                        </a:spcAft>
                      </a:pPr>
                      <a:r>
                        <a:rPr lang="en-US" sz="1100" kern="1200">
                          <a:solidFill>
                            <a:schemeClr val="dk1"/>
                          </a:solidFill>
                          <a:effectLst/>
                          <a:latin typeface="+mn-lt"/>
                          <a:ea typeface="+mn-ea"/>
                          <a:cs typeface="+mn-cs"/>
                        </a:rPr>
                        <a:t>54.10</a:t>
                      </a:r>
                    </a:p>
                  </a:txBody>
                  <a:tcPr marL="7620" marR="7620" marT="7620" marB="0"/>
                </a:tc>
                <a:extLst>
                  <a:ext uri="{0D108BD9-81ED-4DB2-BD59-A6C34878D82A}">
                    <a16:rowId xmlns:a16="http://schemas.microsoft.com/office/drawing/2014/main" val="2841268885"/>
                  </a:ext>
                </a:extLst>
              </a:tr>
              <a:tr h="201556">
                <a:tc>
                  <a:txBody>
                    <a:bodyPr/>
                    <a:lstStyle/>
                    <a:p>
                      <a:pPr marL="0" marR="0" algn="r">
                        <a:spcBef>
                          <a:spcPts val="0"/>
                        </a:spcBef>
                        <a:spcAft>
                          <a:spcPts val="0"/>
                        </a:spcAft>
                      </a:pPr>
                      <a:r>
                        <a:rPr lang="en-US" sz="1100">
                          <a:effectLst/>
                        </a:rPr>
                        <a:t>1024</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gn="r" defTabSz="457200" rtl="0" eaLnBrk="1" latinLnBrk="0" hangingPunct="1">
                        <a:spcBef>
                          <a:spcPts val="0"/>
                        </a:spcBef>
                        <a:spcAft>
                          <a:spcPts val="0"/>
                        </a:spcAft>
                      </a:pPr>
                      <a:r>
                        <a:rPr lang="en-US" sz="1100" kern="1200">
                          <a:solidFill>
                            <a:schemeClr val="dk1"/>
                          </a:solidFill>
                          <a:effectLst/>
                          <a:latin typeface="+mn-lt"/>
                          <a:ea typeface="+mn-ea"/>
                          <a:cs typeface="+mn-cs"/>
                        </a:rPr>
                        <a:t>24.00</a:t>
                      </a:r>
                    </a:p>
                  </a:txBody>
                  <a:tcPr marL="68580" marR="68580" marT="0" marB="0"/>
                </a:tc>
                <a:tc>
                  <a:txBody>
                    <a:bodyPr/>
                    <a:lstStyle/>
                    <a:p>
                      <a:pPr marL="0" marR="0" algn="r" defTabSz="457200" rtl="0" eaLnBrk="1" latinLnBrk="0" hangingPunct="1">
                        <a:spcBef>
                          <a:spcPts val="0"/>
                        </a:spcBef>
                        <a:spcAft>
                          <a:spcPts val="0"/>
                        </a:spcAft>
                      </a:pPr>
                      <a:r>
                        <a:rPr lang="en-US" sz="1100" kern="1200">
                          <a:solidFill>
                            <a:schemeClr val="dk1"/>
                          </a:solidFill>
                          <a:effectLst/>
                          <a:latin typeface="+mn-lt"/>
                          <a:ea typeface="+mn-ea"/>
                          <a:cs typeface="+mn-cs"/>
                        </a:rPr>
                        <a:t>6.93</a:t>
                      </a:r>
                    </a:p>
                  </a:txBody>
                  <a:tcPr marL="68580" marR="68580" marT="0" marB="0"/>
                </a:tc>
                <a:tc>
                  <a:txBody>
                    <a:bodyPr/>
                    <a:lstStyle/>
                    <a:p>
                      <a:pPr marL="0" marR="0" algn="r" defTabSz="457200" rtl="0" eaLnBrk="1" latinLnBrk="0" hangingPunct="1">
                        <a:spcBef>
                          <a:spcPts val="0"/>
                        </a:spcBef>
                        <a:spcAft>
                          <a:spcPts val="0"/>
                        </a:spcAft>
                      </a:pPr>
                      <a:r>
                        <a:rPr lang="en-US" sz="1100" kern="1200">
                          <a:solidFill>
                            <a:schemeClr val="dk1"/>
                          </a:solidFill>
                          <a:effectLst/>
                          <a:latin typeface="+mn-lt"/>
                          <a:ea typeface="+mn-ea"/>
                          <a:cs typeface="+mn-cs"/>
                        </a:rPr>
                        <a:t>25.33</a:t>
                      </a:r>
                    </a:p>
                  </a:txBody>
                  <a:tcPr marL="68580" marR="68580" marT="0" marB="0"/>
                </a:tc>
                <a:tc>
                  <a:txBody>
                    <a:bodyPr/>
                    <a:lstStyle/>
                    <a:p>
                      <a:pPr marL="0" marR="0" algn="r" defTabSz="457200" rtl="0" eaLnBrk="1" fontAlgn="b" latinLnBrk="0" hangingPunct="1">
                        <a:spcBef>
                          <a:spcPts val="0"/>
                        </a:spcBef>
                        <a:spcAft>
                          <a:spcPts val="0"/>
                        </a:spcAft>
                      </a:pPr>
                      <a:r>
                        <a:rPr lang="en-US" sz="1100" kern="1200">
                          <a:solidFill>
                            <a:schemeClr val="dk1"/>
                          </a:solidFill>
                          <a:effectLst/>
                          <a:latin typeface="+mn-lt"/>
                          <a:ea typeface="+mn-ea"/>
                          <a:cs typeface="+mn-cs"/>
                        </a:rPr>
                        <a:t>56.27</a:t>
                      </a:r>
                    </a:p>
                  </a:txBody>
                  <a:tcPr marL="7620" marR="7620" marT="7620" marB="0"/>
                </a:tc>
                <a:extLst>
                  <a:ext uri="{0D108BD9-81ED-4DB2-BD59-A6C34878D82A}">
                    <a16:rowId xmlns:a16="http://schemas.microsoft.com/office/drawing/2014/main" val="855159873"/>
                  </a:ext>
                </a:extLst>
              </a:tr>
              <a:tr h="201556">
                <a:tc>
                  <a:txBody>
                    <a:bodyPr/>
                    <a:lstStyle/>
                    <a:p>
                      <a:pPr marL="0" marR="0" algn="r">
                        <a:spcBef>
                          <a:spcPts val="0"/>
                        </a:spcBef>
                        <a:spcAft>
                          <a:spcPts val="0"/>
                        </a:spcAft>
                      </a:pPr>
                      <a:r>
                        <a:rPr lang="en-US" sz="1100">
                          <a:effectLst/>
                        </a:rPr>
                        <a:t>2048</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gn="r" defTabSz="457200" rtl="0" eaLnBrk="1" latinLnBrk="0" hangingPunct="1">
                        <a:spcBef>
                          <a:spcPts val="0"/>
                        </a:spcBef>
                        <a:spcAft>
                          <a:spcPts val="0"/>
                        </a:spcAft>
                      </a:pPr>
                      <a:r>
                        <a:rPr lang="en-US" sz="1100" kern="1200">
                          <a:solidFill>
                            <a:schemeClr val="dk1"/>
                          </a:solidFill>
                          <a:effectLst/>
                          <a:latin typeface="+mn-lt"/>
                          <a:ea typeface="+mn-ea"/>
                          <a:cs typeface="+mn-cs"/>
                        </a:rPr>
                        <a:t>23.34</a:t>
                      </a:r>
                    </a:p>
                  </a:txBody>
                  <a:tcPr marL="68580" marR="68580" marT="0" marB="0"/>
                </a:tc>
                <a:tc>
                  <a:txBody>
                    <a:bodyPr/>
                    <a:lstStyle/>
                    <a:p>
                      <a:pPr marL="0" marR="0" algn="r" defTabSz="457200" rtl="0" eaLnBrk="1" latinLnBrk="0" hangingPunct="1">
                        <a:spcBef>
                          <a:spcPts val="0"/>
                        </a:spcBef>
                        <a:spcAft>
                          <a:spcPts val="0"/>
                        </a:spcAft>
                      </a:pPr>
                      <a:r>
                        <a:rPr lang="en-US" sz="1100" kern="1200">
                          <a:solidFill>
                            <a:schemeClr val="dk1"/>
                          </a:solidFill>
                          <a:effectLst/>
                          <a:latin typeface="+mn-lt"/>
                          <a:ea typeface="+mn-ea"/>
                          <a:cs typeface="+mn-cs"/>
                        </a:rPr>
                        <a:t>7.50</a:t>
                      </a:r>
                    </a:p>
                  </a:txBody>
                  <a:tcPr marL="68580" marR="68580" marT="0" marB="0"/>
                </a:tc>
                <a:tc>
                  <a:txBody>
                    <a:bodyPr/>
                    <a:lstStyle/>
                    <a:p>
                      <a:pPr marL="0" marR="0" algn="r" defTabSz="457200" rtl="0" eaLnBrk="1" latinLnBrk="0" hangingPunct="1">
                        <a:spcBef>
                          <a:spcPts val="0"/>
                        </a:spcBef>
                        <a:spcAft>
                          <a:spcPts val="0"/>
                        </a:spcAft>
                      </a:pPr>
                      <a:r>
                        <a:rPr lang="en-US" sz="1100" kern="1200">
                          <a:solidFill>
                            <a:schemeClr val="dk1"/>
                          </a:solidFill>
                          <a:effectLst/>
                          <a:latin typeface="+mn-lt"/>
                          <a:ea typeface="+mn-ea"/>
                          <a:cs typeface="+mn-cs"/>
                        </a:rPr>
                        <a:t>31.26</a:t>
                      </a:r>
                    </a:p>
                  </a:txBody>
                  <a:tcPr marL="68580" marR="68580" marT="0" marB="0"/>
                </a:tc>
                <a:tc>
                  <a:txBody>
                    <a:bodyPr/>
                    <a:lstStyle/>
                    <a:p>
                      <a:pPr marL="0" marR="0" algn="r" defTabSz="457200" rtl="0" eaLnBrk="1" fontAlgn="b" latinLnBrk="0" hangingPunct="1">
                        <a:spcBef>
                          <a:spcPts val="0"/>
                        </a:spcBef>
                        <a:spcAft>
                          <a:spcPts val="0"/>
                        </a:spcAft>
                      </a:pPr>
                      <a:r>
                        <a:rPr lang="en-US" sz="1100" kern="1200">
                          <a:solidFill>
                            <a:schemeClr val="dk1"/>
                          </a:solidFill>
                          <a:effectLst/>
                          <a:latin typeface="+mn-lt"/>
                          <a:ea typeface="+mn-ea"/>
                          <a:cs typeface="+mn-cs"/>
                        </a:rPr>
                        <a:t>62.10</a:t>
                      </a:r>
                    </a:p>
                  </a:txBody>
                  <a:tcPr marL="7620" marR="7620" marT="7620" marB="0"/>
                </a:tc>
                <a:extLst>
                  <a:ext uri="{0D108BD9-81ED-4DB2-BD59-A6C34878D82A}">
                    <a16:rowId xmlns:a16="http://schemas.microsoft.com/office/drawing/2014/main" val="676885875"/>
                  </a:ext>
                </a:extLst>
              </a:tr>
              <a:tr h="201556">
                <a:tc>
                  <a:txBody>
                    <a:bodyPr/>
                    <a:lstStyle/>
                    <a:p>
                      <a:pPr marL="0" marR="0" algn="r">
                        <a:spcBef>
                          <a:spcPts val="0"/>
                        </a:spcBef>
                        <a:spcAft>
                          <a:spcPts val="0"/>
                        </a:spcAft>
                      </a:pPr>
                      <a:r>
                        <a:rPr lang="en-US" sz="1100">
                          <a:effectLst/>
                        </a:rPr>
                        <a:t>4096</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0" marR="0" algn="r" defTabSz="457200" rtl="0" eaLnBrk="1" latinLnBrk="0" hangingPunct="1">
                        <a:spcBef>
                          <a:spcPts val="0"/>
                        </a:spcBef>
                        <a:spcAft>
                          <a:spcPts val="0"/>
                        </a:spcAft>
                      </a:pPr>
                      <a:r>
                        <a:rPr lang="en-US" sz="1100" kern="1200">
                          <a:solidFill>
                            <a:schemeClr val="dk1"/>
                          </a:solidFill>
                          <a:effectLst/>
                          <a:latin typeface="+mn-lt"/>
                          <a:ea typeface="+mn-ea"/>
                          <a:cs typeface="+mn-cs"/>
                        </a:rPr>
                        <a:t>24.16</a:t>
                      </a:r>
                    </a:p>
                  </a:txBody>
                  <a:tcPr marL="68580" marR="68580" marT="0" marB="0"/>
                </a:tc>
                <a:tc>
                  <a:txBody>
                    <a:bodyPr/>
                    <a:lstStyle/>
                    <a:p>
                      <a:pPr marL="0" marR="0" algn="r" defTabSz="457200" rtl="0" eaLnBrk="1" latinLnBrk="0" hangingPunct="1">
                        <a:spcBef>
                          <a:spcPts val="0"/>
                        </a:spcBef>
                        <a:spcAft>
                          <a:spcPts val="0"/>
                        </a:spcAft>
                      </a:pPr>
                      <a:r>
                        <a:rPr lang="en-US" sz="1100" kern="1200">
                          <a:solidFill>
                            <a:schemeClr val="dk1"/>
                          </a:solidFill>
                          <a:effectLst/>
                          <a:latin typeface="+mn-lt"/>
                          <a:ea typeface="+mn-ea"/>
                          <a:cs typeface="+mn-cs"/>
                        </a:rPr>
                        <a:t>8.51</a:t>
                      </a:r>
                    </a:p>
                  </a:txBody>
                  <a:tcPr marL="68580" marR="68580" marT="0" marB="0"/>
                </a:tc>
                <a:tc>
                  <a:txBody>
                    <a:bodyPr/>
                    <a:lstStyle/>
                    <a:p>
                      <a:pPr marL="0" marR="0" algn="r" defTabSz="457200" rtl="0" eaLnBrk="1" latinLnBrk="0" hangingPunct="1">
                        <a:spcBef>
                          <a:spcPts val="0"/>
                        </a:spcBef>
                        <a:spcAft>
                          <a:spcPts val="0"/>
                        </a:spcAft>
                      </a:pPr>
                      <a:r>
                        <a:rPr lang="en-US" sz="1100" kern="1200">
                          <a:solidFill>
                            <a:schemeClr val="dk1"/>
                          </a:solidFill>
                          <a:effectLst/>
                          <a:latin typeface="+mn-lt"/>
                          <a:ea typeface="+mn-ea"/>
                          <a:cs typeface="+mn-cs"/>
                        </a:rPr>
                        <a:t>35.24</a:t>
                      </a:r>
                    </a:p>
                  </a:txBody>
                  <a:tcPr marL="68580" marR="68580" marT="0" marB="0"/>
                </a:tc>
                <a:tc>
                  <a:txBody>
                    <a:bodyPr/>
                    <a:lstStyle/>
                    <a:p>
                      <a:pPr marL="0" marR="0" algn="r" defTabSz="457200" rtl="0" eaLnBrk="1" fontAlgn="b" latinLnBrk="0" hangingPunct="1">
                        <a:spcBef>
                          <a:spcPts val="0"/>
                        </a:spcBef>
                        <a:spcAft>
                          <a:spcPts val="0"/>
                        </a:spcAft>
                      </a:pPr>
                      <a:r>
                        <a:rPr lang="en-US" sz="1100" kern="1200">
                          <a:solidFill>
                            <a:schemeClr val="dk1"/>
                          </a:solidFill>
                          <a:effectLst/>
                          <a:latin typeface="+mn-lt"/>
                          <a:ea typeface="+mn-ea"/>
                          <a:cs typeface="+mn-cs"/>
                        </a:rPr>
                        <a:t>67.91</a:t>
                      </a:r>
                    </a:p>
                  </a:txBody>
                  <a:tcPr marL="7620" marR="7620" marT="7620" marB="0"/>
                </a:tc>
                <a:extLst>
                  <a:ext uri="{0D108BD9-81ED-4DB2-BD59-A6C34878D82A}">
                    <a16:rowId xmlns:a16="http://schemas.microsoft.com/office/drawing/2014/main" val="4266142362"/>
                  </a:ext>
                </a:extLst>
              </a:tr>
            </a:tbl>
          </a:graphicData>
        </a:graphic>
      </p:graphicFrame>
      <p:sp>
        <p:nvSpPr>
          <p:cNvPr id="6" name="TextBox 5">
            <a:extLst>
              <a:ext uri="{FF2B5EF4-FFF2-40B4-BE49-F238E27FC236}">
                <a16:creationId xmlns:a16="http://schemas.microsoft.com/office/drawing/2014/main" id="{0AE7568C-2F63-9749-4E58-B0BC57925A28}"/>
              </a:ext>
            </a:extLst>
          </p:cNvPr>
          <p:cNvSpPr txBox="1"/>
          <p:nvPr/>
        </p:nvSpPr>
        <p:spPr>
          <a:xfrm>
            <a:off x="290618" y="3377458"/>
            <a:ext cx="8238508" cy="1323439"/>
          </a:xfrm>
          <a:prstGeom prst="rect">
            <a:avLst/>
          </a:prstGeom>
          <a:noFill/>
        </p:spPr>
        <p:txBody>
          <a:bodyPr wrap="square" rtlCol="0">
            <a:spAutoFit/>
          </a:bodyPr>
          <a:lstStyle/>
          <a:p>
            <a:pPr marL="285750" indent="-285750">
              <a:buFontTx/>
              <a:buChar char="-"/>
            </a:pPr>
            <a:r>
              <a:rPr lang="en-US" sz="1600"/>
              <a:t>DDS Reported latency is latency reported by the Publisher on Linux Laptop after processing</a:t>
            </a:r>
          </a:p>
          <a:p>
            <a:pPr marL="285750" indent="-285750">
              <a:buFontTx/>
              <a:buChar char="-"/>
            </a:pPr>
            <a:r>
              <a:rPr lang="en-US" sz="1600"/>
              <a:t>Numbers are very stable &amp; repeatable on ZCU-102</a:t>
            </a:r>
          </a:p>
          <a:p>
            <a:pPr marL="285750" indent="-285750">
              <a:buFontTx/>
              <a:buChar char="-"/>
            </a:pPr>
            <a:r>
              <a:rPr lang="en-US" sz="1600"/>
              <a:t>Performance with Publisher on a ZCU-102 is expected to be similar to Subscriber</a:t>
            </a:r>
          </a:p>
          <a:p>
            <a:pPr marL="742950" lvl="1" indent="-285750">
              <a:buFontTx/>
              <a:buChar char="-"/>
            </a:pPr>
            <a:r>
              <a:rPr lang="en-US" sz="1400"/>
              <a:t>Comms</a:t>
            </a:r>
            <a:r>
              <a:rPr lang="en-US" sz="1600"/>
              <a:t> on publisher are essentially doing the same thing as subscriber</a:t>
            </a:r>
          </a:p>
        </p:txBody>
      </p:sp>
      <p:graphicFrame>
        <p:nvGraphicFramePr>
          <p:cNvPr id="7" name="Chart 6">
            <a:extLst>
              <a:ext uri="{FF2B5EF4-FFF2-40B4-BE49-F238E27FC236}">
                <a16:creationId xmlns:a16="http://schemas.microsoft.com/office/drawing/2014/main" id="{DEC2D522-F407-7C17-7962-A0D0DEACB73D}"/>
              </a:ext>
            </a:extLst>
          </p:cNvPr>
          <p:cNvGraphicFramePr>
            <a:graphicFrameLocks/>
          </p:cNvGraphicFramePr>
          <p:nvPr/>
        </p:nvGraphicFramePr>
        <p:xfrm>
          <a:off x="3822970" y="707281"/>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426527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5E0D1C-B53D-BAED-A87F-27E3D4A3DA5D}"/>
              </a:ext>
            </a:extLst>
          </p:cNvPr>
          <p:cNvSpPr>
            <a:spLocks noGrp="1"/>
          </p:cNvSpPr>
          <p:nvPr>
            <p:ph type="title"/>
          </p:nvPr>
        </p:nvSpPr>
        <p:spPr/>
        <p:txBody>
          <a:bodyPr/>
          <a:lstStyle/>
          <a:p>
            <a:r>
              <a:rPr lang="en-US"/>
              <a:t>Demo Setup</a:t>
            </a:r>
          </a:p>
        </p:txBody>
      </p:sp>
      <p:sp>
        <p:nvSpPr>
          <p:cNvPr id="10" name="Text Placeholder 9">
            <a:extLst>
              <a:ext uri="{FF2B5EF4-FFF2-40B4-BE49-F238E27FC236}">
                <a16:creationId xmlns:a16="http://schemas.microsoft.com/office/drawing/2014/main" id="{C0FEB6D2-3E7F-16DD-8041-1C737D7FF12B}"/>
              </a:ext>
            </a:extLst>
          </p:cNvPr>
          <p:cNvSpPr>
            <a:spLocks noGrp="1"/>
          </p:cNvSpPr>
          <p:nvPr>
            <p:ph type="body" sz="quarter" idx="15"/>
          </p:nvPr>
        </p:nvSpPr>
        <p:spPr>
          <a:xfrm>
            <a:off x="898064" y="3722914"/>
            <a:ext cx="7306136" cy="807811"/>
          </a:xfrm>
        </p:spPr>
        <p:txBody>
          <a:bodyPr/>
          <a:lstStyle/>
          <a:p>
            <a:r>
              <a:rPr lang="en-US"/>
              <a:t>Test of all internal and external comms working simultaneously</a:t>
            </a:r>
          </a:p>
          <a:p>
            <a:r>
              <a:rPr lang="en-US"/>
              <a:t>Simulated Data based on LE</a:t>
            </a:r>
          </a:p>
        </p:txBody>
      </p:sp>
      <p:sp>
        <p:nvSpPr>
          <p:cNvPr id="4" name="Slide Number Placeholder 3">
            <a:extLst>
              <a:ext uri="{FF2B5EF4-FFF2-40B4-BE49-F238E27FC236}">
                <a16:creationId xmlns:a16="http://schemas.microsoft.com/office/drawing/2014/main" id="{210F9031-094A-A2CE-BD9A-FA57089E01DB}"/>
              </a:ext>
            </a:extLst>
          </p:cNvPr>
          <p:cNvSpPr>
            <a:spLocks noGrp="1"/>
          </p:cNvSpPr>
          <p:nvPr>
            <p:ph type="sldNum" sz="quarter" idx="4"/>
          </p:nvPr>
        </p:nvSpPr>
        <p:spPr/>
        <p:txBody>
          <a:bodyPr/>
          <a:lstStyle/>
          <a:p>
            <a:fld id="{A40CCBE8-070D-472A-90E7-8B787EC73D77}" type="slidenum">
              <a:rPr lang="en-US" smtClean="0"/>
              <a:t>81</a:t>
            </a:fld>
            <a:endParaRPr lang="en-US"/>
          </a:p>
        </p:txBody>
      </p:sp>
      <p:pic>
        <p:nvPicPr>
          <p:cNvPr id="13" name="Picture 12">
            <a:extLst>
              <a:ext uri="{FF2B5EF4-FFF2-40B4-BE49-F238E27FC236}">
                <a16:creationId xmlns:a16="http://schemas.microsoft.com/office/drawing/2014/main" id="{5A73B095-E9E0-8546-24F0-B25B482DF6B6}"/>
              </a:ext>
            </a:extLst>
          </p:cNvPr>
          <p:cNvPicPr>
            <a:picLocks noChangeAspect="1"/>
          </p:cNvPicPr>
          <p:nvPr/>
        </p:nvPicPr>
        <p:blipFill>
          <a:blip r:embed="rId2"/>
          <a:stretch>
            <a:fillRect/>
          </a:stretch>
        </p:blipFill>
        <p:spPr>
          <a:xfrm>
            <a:off x="0" y="1217886"/>
            <a:ext cx="9144000" cy="2258605"/>
          </a:xfrm>
          <a:prstGeom prst="rect">
            <a:avLst/>
          </a:prstGeom>
        </p:spPr>
      </p:pic>
    </p:spTree>
    <p:extLst>
      <p:ext uri="{BB962C8B-B14F-4D97-AF65-F5344CB8AC3E}">
        <p14:creationId xmlns:p14="http://schemas.microsoft.com/office/powerpoint/2010/main" val="10175865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801D01-82CE-FB32-EBBC-C1E28720C957}"/>
              </a:ext>
            </a:extLst>
          </p:cNvPr>
          <p:cNvSpPr>
            <a:spLocks noGrp="1"/>
          </p:cNvSpPr>
          <p:nvPr>
            <p:ph type="title"/>
          </p:nvPr>
        </p:nvSpPr>
        <p:spPr/>
        <p:txBody>
          <a:bodyPr>
            <a:normAutofit fontScale="90000"/>
          </a:bodyPr>
          <a:lstStyle/>
          <a:p>
            <a:r>
              <a:rPr lang="en-US"/>
              <a:t>Backup</a:t>
            </a:r>
          </a:p>
        </p:txBody>
      </p:sp>
      <p:sp>
        <p:nvSpPr>
          <p:cNvPr id="6" name="Text Placeholder 5">
            <a:extLst>
              <a:ext uri="{FF2B5EF4-FFF2-40B4-BE49-F238E27FC236}">
                <a16:creationId xmlns:a16="http://schemas.microsoft.com/office/drawing/2014/main" id="{4B7861B9-B625-3CC6-2432-7D42E99F41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3B4A7DB-CE9E-B5B9-17E9-D9BC8A6BF15A}"/>
              </a:ext>
            </a:extLst>
          </p:cNvPr>
          <p:cNvSpPr>
            <a:spLocks noGrp="1"/>
          </p:cNvSpPr>
          <p:nvPr>
            <p:ph type="sldNum" sz="quarter" idx="4294967295"/>
          </p:nvPr>
        </p:nvSpPr>
        <p:spPr>
          <a:xfrm>
            <a:off x="8677275" y="4635500"/>
            <a:ext cx="466725" cy="273050"/>
          </a:xfrm>
        </p:spPr>
        <p:txBody>
          <a:bodyPr/>
          <a:lstStyle/>
          <a:p>
            <a:fld id="{A40CCBE8-070D-472A-90E7-8B787EC73D77}" type="slidenum">
              <a:rPr lang="en-US" smtClean="0"/>
              <a:t>82</a:t>
            </a:fld>
            <a:endParaRPr lang="en-US"/>
          </a:p>
        </p:txBody>
      </p:sp>
    </p:spTree>
    <p:extLst>
      <p:ext uri="{BB962C8B-B14F-4D97-AF65-F5344CB8AC3E}">
        <p14:creationId xmlns:p14="http://schemas.microsoft.com/office/powerpoint/2010/main" val="4617497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8B74-A74F-C642-4CD1-5302853C9B47}"/>
              </a:ext>
            </a:extLst>
          </p:cNvPr>
          <p:cNvSpPr>
            <a:spLocks noGrp="1"/>
          </p:cNvSpPr>
          <p:nvPr>
            <p:ph type="title"/>
          </p:nvPr>
        </p:nvSpPr>
        <p:spPr/>
        <p:txBody>
          <a:bodyPr>
            <a:normAutofit/>
          </a:bodyPr>
          <a:lstStyle/>
          <a:p>
            <a:r>
              <a:rPr lang="en-US"/>
              <a:t>Avionics Network Systems Approach Highlights</a:t>
            </a:r>
          </a:p>
        </p:txBody>
      </p:sp>
      <p:sp>
        <p:nvSpPr>
          <p:cNvPr id="3" name="Text Placeholder 2">
            <a:extLst>
              <a:ext uri="{FF2B5EF4-FFF2-40B4-BE49-F238E27FC236}">
                <a16:creationId xmlns:a16="http://schemas.microsoft.com/office/drawing/2014/main" id="{30567D9E-3D64-80EE-7783-6863F8DA3DBB}"/>
              </a:ext>
            </a:extLst>
          </p:cNvPr>
          <p:cNvSpPr>
            <a:spLocks noGrp="1"/>
          </p:cNvSpPr>
          <p:nvPr>
            <p:ph type="body" sz="quarter" idx="15"/>
          </p:nvPr>
        </p:nvSpPr>
        <p:spPr>
          <a:xfrm>
            <a:off x="470263" y="1005840"/>
            <a:ext cx="8223068" cy="3524886"/>
          </a:xfrm>
        </p:spPr>
        <p:txBody>
          <a:bodyPr/>
          <a:lstStyle/>
          <a:p>
            <a:r>
              <a:rPr lang="en-US" sz="1800"/>
              <a:t>Managed Systems Communication Approach</a:t>
            </a:r>
            <a:endParaRPr lang="en-US" sz="1600"/>
          </a:p>
          <a:p>
            <a:r>
              <a:rPr lang="en-US" sz="1800"/>
              <a:t>Tactical Timelines</a:t>
            </a:r>
          </a:p>
          <a:p>
            <a:r>
              <a:rPr lang="en-US" sz="1800"/>
              <a:t>Coordination, Interface and Data</a:t>
            </a:r>
          </a:p>
          <a:p>
            <a:r>
              <a:rPr lang="en-US" sz="1800"/>
              <a:t>Rad Hard and Circumvention and Recovery</a:t>
            </a:r>
          </a:p>
          <a:p>
            <a:r>
              <a:rPr lang="en-US" sz="1800"/>
              <a:t>Test Integration</a:t>
            </a:r>
          </a:p>
          <a:p>
            <a:r>
              <a:rPr lang="en-US" sz="1800"/>
              <a:t>SWS MBE Virtual Environment Simulation</a:t>
            </a:r>
          </a:p>
          <a:p>
            <a:r>
              <a:rPr lang="en-US" sz="1800"/>
              <a:t>Cyber Authentication and Test Analysis</a:t>
            </a:r>
          </a:p>
        </p:txBody>
      </p:sp>
      <p:sp>
        <p:nvSpPr>
          <p:cNvPr id="4" name="Slide Number Placeholder 3">
            <a:extLst>
              <a:ext uri="{FF2B5EF4-FFF2-40B4-BE49-F238E27FC236}">
                <a16:creationId xmlns:a16="http://schemas.microsoft.com/office/drawing/2014/main" id="{3C741AA7-3B38-D246-E63A-791848312407}"/>
              </a:ext>
            </a:extLst>
          </p:cNvPr>
          <p:cNvSpPr>
            <a:spLocks noGrp="1"/>
          </p:cNvSpPr>
          <p:nvPr>
            <p:ph type="sldNum" sz="quarter" idx="4"/>
          </p:nvPr>
        </p:nvSpPr>
        <p:spPr/>
        <p:txBody>
          <a:bodyPr/>
          <a:lstStyle/>
          <a:p>
            <a:fld id="{532E5815-A8B8-3248-99F0-470F41FB048B}" type="slidenum">
              <a:rPr lang="en-US" smtClean="0"/>
              <a:pPr/>
              <a:t>83</a:t>
            </a:fld>
            <a:endParaRPr lang="en-US"/>
          </a:p>
        </p:txBody>
      </p:sp>
    </p:spTree>
    <p:extLst>
      <p:ext uri="{BB962C8B-B14F-4D97-AF65-F5344CB8AC3E}">
        <p14:creationId xmlns:p14="http://schemas.microsoft.com/office/powerpoint/2010/main" val="36735403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608A1912-BE5F-8579-3727-9A3C29677563}"/>
              </a:ext>
            </a:extLst>
          </p:cNvPr>
          <p:cNvSpPr>
            <a:spLocks noChangeArrowheads="1"/>
          </p:cNvSpPr>
          <p:nvPr/>
        </p:nvSpPr>
        <p:spPr bwMode="auto">
          <a:xfrm>
            <a:off x="291816" y="1225948"/>
            <a:ext cx="4064284" cy="1448990"/>
          </a:xfrm>
          <a:prstGeom prst="rect">
            <a:avLst/>
          </a:prstGeom>
          <a:solidFill>
            <a:schemeClr val="bg1"/>
          </a:solidFill>
          <a:ln w="25400">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endParaRPr lang="en-US" altLang="en-US" sz="1050"/>
          </a:p>
        </p:txBody>
      </p:sp>
      <p:sp>
        <p:nvSpPr>
          <p:cNvPr id="9219" name="Line 4">
            <a:extLst>
              <a:ext uri="{FF2B5EF4-FFF2-40B4-BE49-F238E27FC236}">
                <a16:creationId xmlns:a16="http://schemas.microsoft.com/office/drawing/2014/main" id="{5C418E1B-5C7A-169F-EDF8-57DCF37235A4}"/>
              </a:ext>
            </a:extLst>
          </p:cNvPr>
          <p:cNvSpPr>
            <a:spLocks noChangeShapeType="1"/>
          </p:cNvSpPr>
          <p:nvPr/>
        </p:nvSpPr>
        <p:spPr bwMode="auto">
          <a:xfrm>
            <a:off x="4598988" y="761604"/>
            <a:ext cx="0" cy="299799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9220" name="Rectangle 5">
            <a:extLst>
              <a:ext uri="{FF2B5EF4-FFF2-40B4-BE49-F238E27FC236}">
                <a16:creationId xmlns:a16="http://schemas.microsoft.com/office/drawing/2014/main" id="{D172361F-3420-AE79-BA60-B303948B9C5E}"/>
              </a:ext>
            </a:extLst>
          </p:cNvPr>
          <p:cNvSpPr>
            <a:spLocks noChangeArrowheads="1"/>
          </p:cNvSpPr>
          <p:nvPr/>
        </p:nvSpPr>
        <p:spPr bwMode="auto">
          <a:xfrm>
            <a:off x="1549859" y="698238"/>
            <a:ext cx="1667926" cy="29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r>
              <a:rPr lang="en-US" altLang="en-US" sz="1500" b="1" i="1" u="sng"/>
              <a:t>DETERMINISTIC</a:t>
            </a:r>
          </a:p>
        </p:txBody>
      </p:sp>
      <p:sp>
        <p:nvSpPr>
          <p:cNvPr id="9221" name="Rectangle 6">
            <a:extLst>
              <a:ext uri="{FF2B5EF4-FFF2-40B4-BE49-F238E27FC236}">
                <a16:creationId xmlns:a16="http://schemas.microsoft.com/office/drawing/2014/main" id="{BD53EAD7-63FB-EE06-23C2-6DDD6EAAB268}"/>
              </a:ext>
            </a:extLst>
          </p:cNvPr>
          <p:cNvSpPr>
            <a:spLocks noChangeArrowheads="1"/>
          </p:cNvSpPr>
          <p:nvPr/>
        </p:nvSpPr>
        <p:spPr bwMode="auto">
          <a:xfrm>
            <a:off x="5466954" y="688975"/>
            <a:ext cx="2150429" cy="29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r>
              <a:rPr lang="en-US" altLang="en-US" sz="1500" b="1" i="1" u="sng"/>
              <a:t>NON-DETERMINISTIC</a:t>
            </a:r>
          </a:p>
        </p:txBody>
      </p:sp>
      <p:sp>
        <p:nvSpPr>
          <p:cNvPr id="9222" name="Rectangle 7">
            <a:extLst>
              <a:ext uri="{FF2B5EF4-FFF2-40B4-BE49-F238E27FC236}">
                <a16:creationId xmlns:a16="http://schemas.microsoft.com/office/drawing/2014/main" id="{55B99474-E894-3E3B-2B8E-2E565CFDD528}"/>
              </a:ext>
            </a:extLst>
          </p:cNvPr>
          <p:cNvSpPr>
            <a:spLocks noChangeArrowheads="1"/>
          </p:cNvSpPr>
          <p:nvPr/>
        </p:nvSpPr>
        <p:spPr bwMode="auto">
          <a:xfrm>
            <a:off x="341295" y="979488"/>
            <a:ext cx="4085054" cy="2491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866" tIns="33338" rIns="67866" bIns="33338">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1050" b="1" i="1"/>
              <a:t>ADVANTAGES:</a:t>
            </a:r>
            <a:endParaRPr lang="en-US" altLang="en-US" sz="1050"/>
          </a:p>
          <a:p>
            <a:pPr>
              <a:spcBef>
                <a:spcPct val="50000"/>
              </a:spcBef>
              <a:buFontTx/>
              <a:buChar char="•"/>
            </a:pPr>
            <a:r>
              <a:rPr lang="en-US" altLang="en-US" sz="1050"/>
              <a:t> </a:t>
            </a:r>
            <a:r>
              <a:rPr lang="en-US" altLang="en-US" sz="1050" b="1"/>
              <a:t>Easier reproduction of errors for development and fleet support</a:t>
            </a:r>
          </a:p>
          <a:p>
            <a:pPr>
              <a:spcBef>
                <a:spcPct val="50000"/>
              </a:spcBef>
              <a:buFontTx/>
              <a:buChar char="•"/>
            </a:pPr>
            <a:r>
              <a:rPr lang="en-US" altLang="en-US" sz="1050" b="1"/>
              <a:t> Defined set of V&amp;V test vectors</a:t>
            </a:r>
          </a:p>
          <a:p>
            <a:pPr>
              <a:spcBef>
                <a:spcPct val="50000"/>
              </a:spcBef>
              <a:buFontTx/>
              <a:buChar char="•"/>
            </a:pPr>
            <a:r>
              <a:rPr lang="en-US" altLang="en-US" sz="1050" b="1"/>
              <a:t> Flexibility for technology upgrades, reallocation, or future node insertions </a:t>
            </a:r>
          </a:p>
          <a:p>
            <a:pPr>
              <a:spcBef>
                <a:spcPct val="50000"/>
              </a:spcBef>
              <a:buFontTx/>
              <a:buChar char="•"/>
            </a:pPr>
            <a:r>
              <a:rPr lang="en-US" altLang="en-US" sz="1050"/>
              <a:t> </a:t>
            </a:r>
            <a:r>
              <a:rPr lang="en-US" altLang="en-US" sz="1050" b="1"/>
              <a:t>Consistent Network Communications rules throughout </a:t>
            </a:r>
          </a:p>
          <a:p>
            <a:pPr>
              <a:spcBef>
                <a:spcPct val="50000"/>
              </a:spcBef>
            </a:pPr>
            <a:r>
              <a:rPr lang="en-US" altLang="en-US" sz="1050" b="1"/>
              <a:t>distributed system</a:t>
            </a:r>
          </a:p>
          <a:p>
            <a:pPr>
              <a:lnSpc>
                <a:spcPct val="50000"/>
              </a:lnSpc>
              <a:spcBef>
                <a:spcPct val="50000"/>
              </a:spcBef>
            </a:pPr>
            <a:endParaRPr lang="en-US" altLang="en-US" sz="1050" b="1"/>
          </a:p>
          <a:p>
            <a:pPr>
              <a:spcBef>
                <a:spcPct val="50000"/>
              </a:spcBef>
            </a:pPr>
            <a:r>
              <a:rPr lang="en-US" altLang="en-US" sz="1050" b="1" i="1"/>
              <a:t>DISADVANTAGES:</a:t>
            </a:r>
            <a:endParaRPr lang="en-US" altLang="en-US" sz="1050"/>
          </a:p>
          <a:p>
            <a:pPr>
              <a:spcBef>
                <a:spcPct val="50000"/>
              </a:spcBef>
              <a:buFontTx/>
              <a:buChar char="•"/>
            </a:pPr>
            <a:r>
              <a:rPr lang="en-US" altLang="en-US" sz="1050"/>
              <a:t> Communications structure and rules need to be established</a:t>
            </a:r>
          </a:p>
          <a:p>
            <a:pPr eaLnBrk="1" hangingPunct="1">
              <a:spcBef>
                <a:spcPct val="50000"/>
              </a:spcBef>
            </a:pPr>
            <a:endParaRPr lang="en-US" altLang="en-US" sz="1050"/>
          </a:p>
        </p:txBody>
      </p:sp>
      <p:sp>
        <p:nvSpPr>
          <p:cNvPr id="9223" name="Rectangle 8">
            <a:extLst>
              <a:ext uri="{FF2B5EF4-FFF2-40B4-BE49-F238E27FC236}">
                <a16:creationId xmlns:a16="http://schemas.microsoft.com/office/drawing/2014/main" id="{49D39C94-D930-2EF4-1135-A53D48A002C5}"/>
              </a:ext>
            </a:extLst>
          </p:cNvPr>
          <p:cNvSpPr>
            <a:spLocks noChangeArrowheads="1"/>
          </p:cNvSpPr>
          <p:nvPr/>
        </p:nvSpPr>
        <p:spPr bwMode="auto">
          <a:xfrm>
            <a:off x="4849019" y="944960"/>
            <a:ext cx="4217707" cy="329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866" tIns="33338" rIns="67866" bIns="33338">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spcBef>
                <a:spcPct val="50000"/>
              </a:spcBef>
            </a:pPr>
            <a:r>
              <a:rPr lang="en-US" altLang="en-US" sz="1050" b="1" i="1"/>
              <a:t>ADVANTAGES:</a:t>
            </a:r>
            <a:endParaRPr lang="en-US" altLang="en-US" sz="1050" i="1"/>
          </a:p>
          <a:p>
            <a:pPr>
              <a:spcBef>
                <a:spcPct val="50000"/>
              </a:spcBef>
              <a:buFontTx/>
              <a:buChar char="•"/>
            </a:pPr>
            <a:r>
              <a:rPr lang="en-US" altLang="en-US" sz="1050"/>
              <a:t> Application transparent to communications infrastructure</a:t>
            </a:r>
          </a:p>
          <a:p>
            <a:pPr>
              <a:spcBef>
                <a:spcPct val="50000"/>
              </a:spcBef>
              <a:buFontTx/>
              <a:buChar char="•"/>
            </a:pPr>
            <a:r>
              <a:rPr lang="en-US" altLang="en-US" sz="1050"/>
              <a:t> Simple use on demand protocol</a:t>
            </a:r>
            <a:endParaRPr lang="en-US" altLang="en-US" sz="1050" b="1"/>
          </a:p>
          <a:p>
            <a:pPr>
              <a:spcBef>
                <a:spcPct val="50000"/>
              </a:spcBef>
            </a:pPr>
            <a:r>
              <a:rPr lang="en-US" altLang="en-US" sz="1050" b="1" i="1"/>
              <a:t>DISADVANTAGES:</a:t>
            </a:r>
            <a:endParaRPr lang="en-US" altLang="en-US" sz="1050"/>
          </a:p>
          <a:p>
            <a:pPr>
              <a:spcBef>
                <a:spcPct val="50000"/>
              </a:spcBef>
              <a:buFontTx/>
              <a:buChar char="•"/>
            </a:pPr>
            <a:r>
              <a:rPr lang="en-US" altLang="en-US" sz="1050"/>
              <a:t> Poor reproducibility of errors</a:t>
            </a:r>
          </a:p>
          <a:p>
            <a:pPr>
              <a:spcBef>
                <a:spcPct val="50000"/>
              </a:spcBef>
              <a:buFontTx/>
              <a:buChar char="•"/>
            </a:pPr>
            <a:r>
              <a:rPr lang="en-US" altLang="en-US" sz="1050"/>
              <a:t>Requires coordination between applications to minimize effects of system bottlenecks</a:t>
            </a:r>
          </a:p>
          <a:p>
            <a:pPr>
              <a:spcBef>
                <a:spcPct val="50000"/>
              </a:spcBef>
              <a:buFontTx/>
              <a:buChar char="•"/>
            </a:pPr>
            <a:r>
              <a:rPr lang="en-US" altLang="en-US" sz="1050"/>
              <a:t> Infinite set of V&amp;V test vectors</a:t>
            </a:r>
          </a:p>
          <a:p>
            <a:pPr>
              <a:spcBef>
                <a:spcPct val="50000"/>
              </a:spcBef>
              <a:buFontTx/>
              <a:buChar char="•"/>
            </a:pPr>
            <a:r>
              <a:rPr lang="en-US" altLang="en-US" sz="1050"/>
              <a:t>Application Designers would each implement their own API and would establish their own intercommunication standards (much like current COORD)</a:t>
            </a:r>
          </a:p>
          <a:p>
            <a:pPr>
              <a:spcBef>
                <a:spcPct val="50000"/>
              </a:spcBef>
              <a:buFontTx/>
              <a:buChar char="•"/>
            </a:pPr>
            <a:r>
              <a:rPr lang="en-US" altLang="en-US" sz="1050"/>
              <a:t> Deterministic timing is a function of performance capabilities of system</a:t>
            </a:r>
          </a:p>
          <a:p>
            <a:pPr>
              <a:spcBef>
                <a:spcPct val="50000"/>
              </a:spcBef>
              <a:buFontTx/>
              <a:buChar char="•"/>
            </a:pPr>
            <a:r>
              <a:rPr lang="en-US" altLang="en-US" sz="1050"/>
              <a:t> Poorly defines structure for mapping application</a:t>
            </a:r>
          </a:p>
          <a:p>
            <a:pPr>
              <a:spcBef>
                <a:spcPct val="50000"/>
              </a:spcBef>
              <a:buFontTx/>
              <a:buChar char="•"/>
            </a:pPr>
            <a:r>
              <a:rPr lang="en-US" altLang="en-US" sz="1050"/>
              <a:t> Possible detailed analysis required for new technology or application reallocation</a:t>
            </a:r>
          </a:p>
        </p:txBody>
      </p:sp>
      <p:sp>
        <p:nvSpPr>
          <p:cNvPr id="9224" name="Rectangle 9">
            <a:extLst>
              <a:ext uri="{FF2B5EF4-FFF2-40B4-BE49-F238E27FC236}">
                <a16:creationId xmlns:a16="http://schemas.microsoft.com/office/drawing/2014/main" id="{96DA0B87-8D94-8C98-84E0-1DB055036A1B}"/>
              </a:ext>
            </a:extLst>
          </p:cNvPr>
          <p:cNvSpPr>
            <a:spLocks noChangeArrowheads="1"/>
          </p:cNvSpPr>
          <p:nvPr/>
        </p:nvSpPr>
        <p:spPr bwMode="auto">
          <a:xfrm>
            <a:off x="1484548" y="4241800"/>
            <a:ext cx="6217290" cy="492982"/>
          </a:xfrm>
          <a:prstGeom prst="rect">
            <a:avLst/>
          </a:prstGeom>
          <a:solidFill>
            <a:schemeClr val="bg1"/>
          </a:solidFill>
          <a:ln w="12700">
            <a:solidFill>
              <a:schemeClr val="tx1"/>
            </a:solidFill>
            <a:miter lim="800000"/>
            <a:headEnd/>
            <a:tailEnd/>
          </a:ln>
          <a:effectLst>
            <a:outerShdw dist="107763" dir="2700000" algn="ctr" rotWithShape="0">
              <a:schemeClr val="tx2"/>
            </a:outerShdw>
          </a:effectLst>
        </p:spPr>
        <p:txBody>
          <a:bodyPr wrap="none" lIns="67866" tIns="33338" rIns="67866" bIns="33338"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r>
              <a:rPr lang="en-US" altLang="en-US" sz="1350" b="1"/>
              <a:t>A Deterministic Approach to Communications Provides a </a:t>
            </a:r>
          </a:p>
          <a:p>
            <a:pPr algn="ctr"/>
            <a:r>
              <a:rPr lang="en-US" altLang="en-US" sz="1350" b="1"/>
              <a:t>Strong Scalable Structure for LE2 Design and Future Enhancements</a:t>
            </a:r>
          </a:p>
        </p:txBody>
      </p:sp>
      <p:sp>
        <p:nvSpPr>
          <p:cNvPr id="2" name="Title 1">
            <a:extLst>
              <a:ext uri="{FF2B5EF4-FFF2-40B4-BE49-F238E27FC236}">
                <a16:creationId xmlns:a16="http://schemas.microsoft.com/office/drawing/2014/main" id="{8869B6FD-ABBD-F484-AC09-E8DAEE808C53}"/>
              </a:ext>
            </a:extLst>
          </p:cNvPr>
          <p:cNvSpPr txBox="1">
            <a:spLocks/>
          </p:cNvSpPr>
          <p:nvPr/>
        </p:nvSpPr>
        <p:spPr>
          <a:xfrm>
            <a:off x="618820" y="127871"/>
            <a:ext cx="8223068" cy="66468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a:t>Managed Systems Communication Approach</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224E8-A539-02C2-9085-5A82FE677E93}"/>
              </a:ext>
            </a:extLst>
          </p:cNvPr>
          <p:cNvSpPr>
            <a:spLocks noGrp="1"/>
          </p:cNvSpPr>
          <p:nvPr>
            <p:ph type="title"/>
          </p:nvPr>
        </p:nvSpPr>
        <p:spPr/>
        <p:txBody>
          <a:bodyPr/>
          <a:lstStyle/>
          <a:p>
            <a:r>
              <a:rPr lang="en-US"/>
              <a:t>Tactical Timelines</a:t>
            </a:r>
          </a:p>
        </p:txBody>
      </p:sp>
      <p:sp>
        <p:nvSpPr>
          <p:cNvPr id="4" name="Slide Number Placeholder 3">
            <a:extLst>
              <a:ext uri="{FF2B5EF4-FFF2-40B4-BE49-F238E27FC236}">
                <a16:creationId xmlns:a16="http://schemas.microsoft.com/office/drawing/2014/main" id="{F782A009-1766-5052-7F3A-0F58F24734D9}"/>
              </a:ext>
            </a:extLst>
          </p:cNvPr>
          <p:cNvSpPr>
            <a:spLocks noGrp="1"/>
          </p:cNvSpPr>
          <p:nvPr>
            <p:ph type="sldNum" sz="quarter" idx="4"/>
          </p:nvPr>
        </p:nvSpPr>
        <p:spPr>
          <a:xfrm>
            <a:off x="8177775" y="4824015"/>
            <a:ext cx="466725" cy="273844"/>
          </a:xfrm>
        </p:spPr>
        <p:txBody>
          <a:bodyPr/>
          <a:lstStyle/>
          <a:p>
            <a:fld id="{532E5815-A8B8-3248-99F0-470F41FB048B}" type="slidenum">
              <a:rPr lang="en-US" smtClean="0"/>
              <a:pPr/>
              <a:t>85</a:t>
            </a:fld>
            <a:endParaRPr lang="en-US"/>
          </a:p>
        </p:txBody>
      </p:sp>
      <p:pic>
        <p:nvPicPr>
          <p:cNvPr id="59" name="Picture 58">
            <a:extLst>
              <a:ext uri="{FF2B5EF4-FFF2-40B4-BE49-F238E27FC236}">
                <a16:creationId xmlns:a16="http://schemas.microsoft.com/office/drawing/2014/main" id="{81C7E23C-C878-2EFF-3384-3C7FFFF62A01}"/>
              </a:ext>
            </a:extLst>
          </p:cNvPr>
          <p:cNvPicPr>
            <a:picLocks noChangeAspect="1"/>
          </p:cNvPicPr>
          <p:nvPr/>
        </p:nvPicPr>
        <p:blipFill>
          <a:blip r:embed="rId2"/>
          <a:stretch>
            <a:fillRect/>
          </a:stretch>
        </p:blipFill>
        <p:spPr>
          <a:xfrm>
            <a:off x="4143588" y="353977"/>
            <a:ext cx="5005869" cy="4253221"/>
          </a:xfrm>
          <a:prstGeom prst="rect">
            <a:avLst/>
          </a:prstGeom>
        </p:spPr>
      </p:pic>
      <p:sp>
        <p:nvSpPr>
          <p:cNvPr id="60" name="Text Placeholder 2">
            <a:extLst>
              <a:ext uri="{FF2B5EF4-FFF2-40B4-BE49-F238E27FC236}">
                <a16:creationId xmlns:a16="http://schemas.microsoft.com/office/drawing/2014/main" id="{896F3EA9-91AF-7D17-E033-72A836FCB55C}"/>
              </a:ext>
            </a:extLst>
          </p:cNvPr>
          <p:cNvSpPr>
            <a:spLocks noGrp="1"/>
          </p:cNvSpPr>
          <p:nvPr>
            <p:ph type="body" sz="quarter" idx="15"/>
          </p:nvPr>
        </p:nvSpPr>
        <p:spPr>
          <a:xfrm>
            <a:off x="470262" y="936904"/>
            <a:ext cx="3481013" cy="718360"/>
          </a:xfrm>
        </p:spPr>
        <p:txBody>
          <a:bodyPr/>
          <a:lstStyle/>
          <a:p>
            <a:r>
              <a:rPr lang="en-US"/>
              <a:t>Initial numbers indicate less than 10% for all tactical timelines</a:t>
            </a:r>
          </a:p>
        </p:txBody>
      </p:sp>
      <p:graphicFrame>
        <p:nvGraphicFramePr>
          <p:cNvPr id="62" name="Content Placeholder 5">
            <a:extLst>
              <a:ext uri="{FF2B5EF4-FFF2-40B4-BE49-F238E27FC236}">
                <a16:creationId xmlns:a16="http://schemas.microsoft.com/office/drawing/2014/main" id="{4D8FFFB1-D156-338E-EDC8-146E8088A3AD}"/>
              </a:ext>
            </a:extLst>
          </p:cNvPr>
          <p:cNvGraphicFramePr>
            <a:graphicFrameLocks/>
          </p:cNvGraphicFramePr>
          <p:nvPr>
            <p:extLst>
              <p:ext uri="{D42A27DB-BD31-4B8C-83A1-F6EECF244321}">
                <p14:modId xmlns:p14="http://schemas.microsoft.com/office/powerpoint/2010/main" val="13554455"/>
              </p:ext>
            </p:extLst>
          </p:nvPr>
        </p:nvGraphicFramePr>
        <p:xfrm>
          <a:off x="-56176" y="1655264"/>
          <a:ext cx="3873963" cy="32283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090403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B3EC4E-074E-A7AD-05E7-45B25910F614}"/>
              </a:ext>
            </a:extLst>
          </p:cNvPr>
          <p:cNvPicPr>
            <a:picLocks noChangeAspect="1"/>
          </p:cNvPicPr>
          <p:nvPr/>
        </p:nvPicPr>
        <p:blipFill>
          <a:blip r:embed="rId2"/>
          <a:stretch>
            <a:fillRect/>
          </a:stretch>
        </p:blipFill>
        <p:spPr>
          <a:xfrm>
            <a:off x="1992010" y="2847397"/>
            <a:ext cx="4423380" cy="1700971"/>
          </a:xfrm>
          <a:prstGeom prst="rect">
            <a:avLst/>
          </a:prstGeom>
        </p:spPr>
      </p:pic>
      <p:sp>
        <p:nvSpPr>
          <p:cNvPr id="2" name="Title 1">
            <a:extLst>
              <a:ext uri="{FF2B5EF4-FFF2-40B4-BE49-F238E27FC236}">
                <a16:creationId xmlns:a16="http://schemas.microsoft.com/office/drawing/2014/main" id="{6F6C9AC0-4A16-05AB-ED13-52523968F212}"/>
              </a:ext>
            </a:extLst>
          </p:cNvPr>
          <p:cNvSpPr>
            <a:spLocks noGrp="1"/>
          </p:cNvSpPr>
          <p:nvPr>
            <p:ph type="title"/>
          </p:nvPr>
        </p:nvSpPr>
        <p:spPr/>
        <p:txBody>
          <a:bodyPr/>
          <a:lstStyle/>
          <a:p>
            <a:r>
              <a:rPr lang="en-US"/>
              <a:t>Rad Hard &amp; Circumvention and Recovery (C&amp;R)</a:t>
            </a:r>
          </a:p>
        </p:txBody>
      </p:sp>
      <p:sp>
        <p:nvSpPr>
          <p:cNvPr id="3" name="Text Placeholder 2">
            <a:extLst>
              <a:ext uri="{FF2B5EF4-FFF2-40B4-BE49-F238E27FC236}">
                <a16:creationId xmlns:a16="http://schemas.microsoft.com/office/drawing/2014/main" id="{166E4DD5-C762-91E5-88CD-C919ADFDDBDA}"/>
              </a:ext>
            </a:extLst>
          </p:cNvPr>
          <p:cNvSpPr>
            <a:spLocks noGrp="1"/>
          </p:cNvSpPr>
          <p:nvPr>
            <p:ph type="body" sz="quarter" idx="15"/>
          </p:nvPr>
        </p:nvSpPr>
        <p:spPr>
          <a:xfrm>
            <a:off x="470263" y="936904"/>
            <a:ext cx="8223068" cy="1634846"/>
          </a:xfrm>
        </p:spPr>
        <p:txBody>
          <a:bodyPr/>
          <a:lstStyle/>
          <a:p>
            <a:r>
              <a:rPr lang="en-US"/>
              <a:t>Hardware Transceiver and PHY implemented in Processor will require testing </a:t>
            </a:r>
          </a:p>
          <a:p>
            <a:r>
              <a:rPr lang="en-US"/>
              <a:t>Guidance is master of communications, modes, and states to RBs and Flight Control</a:t>
            </a:r>
          </a:p>
          <a:p>
            <a:r>
              <a:rPr lang="en-US"/>
              <a:t>If Flight Control is integrated with guidance, then C&amp;R is handled intrinsically</a:t>
            </a:r>
          </a:p>
          <a:p>
            <a:r>
              <a:rPr lang="en-US"/>
              <a:t>If Flight Control is external to guidance, then some independent discrete may be needed</a:t>
            </a:r>
          </a:p>
          <a:p>
            <a:r>
              <a:rPr lang="en-US"/>
              <a:t>RBs may need independent discrete to indicate C&amp;R (TBD)</a:t>
            </a:r>
          </a:p>
          <a:p>
            <a:r>
              <a:rPr lang="en-US"/>
              <a:t>Current Indications are that boot time of comms hardware, processor, and stack will support the 3ms recovery time.</a:t>
            </a:r>
          </a:p>
          <a:p>
            <a:endParaRPr lang="en-US"/>
          </a:p>
        </p:txBody>
      </p:sp>
      <p:sp>
        <p:nvSpPr>
          <p:cNvPr id="4" name="Slide Number Placeholder 3">
            <a:extLst>
              <a:ext uri="{FF2B5EF4-FFF2-40B4-BE49-F238E27FC236}">
                <a16:creationId xmlns:a16="http://schemas.microsoft.com/office/drawing/2014/main" id="{93843120-219E-2B1E-9B4A-01D5DF816875}"/>
              </a:ext>
            </a:extLst>
          </p:cNvPr>
          <p:cNvSpPr>
            <a:spLocks noGrp="1"/>
          </p:cNvSpPr>
          <p:nvPr>
            <p:ph type="sldNum" sz="quarter" idx="4"/>
          </p:nvPr>
        </p:nvSpPr>
        <p:spPr/>
        <p:txBody>
          <a:bodyPr/>
          <a:lstStyle/>
          <a:p>
            <a:fld id="{532E5815-A8B8-3248-99F0-470F41FB048B}" type="slidenum">
              <a:rPr lang="en-US" smtClean="0"/>
              <a:pPr/>
              <a:t>86</a:t>
            </a:fld>
            <a:endParaRPr lang="en-US"/>
          </a:p>
        </p:txBody>
      </p:sp>
      <p:sp>
        <p:nvSpPr>
          <p:cNvPr id="7" name="TextBox 6">
            <a:extLst>
              <a:ext uri="{FF2B5EF4-FFF2-40B4-BE49-F238E27FC236}">
                <a16:creationId xmlns:a16="http://schemas.microsoft.com/office/drawing/2014/main" id="{5315E5E0-3D9E-7796-243B-E2C96CCB0D09}"/>
              </a:ext>
            </a:extLst>
          </p:cNvPr>
          <p:cNvSpPr txBox="1"/>
          <p:nvPr/>
        </p:nvSpPr>
        <p:spPr>
          <a:xfrm>
            <a:off x="3184525" y="4514261"/>
            <a:ext cx="2774950" cy="369332"/>
          </a:xfrm>
          <a:prstGeom prst="rect">
            <a:avLst/>
          </a:prstGeom>
          <a:noFill/>
        </p:spPr>
        <p:txBody>
          <a:bodyPr wrap="square" rtlCol="0">
            <a:spAutoFit/>
          </a:bodyPr>
          <a:lstStyle/>
          <a:p>
            <a:r>
              <a:rPr lang="en-US"/>
              <a:t>Current FCEA Timeline</a:t>
            </a:r>
          </a:p>
        </p:txBody>
      </p:sp>
    </p:spTree>
    <p:extLst>
      <p:ext uri="{BB962C8B-B14F-4D97-AF65-F5344CB8AC3E}">
        <p14:creationId xmlns:p14="http://schemas.microsoft.com/office/powerpoint/2010/main" val="30169781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E0672-70B6-A793-0BC2-DEDCEF480F3B}"/>
              </a:ext>
            </a:extLst>
          </p:cNvPr>
          <p:cNvSpPr>
            <a:spLocks noGrp="1"/>
          </p:cNvSpPr>
          <p:nvPr>
            <p:ph type="title"/>
          </p:nvPr>
        </p:nvSpPr>
        <p:spPr/>
        <p:txBody>
          <a:bodyPr/>
          <a:lstStyle/>
          <a:p>
            <a:r>
              <a:rPr lang="en-US"/>
              <a:t>Cyber Authentication and Test </a:t>
            </a:r>
          </a:p>
        </p:txBody>
      </p:sp>
      <p:sp>
        <p:nvSpPr>
          <p:cNvPr id="3" name="Text Placeholder 2">
            <a:extLst>
              <a:ext uri="{FF2B5EF4-FFF2-40B4-BE49-F238E27FC236}">
                <a16:creationId xmlns:a16="http://schemas.microsoft.com/office/drawing/2014/main" id="{867A3169-95B0-D8AC-38F3-4B85D836306F}"/>
              </a:ext>
            </a:extLst>
          </p:cNvPr>
          <p:cNvSpPr>
            <a:spLocks noGrp="1"/>
          </p:cNvSpPr>
          <p:nvPr>
            <p:ph type="body" sz="quarter" idx="15"/>
          </p:nvPr>
        </p:nvSpPr>
        <p:spPr/>
        <p:txBody>
          <a:bodyPr/>
          <a:lstStyle/>
          <a:p>
            <a:r>
              <a:rPr lang="en-US"/>
              <a:t>Authentication for all network nodes</a:t>
            </a:r>
          </a:p>
          <a:p>
            <a:r>
              <a:rPr lang="en-US"/>
              <a:t>Network will allow for addition/subtraction of authorized test equipment and data display</a:t>
            </a:r>
          </a:p>
          <a:p>
            <a:r>
              <a:rPr lang="en-US"/>
              <a:t>Constant network monitoring for intrusion of not allowed network devices connected to network</a:t>
            </a:r>
          </a:p>
          <a:p>
            <a:r>
              <a:rPr lang="en-US"/>
              <a:t>Monitoring and logging of general health and welfare of the network</a:t>
            </a:r>
          </a:p>
          <a:p>
            <a:r>
              <a:rPr lang="en-US"/>
              <a:t>Test data logging to support to quick cyber response verification</a:t>
            </a:r>
          </a:p>
        </p:txBody>
      </p:sp>
      <p:sp>
        <p:nvSpPr>
          <p:cNvPr id="4" name="Slide Number Placeholder 3">
            <a:extLst>
              <a:ext uri="{FF2B5EF4-FFF2-40B4-BE49-F238E27FC236}">
                <a16:creationId xmlns:a16="http://schemas.microsoft.com/office/drawing/2014/main" id="{D3CEF134-FF61-B676-3B1F-29FE98779AA0}"/>
              </a:ext>
            </a:extLst>
          </p:cNvPr>
          <p:cNvSpPr>
            <a:spLocks noGrp="1"/>
          </p:cNvSpPr>
          <p:nvPr>
            <p:ph type="sldNum" sz="quarter" idx="4"/>
          </p:nvPr>
        </p:nvSpPr>
        <p:spPr/>
        <p:txBody>
          <a:bodyPr/>
          <a:lstStyle/>
          <a:p>
            <a:fld id="{532E5815-A8B8-3248-99F0-470F41FB048B}" type="slidenum">
              <a:rPr lang="en-US" smtClean="0"/>
              <a:pPr/>
              <a:t>87</a:t>
            </a:fld>
            <a:endParaRPr lang="en-US"/>
          </a:p>
        </p:txBody>
      </p:sp>
      <p:pic>
        <p:nvPicPr>
          <p:cNvPr id="5" name="Picture 4">
            <a:extLst>
              <a:ext uri="{FF2B5EF4-FFF2-40B4-BE49-F238E27FC236}">
                <a16:creationId xmlns:a16="http://schemas.microsoft.com/office/drawing/2014/main" id="{01DEACB9-558A-1CD5-9BD4-4B6A011E430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05297" y="2873496"/>
            <a:ext cx="4953000" cy="2010097"/>
          </a:xfrm>
          <a:prstGeom prst="rect">
            <a:avLst/>
          </a:prstGeom>
        </p:spPr>
      </p:pic>
    </p:spTree>
    <p:extLst>
      <p:ext uri="{BB962C8B-B14F-4D97-AF65-F5344CB8AC3E}">
        <p14:creationId xmlns:p14="http://schemas.microsoft.com/office/powerpoint/2010/main" val="3879566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D24227-7E51-C9FA-FCB9-4BE0C8D8CFEA}"/>
              </a:ext>
            </a:extLst>
          </p:cNvPr>
          <p:cNvSpPr>
            <a:spLocks noGrp="1"/>
          </p:cNvSpPr>
          <p:nvPr>
            <p:ph type="title"/>
          </p:nvPr>
        </p:nvSpPr>
        <p:spPr/>
        <p:txBody>
          <a:bodyPr/>
          <a:lstStyle/>
          <a:p>
            <a:r>
              <a:rPr lang="en-US"/>
              <a:t>Guidance Internal Network Options Considered</a:t>
            </a:r>
          </a:p>
        </p:txBody>
      </p:sp>
      <p:graphicFrame>
        <p:nvGraphicFramePr>
          <p:cNvPr id="6" name="Table 6">
            <a:extLst>
              <a:ext uri="{FF2B5EF4-FFF2-40B4-BE49-F238E27FC236}">
                <a16:creationId xmlns:a16="http://schemas.microsoft.com/office/drawing/2014/main" id="{7339C95B-76C1-CA90-1723-276956C04677}"/>
              </a:ext>
            </a:extLst>
          </p:cNvPr>
          <p:cNvGraphicFramePr>
            <a:graphicFrameLocks noGrp="1"/>
          </p:cNvGraphicFramePr>
          <p:nvPr/>
        </p:nvGraphicFramePr>
        <p:xfrm>
          <a:off x="1" y="993869"/>
          <a:ext cx="9144000" cy="3834056"/>
        </p:xfrm>
        <a:graphic>
          <a:graphicData uri="http://schemas.openxmlformats.org/drawingml/2006/table">
            <a:tbl>
              <a:tblPr firstRow="1" bandRow="1">
                <a:tableStyleId>{5C22544A-7EE6-4342-B048-85BDC9FD1C3A}</a:tableStyleId>
              </a:tblPr>
              <a:tblGrid>
                <a:gridCol w="2009511">
                  <a:extLst>
                    <a:ext uri="{9D8B030D-6E8A-4147-A177-3AD203B41FA5}">
                      <a16:colId xmlns:a16="http://schemas.microsoft.com/office/drawing/2014/main" val="4117618418"/>
                    </a:ext>
                  </a:extLst>
                </a:gridCol>
                <a:gridCol w="3325092">
                  <a:extLst>
                    <a:ext uri="{9D8B030D-6E8A-4147-A177-3AD203B41FA5}">
                      <a16:colId xmlns:a16="http://schemas.microsoft.com/office/drawing/2014/main" val="3072461765"/>
                    </a:ext>
                  </a:extLst>
                </a:gridCol>
                <a:gridCol w="3809397">
                  <a:extLst>
                    <a:ext uri="{9D8B030D-6E8A-4147-A177-3AD203B41FA5}">
                      <a16:colId xmlns:a16="http://schemas.microsoft.com/office/drawing/2014/main" val="2822714470"/>
                    </a:ext>
                  </a:extLst>
                </a:gridCol>
              </a:tblGrid>
              <a:tr h="418172">
                <a:tc>
                  <a:txBody>
                    <a:bodyPr/>
                    <a:lstStyle/>
                    <a:p>
                      <a:r>
                        <a:rPr lang="en-US" sz="1100"/>
                        <a:t>Option</a:t>
                      </a:r>
                    </a:p>
                  </a:txBody>
                  <a:tcPr/>
                </a:tc>
                <a:tc>
                  <a:txBody>
                    <a:bodyPr/>
                    <a:lstStyle/>
                    <a:p>
                      <a:r>
                        <a:rPr lang="en-US" sz="1100"/>
                        <a:t>Pros</a:t>
                      </a:r>
                    </a:p>
                  </a:txBody>
                  <a:tcPr/>
                </a:tc>
                <a:tc>
                  <a:txBody>
                    <a:bodyPr/>
                    <a:lstStyle/>
                    <a:p>
                      <a:r>
                        <a:rPr lang="en-US" sz="1100"/>
                        <a:t>Cons</a:t>
                      </a:r>
                    </a:p>
                  </a:txBody>
                  <a:tcPr/>
                </a:tc>
                <a:extLst>
                  <a:ext uri="{0D108BD9-81ED-4DB2-BD59-A6C34878D82A}">
                    <a16:rowId xmlns:a16="http://schemas.microsoft.com/office/drawing/2014/main" val="1481663106"/>
                  </a:ext>
                </a:extLst>
              </a:tr>
              <a:tr h="418172">
                <a:tc>
                  <a:txBody>
                    <a:bodyPr/>
                    <a:lstStyle/>
                    <a:p>
                      <a:r>
                        <a:rPr lang="en-US" sz="1100"/>
                        <a:t>Ethernet</a:t>
                      </a:r>
                    </a:p>
                  </a:txBody>
                  <a:tcPr/>
                </a:tc>
                <a:tc>
                  <a:txBody>
                    <a:bodyPr/>
                    <a:lstStyle/>
                    <a:p>
                      <a:pPr marL="171450" indent="-171450">
                        <a:buFont typeface="Arial" panose="020B0604020202020204" pitchFamily="34" charset="0"/>
                        <a:buChar char="•"/>
                      </a:pPr>
                      <a:r>
                        <a:rPr lang="en-US" sz="1100"/>
                        <a:t>COTs solution with common industry use</a:t>
                      </a:r>
                    </a:p>
                  </a:txBody>
                  <a:tcPr/>
                </a:tc>
                <a:tc>
                  <a:txBody>
                    <a:bodyPr/>
                    <a:lstStyle/>
                    <a:p>
                      <a:pPr marL="171450" indent="-171450">
                        <a:buFont typeface="Arial" panose="020B0604020202020204" pitchFamily="34" charset="0"/>
                        <a:buChar char="•"/>
                      </a:pPr>
                      <a:r>
                        <a:rPr lang="en-US" sz="1100"/>
                        <a:t>Requires processor at all nodes.</a:t>
                      </a:r>
                    </a:p>
                  </a:txBody>
                  <a:tcPr/>
                </a:tc>
                <a:extLst>
                  <a:ext uri="{0D108BD9-81ED-4DB2-BD59-A6C34878D82A}">
                    <a16:rowId xmlns:a16="http://schemas.microsoft.com/office/drawing/2014/main" val="553628351"/>
                  </a:ext>
                </a:extLst>
              </a:tr>
              <a:tr h="1306072">
                <a:tc>
                  <a:txBody>
                    <a:bodyPr/>
                    <a:lstStyle/>
                    <a:p>
                      <a:r>
                        <a:rPr lang="en-US" sz="1100"/>
                        <a:t>Min Config TDMA – Half duplex</a:t>
                      </a:r>
                    </a:p>
                  </a:txBody>
                  <a:tcPr/>
                </a:tc>
                <a:tc>
                  <a:txBody>
                    <a:bodyPr/>
                    <a:lstStyle/>
                    <a:p>
                      <a:pPr marL="285750" indent="-285750">
                        <a:buFont typeface="Arial" panose="020B0604020202020204" pitchFamily="34" charset="0"/>
                        <a:buChar char="•"/>
                      </a:pPr>
                      <a:r>
                        <a:rPr lang="en-US" sz="1100"/>
                        <a:t>Added flexibility.</a:t>
                      </a:r>
                    </a:p>
                    <a:p>
                      <a:pPr marL="285750" indent="-285750">
                        <a:buFont typeface="Arial" panose="020B0604020202020204" pitchFamily="34" charset="0"/>
                        <a:buChar char="•"/>
                      </a:pPr>
                      <a:r>
                        <a:rPr lang="en-US" sz="1100"/>
                        <a:t>Flexible frame/slot configuration</a:t>
                      </a:r>
                    </a:p>
                    <a:p>
                      <a:pPr marL="285750" indent="-285750">
                        <a:buFont typeface="Arial" panose="020B0604020202020204" pitchFamily="34" charset="0"/>
                        <a:buChar char="•"/>
                      </a:pPr>
                      <a:r>
                        <a:rPr lang="en-US" sz="1100"/>
                        <a:t>Expandable to mission network.  </a:t>
                      </a:r>
                    </a:p>
                  </a:txBody>
                  <a:tcPr/>
                </a:tc>
                <a:tc>
                  <a:txBody>
                    <a:bodyPr/>
                    <a:lstStyle/>
                    <a:p>
                      <a:pPr marL="285750" indent="-285750">
                        <a:buFont typeface="Arial" panose="020B0604020202020204" pitchFamily="34" charset="0"/>
                        <a:buChar char="•"/>
                      </a:pPr>
                      <a:r>
                        <a:rPr lang="en-US" sz="1100"/>
                        <a:t>Additional time required for network configuration.</a:t>
                      </a:r>
                    </a:p>
                    <a:p>
                      <a:pPr marL="285750" indent="-285750">
                        <a:buFont typeface="Arial" panose="020B0604020202020204" pitchFamily="34" charset="0"/>
                        <a:buChar char="•"/>
                      </a:pPr>
                      <a:r>
                        <a:rPr lang="en-US" sz="1100"/>
                        <a:t>Network controller needs logic and access to message dictionary.</a:t>
                      </a:r>
                    </a:p>
                    <a:p>
                      <a:pPr marL="285750" indent="-285750">
                        <a:buFont typeface="Arial" panose="020B0604020202020204" pitchFamily="34" charset="0"/>
                        <a:buChar char="•"/>
                      </a:pPr>
                      <a:r>
                        <a:rPr lang="en-US" sz="1100"/>
                        <a:t>If used for Mission Network, full SWS timeline not known until full system is configured.</a:t>
                      </a:r>
                    </a:p>
                  </a:txBody>
                  <a:tcPr/>
                </a:tc>
                <a:extLst>
                  <a:ext uri="{0D108BD9-81ED-4DB2-BD59-A6C34878D82A}">
                    <a16:rowId xmlns:a16="http://schemas.microsoft.com/office/drawing/2014/main" val="924155981"/>
                  </a:ext>
                </a:extLst>
              </a:tr>
              <a:tr h="824888">
                <a:tc>
                  <a:txBody>
                    <a:bodyPr/>
                    <a:lstStyle/>
                    <a:p>
                      <a:r>
                        <a:rPr lang="en-US" sz="1100"/>
                        <a:t>Full Duplex TDMA Stack-Based Design</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t>Added flexibility.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t>Messages added to Tx FIFO when sampled data updates are complete.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t>Expandable to mission network</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t>If used for Mission Network, full SWS timeline not known until full system is configured.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t>Wiring needs to prevent Tx contention (no issue if pt2pt)</a:t>
                      </a:r>
                    </a:p>
                    <a:p>
                      <a:pPr marL="285750" indent="-285750">
                        <a:buFont typeface="Arial" panose="020B0604020202020204" pitchFamily="34" charset="0"/>
                        <a:buChar char="•"/>
                      </a:pPr>
                      <a:r>
                        <a:rPr lang="en-US" sz="1100"/>
                        <a:t>Full duplex could add complexity on test port if IMU downstream gimbal-gimbal comms are added in LE2</a:t>
                      </a:r>
                    </a:p>
                  </a:txBody>
                  <a:tcPr/>
                </a:tc>
                <a:extLst>
                  <a:ext uri="{0D108BD9-81ED-4DB2-BD59-A6C34878D82A}">
                    <a16:rowId xmlns:a16="http://schemas.microsoft.com/office/drawing/2014/main" val="2336653801"/>
                  </a:ext>
                </a:extLst>
              </a:tr>
              <a:tr h="418172">
                <a:tc>
                  <a:txBody>
                    <a:bodyPr/>
                    <a:lstStyle/>
                    <a:p>
                      <a:r>
                        <a:rPr lang="en-US" sz="1100"/>
                        <a:t>SSDN</a:t>
                      </a:r>
                    </a:p>
                  </a:txBody>
                  <a:tcPr/>
                </a:tc>
                <a:tc>
                  <a:txBody>
                    <a:bodyPr/>
                    <a:lstStyle/>
                    <a:p>
                      <a:pPr marL="285750" indent="-285750">
                        <a:buFont typeface="Arial" panose="020B0604020202020204" pitchFamily="34" charset="0"/>
                        <a:buChar char="•"/>
                      </a:pPr>
                      <a:r>
                        <a:rPr lang="en-US" sz="1100"/>
                        <a:t>Proven</a:t>
                      </a:r>
                    </a:p>
                    <a:p>
                      <a:pPr marL="285750" indent="-285750">
                        <a:buFont typeface="Arial" panose="020B0604020202020204" pitchFamily="34" charset="0"/>
                        <a:buChar char="•"/>
                      </a:pPr>
                      <a:r>
                        <a:rPr lang="en-US" sz="1100"/>
                        <a:t>Expandable to mission network</a:t>
                      </a:r>
                    </a:p>
                    <a:p>
                      <a:pPr marL="285750" indent="-285750">
                        <a:buFont typeface="Arial" panose="020B0604020202020204" pitchFamily="34" charset="0"/>
                        <a:buChar char="•"/>
                      </a:pPr>
                      <a:r>
                        <a:rPr lang="en-US" sz="1100"/>
                        <a:t>Predictable, coordinated message dictionary</a:t>
                      </a:r>
                    </a:p>
                  </a:txBody>
                  <a:tcPr/>
                </a:tc>
                <a:tc>
                  <a:txBody>
                    <a:bodyPr/>
                    <a:lstStyle/>
                    <a:p>
                      <a:pPr marL="285750" indent="-285750">
                        <a:buFont typeface="Arial" panose="020B0604020202020204" pitchFamily="34" charset="0"/>
                        <a:buChar char="•"/>
                      </a:pPr>
                      <a:r>
                        <a:rPr lang="en-US" sz="1100"/>
                        <a:t>Pre-programmed message dictionary</a:t>
                      </a:r>
                    </a:p>
                    <a:p>
                      <a:pPr marL="285750" indent="-285750">
                        <a:buFont typeface="Arial" panose="020B0604020202020204" pitchFamily="34" charset="0"/>
                        <a:buChar char="•"/>
                      </a:pPr>
                      <a:r>
                        <a:rPr lang="en-US" sz="1100"/>
                        <a:t>Limited flexibility, but could be updated to improve</a:t>
                      </a:r>
                    </a:p>
                  </a:txBody>
                  <a:tcPr/>
                </a:tc>
                <a:extLst>
                  <a:ext uri="{0D108BD9-81ED-4DB2-BD59-A6C34878D82A}">
                    <a16:rowId xmlns:a16="http://schemas.microsoft.com/office/drawing/2014/main" val="1358437084"/>
                  </a:ext>
                </a:extLst>
              </a:tr>
            </a:tbl>
          </a:graphicData>
        </a:graphic>
      </p:graphicFrame>
    </p:spTree>
    <p:extLst>
      <p:ext uri="{BB962C8B-B14F-4D97-AF65-F5344CB8AC3E}">
        <p14:creationId xmlns:p14="http://schemas.microsoft.com/office/powerpoint/2010/main" val="3424699941"/>
      </p:ext>
    </p:extLst>
  </p:cSld>
  <p:clrMapOvr>
    <a:masterClrMapping/>
  </p:clrMapOvr>
</p:sld>
</file>

<file path=ppt/theme/theme1.xml><?xml version="1.0" encoding="utf-8"?>
<a:theme xmlns:a="http://schemas.openxmlformats.org/drawingml/2006/main" name="Draper template V21U">
  <a:themeElements>
    <a:clrScheme name="Custom 7">
      <a:dk1>
        <a:srgbClr val="000000"/>
      </a:dk1>
      <a:lt1>
        <a:sysClr val="window" lastClr="FFFFFF"/>
      </a:lt1>
      <a:dk2>
        <a:srgbClr val="8B9092"/>
      </a:dk2>
      <a:lt2>
        <a:srgbClr val="EEECE1"/>
      </a:lt2>
      <a:accent1>
        <a:srgbClr val="FF4612"/>
      </a:accent1>
      <a:accent2>
        <a:srgbClr val="2C9ADA"/>
      </a:accent2>
      <a:accent3>
        <a:srgbClr val="B6D00F"/>
      </a:accent3>
      <a:accent4>
        <a:srgbClr val="FFAB00"/>
      </a:accent4>
      <a:accent5>
        <a:srgbClr val="1C2E3C"/>
      </a:accent5>
      <a:accent6>
        <a:srgbClr val="171C59"/>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B56D5C07B7B4478E02AD2C13A6A746" ma:contentTypeVersion="12" ma:contentTypeDescription="Create a new document." ma:contentTypeScope="" ma:versionID="db5206d9db23cf1230b37aef6698f828">
  <xsd:schema xmlns:xsd="http://www.w3.org/2001/XMLSchema" xmlns:xs="http://www.w3.org/2001/XMLSchema" xmlns:p="http://schemas.microsoft.com/office/2006/metadata/properties" xmlns:ns2="8cf9de24-127b-490f-a684-527598a1e9a2" xmlns:ns3="42a0c53e-01f9-493f-8574-ace032fc8e9a" targetNamespace="http://schemas.microsoft.com/office/2006/metadata/properties" ma:root="true" ma:fieldsID="fd45461cccc7aaaeebb381aa01018abf" ns2:_="" ns3:_="">
    <xsd:import namespace="8cf9de24-127b-490f-a684-527598a1e9a2"/>
    <xsd:import namespace="42a0c53e-01f9-493f-8574-ace032fc8e9a"/>
    <xsd:element name="properties">
      <xsd:complexType>
        <xsd:sequence>
          <xsd:element name="documentManagement">
            <xsd:complexType>
              <xsd:all>
                <xsd:element ref="ns2:MediaServiceMetadata" minOccurs="0"/>
                <xsd:element ref="ns2:MediaServiceFastMetadata" minOccurs="0"/>
                <xsd:element ref="ns2:Not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f9de24-127b-490f-a684-527598a1e9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Notes" ma:index="10" nillable="true" ma:displayName="Description" ma:description="Notes about each file uploaded" ma:format="Dropdown" ma:internalName="Notes">
      <xsd:simpleType>
        <xsd:restriction base="dms:Note">
          <xsd:maxLength value="255"/>
        </xsd:restriction>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ed4c9327-8f67-457d-8f14-326f738f8f04"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2a0c53e-01f9-493f-8574-ace032fc8e9a"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3dca02a-f95d-4b4a-ba7c-ce6986dacadc}" ma:internalName="TaxCatchAll" ma:showField="CatchAllData" ma:web="42a0c53e-01f9-493f-8574-ace032fc8e9a">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titus xmlns="http://schemas.titus.com/TitusProperties/">
  <TitusGUID xmlns="">d28fdf8d-d5b9-4fe1-8f90-65957fc943f9</TitusGUID>
  <TitusMetadata xmlns="">eyJucyI6Imh0dHA6XC9cL3d3dy50aXR1cy5jb21cL25zXC9EcmFwZXIgTGFib3JhdG9yeSIsInByb3BzIjpbeyJuIjoiQ2xhc3NpZmljYXRpb24iLCJ2YWxzIjpbeyJ2YWx1ZSI6Ik5vbmUifV19LHsibiI6IkNVSU1hcmtpbmdUeXBlIiwidmFscyI6W119LHsibiI6IkZpbHRlckNhdGVnb3J5IiwidmFscyI6W119LHsibiI6IkNVSUNhdGVnb3J5IiwidmFscyI6W119LHsibiI6IkRpc3NlbWluYXRpb24iLCJ2YWxzIjpbXX0seyJuIjoiRUNJSnVyaXMiLCJ2YWxzIjpbXX0seyJuIjoiUHJvcHJpZXRhcnlUeXBlIiwidmFscyI6W119LHsibiI6IlByb3BTdGF0ZW1lbnQiLCJ2YWxzIjpbXX1dfQ==</TitusMetadata>
</titus>
</file>

<file path=customXml/item4.xml><?xml version="1.0" encoding="utf-8"?>
<p:properties xmlns:p="http://schemas.microsoft.com/office/2006/metadata/properties" xmlns:xsi="http://www.w3.org/2001/XMLSchema-instance" xmlns:pc="http://schemas.microsoft.com/office/infopath/2007/PartnerControls">
  <documentManagement>
    <TaxCatchAll xmlns="42a0c53e-01f9-493f-8574-ace032fc8e9a" xsi:nil="true"/>
    <lcf76f155ced4ddcb4097134ff3c332f xmlns="8cf9de24-127b-490f-a684-527598a1e9a2">
      <Terms xmlns="http://schemas.microsoft.com/office/infopath/2007/PartnerControls"/>
    </lcf76f155ced4ddcb4097134ff3c332f>
    <Notes xmlns="8cf9de24-127b-490f-a684-527598a1e9a2" xsi:nil="true"/>
  </documentManagement>
</p:properties>
</file>

<file path=customXml/itemProps1.xml><?xml version="1.0" encoding="utf-8"?>
<ds:datastoreItem xmlns:ds="http://schemas.openxmlformats.org/officeDocument/2006/customXml" ds:itemID="{2282F741-B383-44EF-9DD3-BC1DFDFA2116}">
  <ds:schemaRefs>
    <ds:schemaRef ds:uri="42a0c53e-01f9-493f-8574-ace032fc8e9a"/>
    <ds:schemaRef ds:uri="8cf9de24-127b-490f-a684-527598a1e9a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41C5A2A-90DC-4E31-AB62-CFB91EFD368F}">
  <ds:schemaRefs>
    <ds:schemaRef ds:uri="http://schemas.microsoft.com/sharepoint/v3/contenttype/forms"/>
  </ds:schemaRefs>
</ds:datastoreItem>
</file>

<file path=customXml/itemProps3.xml><?xml version="1.0" encoding="utf-8"?>
<ds:datastoreItem xmlns:ds="http://schemas.openxmlformats.org/officeDocument/2006/customXml" ds:itemID="{A744E75F-25FC-40E9-B495-76FDDE5EB7F7}">
  <ds:schemaRefs>
    <ds:schemaRef ds:uri=""/>
    <ds:schemaRef ds:uri="http://schemas.titus.com/TitusProperties/"/>
  </ds:schemaRefs>
</ds:datastoreItem>
</file>

<file path=customXml/itemProps4.xml><?xml version="1.0" encoding="utf-8"?>
<ds:datastoreItem xmlns:ds="http://schemas.openxmlformats.org/officeDocument/2006/customXml" ds:itemID="{B07652B1-BAE7-4431-9791-48F3E90F858D}">
  <ds:schemaRefs>
    <ds:schemaRef ds:uri="42a0c53e-01f9-493f-8574-ace032fc8e9a"/>
    <ds:schemaRef ds:uri="8cf9de24-127b-490f-a684-527598a1e9a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Draper template V21U.potx</Template>
  <Application>Microsoft Office PowerPoint</Application>
  <PresentationFormat>On-screen Show (16:9)</PresentationFormat>
  <Slides>87</Slides>
  <Notes>6</Notes>
  <HiddenSlides>0</HiddenSlides>
  <ScaleCrop>false</ScaleCrop>
  <HeadingPairs>
    <vt:vector size="4" baseType="variant">
      <vt:variant>
        <vt:lpstr>Theme</vt:lpstr>
      </vt:variant>
      <vt:variant>
        <vt:i4>2</vt:i4>
      </vt:variant>
      <vt:variant>
        <vt:lpstr>Slide Titles</vt:lpstr>
      </vt:variant>
      <vt:variant>
        <vt:i4>87</vt:i4>
      </vt:variant>
    </vt:vector>
  </HeadingPairs>
  <TitlesOfParts>
    <vt:vector size="89" baseType="lpstr">
      <vt:lpstr>Draper template V21U</vt:lpstr>
      <vt:lpstr>Office Theme</vt:lpstr>
      <vt:lpstr>PowerPoint Presentation</vt:lpstr>
      <vt:lpstr>Comms Approach</vt:lpstr>
      <vt:lpstr>High Level Internal Comms Summary</vt:lpstr>
      <vt:lpstr>SSDN Mod1 Selection and LE2 Architectural Deltas</vt:lpstr>
      <vt:lpstr>Internal Comms Approach</vt:lpstr>
      <vt:lpstr>Lessons Learned from LE</vt:lpstr>
      <vt:lpstr>Throughput Analysis - Camera</vt:lpstr>
      <vt:lpstr>Requirements</vt:lpstr>
      <vt:lpstr>Guidance Internal Network Options Considered</vt:lpstr>
      <vt:lpstr>High Bandwidth Network Options Considered</vt:lpstr>
      <vt:lpstr>Internal Comms - SSDN</vt:lpstr>
      <vt:lpstr>Internal Comms -Full Duplex Hybrid Approach</vt:lpstr>
      <vt:lpstr>Full Duplex Hybrid Approach</vt:lpstr>
      <vt:lpstr>Timing For Link A</vt:lpstr>
      <vt:lpstr>Data on Link B</vt:lpstr>
      <vt:lpstr>Timing For Link B</vt:lpstr>
      <vt:lpstr>Built-In-Test (BIT) PRBS Block Diagram</vt:lpstr>
      <vt:lpstr>Internal Comms Takeaways and Status</vt:lpstr>
      <vt:lpstr>Physical Layer</vt:lpstr>
      <vt:lpstr>Advantages of LVDS-like Communications</vt:lpstr>
      <vt:lpstr>Internal Comms Physical Layer Standards Evaluated</vt:lpstr>
      <vt:lpstr>Internal Comms System Requirements</vt:lpstr>
      <vt:lpstr>Internal Comms System Requirements Cont’d</vt:lpstr>
      <vt:lpstr>Avionics Network</vt:lpstr>
      <vt:lpstr>Managed Systems Communication Approach</vt:lpstr>
      <vt:lpstr>High Level Avionics Comms Trade Summary</vt:lpstr>
      <vt:lpstr>Fiber Optics Trade Study</vt:lpstr>
      <vt:lpstr>Fiber Optics Summary/Recommendations</vt:lpstr>
      <vt:lpstr>Fiber Optics Summary - Connectors</vt:lpstr>
      <vt:lpstr>LE2 PDU External Comms Objectives</vt:lpstr>
      <vt:lpstr>LE2 Expected Ethernet Recovery Timeline</vt:lpstr>
      <vt:lpstr>Fast Boot &amp; Ethernet Stack</vt:lpstr>
      <vt:lpstr>Avionics Network</vt:lpstr>
      <vt:lpstr>Timing and Determinism of ENET</vt:lpstr>
      <vt:lpstr>ENET Timing Diagram – Fire Control</vt:lpstr>
      <vt:lpstr>ENET Timing Diagram – 100Hz Avionics</vt:lpstr>
      <vt:lpstr>ENET Timing Diagram – Internal Guidance Echoed to Avionics ENET</vt:lpstr>
      <vt:lpstr>Middleware Tactical Data Flow Diagram</vt:lpstr>
      <vt:lpstr>Data Logging/display</vt:lpstr>
      <vt:lpstr>Coordinated Interface and Data</vt:lpstr>
      <vt:lpstr>Test and Integration</vt:lpstr>
      <vt:lpstr>SWS MBE Virtual Environment Simulation</vt:lpstr>
      <vt:lpstr>More Backup</vt:lpstr>
      <vt:lpstr>Internal Comms Physical Layer Overview</vt:lpstr>
      <vt:lpstr>RS422 Modeling -  Mentor AMSVX2.8  using MOD_5672982 and MOD_5672983  </vt:lpstr>
      <vt:lpstr>PowerPoint Presentation</vt:lpstr>
      <vt:lpstr>Hyperlynx Circuit LVDS TX and LVDS RX</vt:lpstr>
      <vt:lpstr>Hyperlynx Simulation</vt:lpstr>
      <vt:lpstr>Physical Layer FMC Design</vt:lpstr>
      <vt:lpstr>Using Control Symbols to Create Sync</vt:lpstr>
      <vt:lpstr>PRBS Sync Insertion and PRBS Checker</vt:lpstr>
      <vt:lpstr>Rotary Joint assembly - 2 Slipring in the Loop </vt:lpstr>
      <vt:lpstr>Experimental Set up to evaluate LVDS receiver</vt:lpstr>
      <vt:lpstr>Typical results obtained with a 100 Mb/s 8b/10b PRBS7 encoded pattern on without  slipring assembly</vt:lpstr>
      <vt:lpstr>Typical results obtained with a 100 Mb/s 8b/10b PRBS7 encoded pattern through 4 slip rings</vt:lpstr>
      <vt:lpstr>Results obtained with an 100 Mb/s with 4 slip rings with added jitter 0.05RJ pp</vt:lpstr>
      <vt:lpstr>Typical results obtained with  100 Mb/s 8b/10b PRBS7 encoded pattern on without  slipring assembly</vt:lpstr>
      <vt:lpstr>Typical results obtained with an 100 Mb/s 8b/10b PRBS7 encoded pattern with 4 slip rings</vt:lpstr>
      <vt:lpstr>Results obtained with a 130 Mb/s 8b/10b PRBS7 encoded pattern with and without  4 slip rings</vt:lpstr>
      <vt:lpstr>HDL Communications Block Diagram</vt:lpstr>
      <vt:lpstr>HDL Comms Block Detail Diagram</vt:lpstr>
      <vt:lpstr>Avionics Protocol Summary 1</vt:lpstr>
      <vt:lpstr>Avionics Protocol Summary 2</vt:lpstr>
      <vt:lpstr>Fiber Optic Transceiver</vt:lpstr>
      <vt:lpstr>COTS Space Rad Hard Transceiver </vt:lpstr>
      <vt:lpstr>COTS Fiber</vt:lpstr>
      <vt:lpstr>COTS Optical Connectors</vt:lpstr>
      <vt:lpstr>Fiber Optic Testing</vt:lpstr>
      <vt:lpstr>Setup for Testing FireHawk Samtec Optical Transceiver</vt:lpstr>
      <vt:lpstr>Xilinx iBert</vt:lpstr>
      <vt:lpstr>Measurements on FireHawk Samtec Optical Transceiver </vt:lpstr>
      <vt:lpstr>Measurements of Samtec Firehawk Optical Transceiver (Jitter Analysis)</vt:lpstr>
      <vt:lpstr>Setup for Testing FPGA BERT implementation</vt:lpstr>
      <vt:lpstr>Measurements on FireHawk Samtec Optical Transceiver (FPGA  BERT implementation)</vt:lpstr>
      <vt:lpstr>Measurements on FireHawk Samtec Optical Transceiver (Jitter Analysis)- FPGA  BERT implementation</vt:lpstr>
      <vt:lpstr>Setup for  Baseline  Testing</vt:lpstr>
      <vt:lpstr>Middleware Timing Measurements</vt:lpstr>
      <vt:lpstr>DDS Testing Measurements</vt:lpstr>
      <vt:lpstr>DDS Testing Measurements</vt:lpstr>
      <vt:lpstr>DDS Timing Measurements</vt:lpstr>
      <vt:lpstr>Demo Setup</vt:lpstr>
      <vt:lpstr>Backup</vt:lpstr>
      <vt:lpstr>Avionics Network Systems Approach Highlights</vt:lpstr>
      <vt:lpstr>PowerPoint Presentation</vt:lpstr>
      <vt:lpstr>Tactical Timelines</vt:lpstr>
      <vt:lpstr>Rad Hard &amp; Circumvention and Recovery (C&amp;R)</vt:lpstr>
      <vt:lpstr>Cyber Authentication and Test </vt:lpstr>
    </vt:vector>
  </TitlesOfParts>
  <Company>Bornemann Communications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 2004 Test Drive User</dc:creator>
  <cp:revision>1</cp:revision>
  <dcterms:created xsi:type="dcterms:W3CDTF">2015-09-06T15:34:24Z</dcterms:created>
  <dcterms:modified xsi:type="dcterms:W3CDTF">2023-10-06T17:39:02Z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0x010100C8B56D5C07B7B4478E02AD2C13A6A746</vt:lpwstr>
  </property>
  <property fmtid="{D5CDD505-2E9C-101B-9397-08002B2CF9AE}" pid="3" name="MediaServiceImageTags">
    <vt:lpwstr/>
  </property>
  <property fmtid="{D5CDD505-2E9C-101B-9397-08002B2CF9AE}" pid="4" name="TitusGUID">
    <vt:lpwstr>d28fdf8d-d5b9-4fe1-8f90-65957fc943f9</vt:lpwstr>
  </property>
  <property fmtid="{D5CDD505-2E9C-101B-9397-08002B2CF9AE}" pid="5" name="TitusClassification">
    <vt:lpwstr>None</vt:lpwstr>
  </property>
</Properties>
</file>